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4" r:id="rId15"/>
    <p:sldId id="269" r:id="rId16"/>
    <p:sldId id="270" r:id="rId17"/>
    <p:sldId id="271" r:id="rId18"/>
    <p:sldId id="272" r:id="rId19"/>
    <p:sldId id="273" r:id="rId20"/>
    <p:sldId id="275"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58" autoAdjust="0"/>
  </p:normalViewPr>
  <p:slideViewPr>
    <p:cSldViewPr>
      <p:cViewPr varScale="1">
        <p:scale>
          <a:sx n="61" d="100"/>
          <a:sy n="61" d="100"/>
        </p:scale>
        <p:origin x="-1404" y="-84"/>
      </p:cViewPr>
      <p:guideLst>
        <p:guide orient="horz" pos="2160"/>
        <p:guide pos="2880"/>
      </p:guideLst>
    </p:cSldViewPr>
  </p:slideViewPr>
  <p:outlineViewPr>
    <p:cViewPr>
      <p:scale>
        <a:sx n="33" d="100"/>
        <a:sy n="33" d="100"/>
      </p:scale>
      <p:origin x="0" y="35298"/>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530820CF-B880-4189-942D-D702A7CBA730}" type="datetimeFigureOut">
              <a:rPr lang="zh-CN" altLang="en-US" smtClean="0"/>
              <a:pPr/>
              <a:t>2015-6-11</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0C913308-F349-4B6D-A68A-DD1791B4A57B}" type="slidenum">
              <a:rPr lang="zh-CN" altLang="en-US" smtClean="0"/>
              <a:pPr/>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x-none" altLang="zh-CN" b="1" dirty="0" smtClean="0"/>
              <a:t>第8章网络攻击与防护技术</a:t>
            </a:r>
            <a:endParaRPr lang="zh-CN" altLang="zh-CN" b="1" dirty="0"/>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xmlns="" val="2572514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8.2</a:t>
            </a:r>
            <a:r>
              <a:rPr lang="zh-CN" altLang="zh-CN" b="1" dirty="0" smtClean="0"/>
              <a:t>黑客攻击的基本工具</a:t>
            </a:r>
            <a:endParaRPr lang="zh-CN" altLang="zh-CN" dirty="0"/>
          </a:p>
        </p:txBody>
      </p:sp>
      <p:sp>
        <p:nvSpPr>
          <p:cNvPr id="3" name="内容占位符 2"/>
          <p:cNvSpPr>
            <a:spLocks noGrp="1"/>
          </p:cNvSpPr>
          <p:nvPr>
            <p:ph idx="1"/>
          </p:nvPr>
        </p:nvSpPr>
        <p:spPr/>
        <p:txBody>
          <a:bodyPr/>
          <a:lstStyle/>
          <a:p>
            <a:r>
              <a:rPr lang="en-US" altLang="zh-CN" b="1" dirty="0" smtClean="0"/>
              <a:t>2. </a:t>
            </a:r>
            <a:r>
              <a:rPr lang="zh-CN" altLang="zh-CN" b="1" dirty="0" smtClean="0"/>
              <a:t>嗅探工具</a:t>
            </a:r>
            <a:endParaRPr lang="zh-CN" altLang="zh-CN" dirty="0" smtClean="0"/>
          </a:p>
          <a:p>
            <a:r>
              <a:rPr lang="zh-CN" altLang="zh-CN" dirty="0" smtClean="0"/>
              <a:t>网络监听原本是网络管理员经常使用的一个工具，主要用来监视网络的流量、状态、数据等信息，但是网络监听工具也成了黑客常用来窃取信息的工具，当信息以明文的形式在网络上传输时，黑客只需将网络接口设置成监听模式，便可以源源不断地将网上传输的信息截获。</a:t>
            </a: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8.2</a:t>
            </a:r>
            <a:r>
              <a:rPr lang="zh-CN" altLang="zh-CN" b="1" dirty="0" smtClean="0"/>
              <a:t>黑客攻击的基本工具</a:t>
            </a:r>
            <a:endParaRPr lang="zh-CN" altLang="zh-CN" dirty="0"/>
          </a:p>
        </p:txBody>
      </p:sp>
      <p:sp>
        <p:nvSpPr>
          <p:cNvPr id="3" name="内容占位符 2"/>
          <p:cNvSpPr>
            <a:spLocks noGrp="1"/>
          </p:cNvSpPr>
          <p:nvPr>
            <p:ph idx="1"/>
          </p:nvPr>
        </p:nvSpPr>
        <p:spPr/>
        <p:txBody>
          <a:bodyPr/>
          <a:lstStyle/>
          <a:p>
            <a:r>
              <a:rPr lang="en-US" altLang="zh-CN" dirty="0" smtClean="0"/>
              <a:t>Sniffer</a:t>
            </a:r>
            <a:r>
              <a:rPr lang="zh-CN" altLang="zh-CN" dirty="0" smtClean="0"/>
              <a:t>可以是软件，也可以是硬件。一个</a:t>
            </a:r>
            <a:r>
              <a:rPr lang="en-US" altLang="zh-CN" dirty="0" smtClean="0"/>
              <a:t>Sniffer</a:t>
            </a:r>
            <a:r>
              <a:rPr lang="zh-CN" altLang="zh-CN" dirty="0" smtClean="0"/>
              <a:t>需要做的工作就是：（</a:t>
            </a:r>
            <a:r>
              <a:rPr lang="en-US" altLang="zh-CN" dirty="0" smtClean="0"/>
              <a:t>1</a:t>
            </a:r>
            <a:r>
              <a:rPr lang="zh-CN" altLang="zh-CN" dirty="0" smtClean="0"/>
              <a:t>）把网卡置于混杂模式；（</a:t>
            </a:r>
            <a:r>
              <a:rPr lang="en-US" altLang="zh-CN" dirty="0" smtClean="0"/>
              <a:t>2</a:t>
            </a:r>
            <a:r>
              <a:rPr lang="zh-CN" altLang="zh-CN" dirty="0" smtClean="0"/>
              <a:t>）捕获数据包；（</a:t>
            </a:r>
            <a:r>
              <a:rPr lang="en-US" altLang="zh-CN" dirty="0" smtClean="0"/>
              <a:t>3</a:t>
            </a:r>
            <a:r>
              <a:rPr lang="zh-CN" altLang="zh-CN" dirty="0" smtClean="0"/>
              <a:t>）分析数据包。</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8.2</a:t>
            </a:r>
            <a:r>
              <a:rPr lang="zh-CN" altLang="zh-CN" b="1" dirty="0" smtClean="0"/>
              <a:t>黑客攻击的基本工具</a:t>
            </a:r>
            <a:endParaRPr lang="zh-CN" altLang="zh-CN" dirty="0"/>
          </a:p>
        </p:txBody>
      </p:sp>
      <p:sp>
        <p:nvSpPr>
          <p:cNvPr id="3" name="内容占位符 2"/>
          <p:cNvSpPr>
            <a:spLocks noGrp="1"/>
          </p:cNvSpPr>
          <p:nvPr>
            <p:ph idx="1"/>
          </p:nvPr>
        </p:nvSpPr>
        <p:spPr/>
        <p:txBody>
          <a:bodyPr/>
          <a:lstStyle/>
          <a:p>
            <a:r>
              <a:rPr lang="zh-CN" altLang="zh-CN" dirty="0" smtClean="0"/>
              <a:t>嗅探器可能造成的危害：（</a:t>
            </a:r>
            <a:r>
              <a:rPr lang="en-US" altLang="zh-CN" dirty="0" smtClean="0"/>
              <a:t>1</a:t>
            </a:r>
            <a:r>
              <a:rPr lang="zh-CN" altLang="zh-CN" dirty="0" smtClean="0"/>
              <a:t>）嗅探器能够捕获口令；（</a:t>
            </a:r>
            <a:r>
              <a:rPr lang="en-US" altLang="zh-CN" dirty="0" smtClean="0"/>
              <a:t>2</a:t>
            </a:r>
            <a:r>
              <a:rPr lang="zh-CN" altLang="zh-CN" dirty="0" smtClean="0"/>
              <a:t>）能够捕获专用的或者机密的信息；（</a:t>
            </a:r>
            <a:r>
              <a:rPr lang="en-US" altLang="zh-CN" dirty="0" smtClean="0"/>
              <a:t>3</a:t>
            </a:r>
            <a:r>
              <a:rPr lang="zh-CN" altLang="zh-CN" dirty="0" smtClean="0"/>
              <a:t>）可以用来危害网络邻居的安全，或者用来获取更高级别的访问权限。</a:t>
            </a:r>
          </a:p>
          <a:p>
            <a:r>
              <a:rPr lang="zh-CN" altLang="zh-CN" dirty="0" smtClean="0"/>
              <a:t>常用的嗅探器主要有以下几种：</a:t>
            </a:r>
            <a:r>
              <a:rPr lang="en-US" altLang="zh-CN" dirty="0" smtClean="0"/>
              <a:t>Iris</a:t>
            </a:r>
            <a:r>
              <a:rPr lang="zh-CN" altLang="zh-CN" dirty="0" smtClean="0"/>
              <a:t>嗅探器、</a:t>
            </a:r>
            <a:r>
              <a:rPr lang="en-US" altLang="zh-CN" dirty="0" err="1" smtClean="0"/>
              <a:t>SpyNet</a:t>
            </a:r>
            <a:r>
              <a:rPr lang="en-US" altLang="zh-CN" dirty="0" smtClean="0"/>
              <a:t> Sniffer</a:t>
            </a:r>
            <a:r>
              <a:rPr lang="zh-CN" altLang="zh-CN" dirty="0" smtClean="0"/>
              <a:t>嗅探器、</a:t>
            </a:r>
            <a:r>
              <a:rPr lang="en-US" altLang="zh-CN" dirty="0" smtClean="0"/>
              <a:t>Sniffer Pro</a:t>
            </a:r>
            <a:r>
              <a:rPr lang="zh-CN" altLang="zh-CN" dirty="0" smtClean="0"/>
              <a:t>嗅探器、艾菲网页侦探、影音神探嗅探器等。</a:t>
            </a: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8.2</a:t>
            </a:r>
            <a:r>
              <a:rPr lang="zh-CN" altLang="zh-CN" b="1" dirty="0" smtClean="0"/>
              <a:t>黑客攻击的基本工具</a:t>
            </a:r>
            <a:endParaRPr lang="zh-CN" altLang="zh-CN" dirty="0"/>
          </a:p>
        </p:txBody>
      </p:sp>
      <p:sp>
        <p:nvSpPr>
          <p:cNvPr id="3" name="内容占位符 2"/>
          <p:cNvSpPr>
            <a:spLocks noGrp="1"/>
          </p:cNvSpPr>
          <p:nvPr>
            <p:ph idx="1"/>
          </p:nvPr>
        </p:nvSpPr>
        <p:spPr/>
        <p:txBody>
          <a:bodyPr/>
          <a:lstStyle/>
          <a:p>
            <a:pPr lvl="0"/>
            <a:r>
              <a:rPr lang="zh-CN" altLang="zh-CN" b="1" dirty="0" smtClean="0"/>
              <a:t>网站漏洞攻防</a:t>
            </a:r>
            <a:endParaRPr lang="zh-CN" altLang="zh-CN" dirty="0" smtClean="0"/>
          </a:p>
          <a:p>
            <a:r>
              <a:rPr lang="zh-CN" altLang="zh-CN" dirty="0" smtClean="0"/>
              <a:t>网站攻击主要有以下几个特点。</a:t>
            </a:r>
          </a:p>
          <a:p>
            <a:r>
              <a:rPr lang="zh-CN" altLang="zh-CN" dirty="0" smtClean="0"/>
              <a:t>⑴广泛性</a:t>
            </a:r>
            <a:r>
              <a:rPr lang="zh-CN" altLang="zh-CN" dirty="0" smtClean="0"/>
              <a:t>：</a:t>
            </a:r>
            <a:endParaRPr lang="en-US" altLang="zh-CN" dirty="0" smtClean="0"/>
          </a:p>
          <a:p>
            <a:r>
              <a:rPr lang="zh-CN" altLang="zh-CN" dirty="0" smtClean="0"/>
              <a:t>⑵多样性</a:t>
            </a:r>
            <a:r>
              <a:rPr lang="zh-CN" altLang="zh-CN" dirty="0" smtClean="0"/>
              <a:t>：</a:t>
            </a:r>
            <a:endParaRPr lang="en-US" altLang="zh-CN" dirty="0" smtClean="0"/>
          </a:p>
          <a:p>
            <a:r>
              <a:rPr lang="zh-CN" altLang="zh-CN" dirty="0" smtClean="0"/>
              <a:t>⑶危害性</a:t>
            </a:r>
            <a:r>
              <a:rPr lang="zh-CN" altLang="zh-CN" dirty="0" smtClean="0"/>
              <a:t>：</a:t>
            </a:r>
            <a:endParaRPr lang="en-US" altLang="zh-CN" dirty="0" smtClean="0"/>
          </a:p>
          <a:p>
            <a:r>
              <a:rPr lang="zh-CN" altLang="zh-CN" dirty="0" smtClean="0"/>
              <a:t>⑷难于防范性</a:t>
            </a:r>
            <a:r>
              <a:rPr lang="zh-CN" altLang="zh-CN" dirty="0" smtClean="0"/>
              <a:t>：</a:t>
            </a:r>
            <a:endParaRPr lang="en-US" altLang="zh-CN" dirty="0" smtClean="0"/>
          </a:p>
          <a:p>
            <a:r>
              <a:rPr lang="zh-CN" altLang="zh-CN" dirty="0" smtClean="0"/>
              <a:t>其主要分为以下几种：</a:t>
            </a:r>
            <a:r>
              <a:rPr lang="en-US" altLang="zh-CN" dirty="0" smtClean="0"/>
              <a:t>FTP</a:t>
            </a:r>
            <a:r>
              <a:rPr lang="zh-CN" altLang="zh-CN" dirty="0" smtClean="0"/>
              <a:t>漏洞攻防、网站提权漏洞攻防、网站数据库漏洞攻防。</a:t>
            </a:r>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8.3</a:t>
            </a:r>
            <a:r>
              <a:rPr lang="zh-CN" altLang="zh-CN" b="1" dirty="0" smtClean="0"/>
              <a:t>黑客攻击的常用方式</a:t>
            </a:r>
            <a:endParaRPr lang="zh-CN" altLang="zh-CN" dirty="0"/>
          </a:p>
        </p:txBody>
      </p:sp>
      <p:sp>
        <p:nvSpPr>
          <p:cNvPr id="3" name="内容占位符 2"/>
          <p:cNvSpPr>
            <a:spLocks noGrp="1"/>
          </p:cNvSpPr>
          <p:nvPr>
            <p:ph idx="1"/>
          </p:nvPr>
        </p:nvSpPr>
        <p:spPr/>
        <p:txBody>
          <a:bodyPr>
            <a:normAutofit lnSpcReduction="10000"/>
          </a:bodyPr>
          <a:lstStyle/>
          <a:p>
            <a:r>
              <a:rPr lang="en-US" altLang="zh-CN" b="1" dirty="0" smtClean="0"/>
              <a:t>1</a:t>
            </a:r>
            <a:r>
              <a:rPr lang="zh-CN" altLang="zh-CN" b="1" dirty="0" smtClean="0"/>
              <a:t>．口令攻击</a:t>
            </a:r>
            <a:endParaRPr lang="zh-CN" altLang="zh-CN" dirty="0" smtClean="0"/>
          </a:p>
          <a:p>
            <a:r>
              <a:rPr lang="zh-CN" altLang="zh-CN" dirty="0" smtClean="0"/>
              <a:t>一般来说有三种方法：一是通过网络监听非法得到用户</a:t>
            </a:r>
            <a:r>
              <a:rPr lang="zh-CN" altLang="zh-CN" dirty="0" smtClean="0"/>
              <a:t>口令</a:t>
            </a:r>
            <a:r>
              <a:rPr lang="en-US" altLang="zh-CN" dirty="0" smtClean="0"/>
              <a:t>;</a:t>
            </a:r>
          </a:p>
          <a:p>
            <a:r>
              <a:rPr lang="zh-CN" altLang="zh-CN" dirty="0" smtClean="0"/>
              <a:t>二是在知道用户的账号后（如电子邮件</a:t>
            </a:r>
            <a:r>
              <a:rPr lang="en-US" altLang="zh-CN" dirty="0" smtClean="0"/>
              <a:t>@</a:t>
            </a:r>
            <a:r>
              <a:rPr lang="zh-CN" altLang="zh-CN" dirty="0" smtClean="0"/>
              <a:t>前面的部分）利用一些专门软件强行破解用户</a:t>
            </a:r>
            <a:r>
              <a:rPr lang="zh-CN" altLang="zh-CN" dirty="0" smtClean="0"/>
              <a:t>口令</a:t>
            </a:r>
            <a:r>
              <a:rPr lang="en-US" altLang="zh-CN" dirty="0" smtClean="0"/>
              <a:t>;</a:t>
            </a:r>
          </a:p>
          <a:p>
            <a:r>
              <a:rPr lang="zh-CN" altLang="zh-CN" dirty="0" smtClean="0"/>
              <a:t>三是在获得一个服务器上的用户口令文件此文件成为</a:t>
            </a:r>
            <a:r>
              <a:rPr lang="en-US" altLang="zh-CN" dirty="0" smtClean="0"/>
              <a:t>Shadow</a:t>
            </a:r>
            <a:r>
              <a:rPr lang="zh-CN" altLang="zh-CN" dirty="0" smtClean="0"/>
              <a:t>文件）后，用暴力破解程序破解用户</a:t>
            </a:r>
            <a:r>
              <a:rPr lang="zh-CN" altLang="zh-CN" dirty="0" smtClean="0"/>
              <a:t>口令</a:t>
            </a:r>
            <a:r>
              <a:rPr lang="en-US" altLang="zh-CN" dirty="0" smtClean="0"/>
              <a:t>.</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8.3</a:t>
            </a:r>
            <a:r>
              <a:rPr lang="zh-CN" altLang="zh-CN" b="1" dirty="0" smtClean="0"/>
              <a:t>黑客攻击的常用方式</a:t>
            </a:r>
            <a:endParaRPr lang="zh-CN" altLang="zh-CN" dirty="0"/>
          </a:p>
        </p:txBody>
      </p:sp>
      <p:sp>
        <p:nvSpPr>
          <p:cNvPr id="3" name="内容占位符 2"/>
          <p:cNvSpPr>
            <a:spLocks noGrp="1"/>
          </p:cNvSpPr>
          <p:nvPr>
            <p:ph idx="1"/>
          </p:nvPr>
        </p:nvSpPr>
        <p:spPr/>
        <p:txBody>
          <a:bodyPr/>
          <a:lstStyle/>
          <a:p>
            <a:r>
              <a:rPr lang="zh-CN" altLang="zh-CN" dirty="0" smtClean="0"/>
              <a:t>口令破解常用方法：</a:t>
            </a:r>
          </a:p>
          <a:p>
            <a:r>
              <a:rPr lang="en-US" altLang="zh-CN" dirty="0" smtClean="0"/>
              <a:t>(1)</a:t>
            </a:r>
            <a:r>
              <a:rPr lang="zh-CN" altLang="zh-CN" dirty="0" smtClean="0"/>
              <a:t>傻瓜解密</a:t>
            </a:r>
            <a:r>
              <a:rPr lang="zh-CN" altLang="zh-CN" dirty="0" smtClean="0"/>
              <a:t>法</a:t>
            </a:r>
            <a:endParaRPr lang="en-US" altLang="zh-CN" dirty="0" smtClean="0"/>
          </a:p>
          <a:p>
            <a:r>
              <a:rPr lang="en-US" altLang="zh-CN" dirty="0" smtClean="0"/>
              <a:t>(2)</a:t>
            </a:r>
            <a:r>
              <a:rPr lang="zh-CN" altLang="zh-CN" dirty="0" smtClean="0"/>
              <a:t>字典取</a:t>
            </a:r>
            <a:r>
              <a:rPr lang="zh-CN" altLang="zh-CN" dirty="0" smtClean="0"/>
              <a:t>词法</a:t>
            </a:r>
            <a:endParaRPr lang="en-US" altLang="zh-CN" dirty="0" smtClean="0"/>
          </a:p>
          <a:p>
            <a:r>
              <a:rPr lang="en-US" altLang="zh-CN" dirty="0" smtClean="0"/>
              <a:t>(3)</a:t>
            </a:r>
            <a:r>
              <a:rPr lang="zh-CN" altLang="zh-CN" dirty="0" smtClean="0"/>
              <a:t>暴力破解</a:t>
            </a:r>
            <a:r>
              <a:rPr lang="zh-CN" altLang="zh-CN" dirty="0" smtClean="0"/>
              <a:t>法</a:t>
            </a:r>
            <a:endParaRPr lang="en-US" altLang="zh-CN" dirty="0" smtClean="0"/>
          </a:p>
          <a:p>
            <a:r>
              <a:rPr lang="en-US" altLang="zh-CN" dirty="0" smtClean="0"/>
              <a:t>(4)</a:t>
            </a:r>
            <a:r>
              <a:rPr lang="zh-CN" altLang="zh-CN" dirty="0" smtClean="0"/>
              <a:t>混合攻击（</a:t>
            </a:r>
            <a:r>
              <a:rPr lang="en-US" altLang="zh-CN" dirty="0" smtClean="0"/>
              <a:t>Hybrid Attack</a:t>
            </a:r>
            <a:r>
              <a:rPr lang="zh-CN" altLang="zh-CN" dirty="0" smtClean="0"/>
              <a:t>）将字典攻击和暴力攻击结合在一起。</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8.3</a:t>
            </a:r>
            <a:r>
              <a:rPr lang="zh-CN" altLang="zh-CN" b="1" dirty="0" smtClean="0"/>
              <a:t>黑客攻击的常用方式</a:t>
            </a:r>
            <a:endParaRPr lang="zh-CN" altLang="zh-CN" dirty="0"/>
          </a:p>
        </p:txBody>
      </p:sp>
      <p:sp>
        <p:nvSpPr>
          <p:cNvPr id="3" name="内容占位符 2"/>
          <p:cNvSpPr>
            <a:spLocks noGrp="1"/>
          </p:cNvSpPr>
          <p:nvPr>
            <p:ph idx="1"/>
          </p:nvPr>
        </p:nvSpPr>
        <p:spPr/>
        <p:txBody>
          <a:bodyPr/>
          <a:lstStyle/>
          <a:p>
            <a:r>
              <a:rPr lang="en-US" altLang="zh-CN" b="1" dirty="0" smtClean="0"/>
              <a:t>2</a:t>
            </a:r>
            <a:r>
              <a:rPr lang="zh-CN" altLang="zh-CN" b="1" dirty="0" smtClean="0"/>
              <a:t>．特洛伊木马攻击</a:t>
            </a:r>
            <a:endParaRPr lang="zh-CN" altLang="zh-CN" dirty="0" smtClean="0"/>
          </a:p>
          <a:p>
            <a:r>
              <a:rPr lang="en-US" altLang="zh-CN" b="1" dirty="0" smtClean="0"/>
              <a:t>3</a:t>
            </a:r>
            <a:r>
              <a:rPr lang="zh-CN" altLang="zh-CN" b="1" dirty="0" smtClean="0"/>
              <a:t>．网络监听</a:t>
            </a:r>
            <a:endParaRPr lang="zh-CN" altLang="zh-CN" dirty="0" smtClean="0"/>
          </a:p>
          <a:p>
            <a:pPr lvl="0"/>
            <a:r>
              <a:rPr lang="en-US" altLang="zh-CN" b="1" dirty="0" smtClean="0"/>
              <a:t>4.   </a:t>
            </a:r>
            <a:r>
              <a:rPr lang="zh-CN" altLang="zh-CN" b="1" dirty="0" smtClean="0"/>
              <a:t>端口</a:t>
            </a:r>
            <a:r>
              <a:rPr lang="zh-CN" altLang="zh-CN" b="1" dirty="0" smtClean="0"/>
              <a:t>扫描</a:t>
            </a:r>
            <a:r>
              <a:rPr lang="zh-CN" altLang="zh-CN" b="1" dirty="0" smtClean="0"/>
              <a:t>攻击</a:t>
            </a:r>
            <a:endParaRPr lang="en-US" altLang="zh-CN" b="1" dirty="0" smtClean="0"/>
          </a:p>
          <a:p>
            <a:r>
              <a:rPr lang="en-US" altLang="zh-CN" b="1" dirty="0" smtClean="0"/>
              <a:t>5.   </a:t>
            </a:r>
            <a:r>
              <a:rPr lang="zh-CN" altLang="zh-CN" b="1" dirty="0" smtClean="0"/>
              <a:t>缓冲区</a:t>
            </a:r>
            <a:r>
              <a:rPr lang="zh-CN" altLang="zh-CN" b="1" dirty="0" smtClean="0"/>
              <a:t>溢出攻击</a:t>
            </a:r>
            <a:endParaRPr lang="zh-CN" altLang="zh-CN" dirty="0" smtClean="0"/>
          </a:p>
          <a:p>
            <a:r>
              <a:rPr lang="en-US" altLang="zh-CN" b="1" dirty="0" smtClean="0"/>
              <a:t>6.   </a:t>
            </a:r>
            <a:r>
              <a:rPr lang="zh-CN" altLang="zh-CN" b="1" dirty="0" smtClean="0"/>
              <a:t>拒绝</a:t>
            </a:r>
            <a:r>
              <a:rPr lang="zh-CN" altLang="zh-CN" b="1" dirty="0" smtClean="0"/>
              <a:t>服务攻击</a:t>
            </a:r>
            <a:endParaRPr lang="zh-CN" altLang="zh-CN" dirty="0" smtClean="0"/>
          </a:p>
          <a:p>
            <a:pPr lvl="0"/>
            <a:endParaRPr lang="zh-CN" altLang="zh-CN" dirty="0" smtClean="0"/>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8.4</a:t>
            </a:r>
            <a:r>
              <a:rPr lang="zh-CN" altLang="zh-CN" b="1" dirty="0" smtClean="0"/>
              <a:t>黑客攻击的基本防护技术</a:t>
            </a:r>
            <a:endParaRPr lang="zh-CN" altLang="zh-CN" dirty="0"/>
          </a:p>
        </p:txBody>
      </p:sp>
      <p:sp>
        <p:nvSpPr>
          <p:cNvPr id="3" name="内容占位符 2"/>
          <p:cNvSpPr>
            <a:spLocks noGrp="1"/>
          </p:cNvSpPr>
          <p:nvPr>
            <p:ph idx="1"/>
          </p:nvPr>
        </p:nvSpPr>
        <p:spPr/>
        <p:txBody>
          <a:bodyPr/>
          <a:lstStyle/>
          <a:p>
            <a:r>
              <a:rPr lang="x-none" altLang="zh-CN" b="1" dirty="0" smtClean="0"/>
              <a:t>1.选用安全的口令</a:t>
            </a:r>
            <a:endParaRPr lang="zh-CN" altLang="zh-CN" dirty="0" smtClean="0"/>
          </a:p>
          <a:p>
            <a:r>
              <a:rPr lang="x-none" altLang="zh-CN" b="1" dirty="0" smtClean="0"/>
              <a:t>2.实施存取控制</a:t>
            </a:r>
            <a:endParaRPr lang="zh-CN" altLang="zh-CN" dirty="0" smtClean="0"/>
          </a:p>
          <a:p>
            <a:r>
              <a:rPr lang="x-none" altLang="zh-CN" b="1" dirty="0" smtClean="0"/>
              <a:t>3.保证数据的完整性</a:t>
            </a:r>
            <a:endParaRPr lang="zh-CN" altLang="zh-CN" dirty="0" smtClean="0"/>
          </a:p>
          <a:p>
            <a:r>
              <a:rPr lang="x-none" altLang="zh-CN" b="1" dirty="0" smtClean="0"/>
              <a:t>4.确保数据的安全</a:t>
            </a:r>
            <a:endParaRPr lang="zh-CN" altLang="zh-CN" dirty="0" smtClean="0"/>
          </a:p>
          <a:p>
            <a:r>
              <a:rPr lang="x-none" altLang="zh-CN" b="1" dirty="0" smtClean="0"/>
              <a:t>5.使用安全的服务器系统</a:t>
            </a:r>
            <a:endParaRPr lang="zh-CN" altLang="zh-CN" dirty="0" smtClean="0"/>
          </a:p>
          <a:p>
            <a:r>
              <a:rPr lang="x-none" altLang="zh-CN" b="1" dirty="0" smtClean="0"/>
              <a:t>6.谨慎开放缺乏安全保障的应用和端口</a:t>
            </a:r>
            <a:endParaRPr lang="zh-CN" altLang="zh-CN" dirty="0" smtClean="0"/>
          </a:p>
          <a:p>
            <a:r>
              <a:rPr lang="x-none" altLang="zh-CN" b="1" dirty="0" smtClean="0"/>
              <a:t>7.定期分析系统日志</a:t>
            </a:r>
            <a:endParaRPr lang="zh-CN" altLang="zh-CN" dirty="0" smtClean="0"/>
          </a:p>
          <a:p>
            <a:r>
              <a:rPr lang="x-none" altLang="zh-CN" b="1" dirty="0" smtClean="0"/>
              <a:t>8.不断完善服务器系统的安全性能</a:t>
            </a:r>
            <a:endParaRPr lang="zh-CN" altLang="zh-CN" dirty="0" smtClean="0"/>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8.4</a:t>
            </a:r>
            <a:r>
              <a:rPr lang="zh-CN" altLang="zh-CN" b="1" dirty="0" smtClean="0"/>
              <a:t>黑客攻击的基本防护技术</a:t>
            </a:r>
            <a:endParaRPr lang="zh-CN" altLang="zh-CN" dirty="0"/>
          </a:p>
        </p:txBody>
      </p:sp>
      <p:sp>
        <p:nvSpPr>
          <p:cNvPr id="3" name="内容占位符 2"/>
          <p:cNvSpPr>
            <a:spLocks noGrp="1"/>
          </p:cNvSpPr>
          <p:nvPr>
            <p:ph idx="1"/>
          </p:nvPr>
        </p:nvSpPr>
        <p:spPr/>
        <p:txBody>
          <a:bodyPr>
            <a:normAutofit fontScale="92500" lnSpcReduction="10000"/>
          </a:bodyPr>
          <a:lstStyle/>
          <a:p>
            <a:r>
              <a:rPr lang="x-none" altLang="zh-CN" b="1" dirty="0" smtClean="0"/>
              <a:t>9</a:t>
            </a:r>
            <a:r>
              <a:rPr lang="x-none" altLang="zh-CN" b="1" dirty="0" smtClean="0"/>
              <a:t>.排除人为因素</a:t>
            </a:r>
            <a:endParaRPr lang="zh-CN" altLang="zh-CN" dirty="0" smtClean="0"/>
          </a:p>
          <a:p>
            <a:r>
              <a:rPr lang="x-none" altLang="zh-CN" b="1" dirty="0" smtClean="0"/>
              <a:t>10.进行动态站点监控</a:t>
            </a:r>
            <a:endParaRPr lang="zh-CN" altLang="zh-CN" dirty="0" smtClean="0"/>
          </a:p>
          <a:p>
            <a:r>
              <a:rPr lang="x-none" altLang="zh-CN" b="1" dirty="0" smtClean="0"/>
              <a:t>11.攻击自己的站点</a:t>
            </a:r>
            <a:endParaRPr lang="zh-CN" altLang="zh-CN" dirty="0" smtClean="0"/>
          </a:p>
          <a:p>
            <a:r>
              <a:rPr lang="x-none" altLang="zh-CN" b="1" dirty="0" smtClean="0"/>
              <a:t>12.请第三方评估机构或专家来完成网络安全的评估</a:t>
            </a:r>
            <a:endParaRPr lang="zh-CN" altLang="zh-CN" dirty="0" smtClean="0"/>
          </a:p>
          <a:p>
            <a:r>
              <a:rPr lang="x-none" altLang="zh-CN" b="1" dirty="0" smtClean="0"/>
              <a:t>13.谨慎利用共享软件</a:t>
            </a:r>
            <a:endParaRPr lang="zh-CN" altLang="zh-CN" dirty="0" smtClean="0"/>
          </a:p>
          <a:p>
            <a:r>
              <a:rPr lang="x-none" altLang="zh-CN" b="1" dirty="0" smtClean="0"/>
              <a:t>14.做好数据的备份工作</a:t>
            </a:r>
            <a:endParaRPr lang="zh-CN" altLang="zh-CN" dirty="0" smtClean="0"/>
          </a:p>
          <a:p>
            <a:r>
              <a:rPr lang="x-none" altLang="zh-CN" b="1" dirty="0" smtClean="0"/>
              <a:t>15</a:t>
            </a:r>
            <a:r>
              <a:rPr lang="x-none" altLang="zh-CN" b="1" dirty="0" smtClean="0"/>
              <a:t>. </a:t>
            </a:r>
            <a:r>
              <a:rPr lang="x-none" altLang="zh-CN" b="1" dirty="0" smtClean="0"/>
              <a:t>主动防御</a:t>
            </a:r>
            <a:endParaRPr lang="en-US" altLang="zh-CN" b="1" dirty="0" smtClean="0"/>
          </a:p>
          <a:p>
            <a:r>
              <a:rPr lang="x-none" altLang="zh-CN" b="1" dirty="0" smtClean="0"/>
              <a:t>16</a:t>
            </a:r>
            <a:r>
              <a:rPr lang="x-none" altLang="zh-CN" b="1" dirty="0" smtClean="0"/>
              <a:t>.</a:t>
            </a:r>
            <a:r>
              <a:rPr lang="x-none" altLang="zh-CN" b="1" dirty="0" smtClean="0"/>
              <a:t> 使用防火墙</a:t>
            </a:r>
            <a:endParaRPr lang="zh-CN" altLang="zh-CN" dirty="0" smtClean="0"/>
          </a:p>
          <a:p>
            <a:endParaRPr lang="zh-CN" altLang="zh-CN" dirty="0" smtClean="0"/>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8.4</a:t>
            </a:r>
            <a:r>
              <a:rPr lang="zh-CN" altLang="zh-CN" b="1" dirty="0" smtClean="0"/>
              <a:t>黑客攻击的基本防护技术</a:t>
            </a:r>
            <a:endParaRPr lang="zh-CN" altLang="zh-CN" dirty="0"/>
          </a:p>
        </p:txBody>
      </p:sp>
      <p:sp>
        <p:nvSpPr>
          <p:cNvPr id="3" name="内容占位符 2"/>
          <p:cNvSpPr>
            <a:spLocks noGrp="1"/>
          </p:cNvSpPr>
          <p:nvPr>
            <p:ph idx="1"/>
          </p:nvPr>
        </p:nvSpPr>
        <p:spPr/>
        <p:txBody>
          <a:bodyPr>
            <a:normAutofit fontScale="85000" lnSpcReduction="10000"/>
          </a:bodyPr>
          <a:lstStyle/>
          <a:p>
            <a:r>
              <a:rPr lang="x-none" altLang="zh-CN" dirty="0" smtClean="0"/>
              <a:t>但是，防火墙也存在以下的局限性：</a:t>
            </a:r>
            <a:endParaRPr lang="zh-CN" altLang="zh-CN" dirty="0" smtClean="0"/>
          </a:p>
          <a:p>
            <a:r>
              <a:rPr lang="x-none" altLang="zh-CN" dirty="0" smtClean="0"/>
              <a:t>（1）防火墙不能防范不经由防火墙的攻击。如果内部网用户与Internet服务提供商建立直接的SLIP或PPP连接，则绕过了防火墙系统所提供的安全保护；</a:t>
            </a:r>
            <a:endParaRPr lang="zh-CN" altLang="zh-CN" dirty="0" smtClean="0"/>
          </a:p>
          <a:p>
            <a:r>
              <a:rPr lang="x-none" altLang="zh-CN" dirty="0" smtClean="0"/>
              <a:t>（2）防火墙不能防范人为因素的攻击；</a:t>
            </a:r>
            <a:endParaRPr lang="zh-CN" altLang="zh-CN" dirty="0" smtClean="0"/>
          </a:p>
          <a:p>
            <a:r>
              <a:rPr lang="x-none" altLang="zh-CN" dirty="0" smtClean="0"/>
              <a:t>（3）防火墙不能防止受病毒感染的软件或文件的传输；</a:t>
            </a:r>
            <a:endParaRPr lang="zh-CN" altLang="zh-CN" dirty="0" smtClean="0"/>
          </a:p>
          <a:p>
            <a:r>
              <a:rPr lang="x-none" altLang="zh-CN" dirty="0" smtClean="0"/>
              <a:t>（4）防火墙不能防止数据驱动式的攻击。当有些表面看来无害的数据邮寄或拷贝到内部网的主机上并被执行时，可能会发生数据驱动式的攻击。</a:t>
            </a:r>
            <a:endParaRPr lang="zh-CN" altLang="zh-CN" dirty="0" smtClean="0"/>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本章简介</a:t>
            </a:r>
            <a:endParaRPr lang="zh-CN" altLang="en-US" dirty="0"/>
          </a:p>
        </p:txBody>
      </p:sp>
      <p:sp>
        <p:nvSpPr>
          <p:cNvPr id="3" name="内容占位符 2"/>
          <p:cNvSpPr>
            <a:spLocks noGrp="1"/>
          </p:cNvSpPr>
          <p:nvPr>
            <p:ph idx="1"/>
          </p:nvPr>
        </p:nvSpPr>
        <p:spPr/>
        <p:txBody>
          <a:bodyPr>
            <a:normAutofit fontScale="85000" lnSpcReduction="10000"/>
          </a:bodyPr>
          <a:lstStyle/>
          <a:p>
            <a:r>
              <a:rPr lang="zh-CN" altLang="zh-CN" dirty="0" smtClean="0"/>
              <a:t>本章重点介绍黑客的含义、分类、攻击动机和过程；黑客攻击的基本工具；黑客攻击的常用方式；黑客攻击的基本防护技术。最后向大家介绍了黑客攻击常用工具的使用和黑客常用攻击方式的过程。</a:t>
            </a:r>
          </a:p>
          <a:p>
            <a:r>
              <a:rPr lang="zh-CN" altLang="zh-CN" dirty="0" smtClean="0"/>
              <a:t>通过本章的学习，使读者：</a:t>
            </a:r>
          </a:p>
          <a:p>
            <a:r>
              <a:rPr lang="zh-CN" altLang="zh-CN" dirty="0" smtClean="0"/>
              <a:t>（</a:t>
            </a:r>
            <a:r>
              <a:rPr lang="en-US" altLang="zh-CN" dirty="0" smtClean="0"/>
              <a:t>1</a:t>
            </a:r>
            <a:r>
              <a:rPr lang="zh-CN" altLang="zh-CN" dirty="0" smtClean="0"/>
              <a:t>）理解黑客的含义、分类、攻击动机和过程；</a:t>
            </a:r>
          </a:p>
          <a:p>
            <a:r>
              <a:rPr lang="zh-CN" altLang="zh-CN" dirty="0" smtClean="0"/>
              <a:t>（</a:t>
            </a:r>
            <a:r>
              <a:rPr lang="en-US" altLang="zh-CN" dirty="0" smtClean="0"/>
              <a:t>2</a:t>
            </a:r>
            <a:r>
              <a:rPr lang="zh-CN" altLang="zh-CN" dirty="0" smtClean="0"/>
              <a:t>）理解黑客攻击的基本工具；</a:t>
            </a:r>
          </a:p>
          <a:p>
            <a:r>
              <a:rPr lang="zh-CN" altLang="zh-CN" dirty="0" smtClean="0"/>
              <a:t>（</a:t>
            </a:r>
            <a:r>
              <a:rPr lang="en-US" altLang="zh-CN" dirty="0" smtClean="0"/>
              <a:t>3</a:t>
            </a:r>
            <a:r>
              <a:rPr lang="zh-CN" altLang="zh-CN" dirty="0" smtClean="0"/>
              <a:t>）理解黑客攻击的常用方式；</a:t>
            </a:r>
          </a:p>
          <a:p>
            <a:r>
              <a:rPr lang="zh-CN" altLang="zh-CN" dirty="0" smtClean="0"/>
              <a:t>（</a:t>
            </a:r>
            <a:r>
              <a:rPr lang="en-US" altLang="zh-CN" dirty="0" smtClean="0"/>
              <a:t>4</a:t>
            </a:r>
            <a:r>
              <a:rPr lang="zh-CN" altLang="zh-CN" dirty="0" smtClean="0"/>
              <a:t>）掌握黑客攻击的的基本防护技术；</a:t>
            </a:r>
          </a:p>
          <a:p>
            <a:r>
              <a:rPr lang="zh-CN" altLang="zh-CN" dirty="0" smtClean="0"/>
              <a:t>（</a:t>
            </a:r>
            <a:r>
              <a:rPr lang="en-US" altLang="zh-CN" dirty="0" smtClean="0"/>
              <a:t>5</a:t>
            </a:r>
            <a:r>
              <a:rPr lang="zh-CN" altLang="zh-CN" dirty="0" smtClean="0"/>
              <a:t>）理解黑客攻击常用工具的使用和常用攻击方式的过程。</a:t>
            </a:r>
          </a:p>
          <a:p>
            <a:endParaRPr lang="zh-CN" altLang="zh-CN" dirty="0" smtClean="0"/>
          </a:p>
          <a:p>
            <a:endParaRPr lang="zh-CN" altLang="zh-CN" dirty="0" smtClean="0"/>
          </a:p>
        </p:txBody>
      </p:sp>
    </p:spTree>
    <p:extLst>
      <p:ext uri="{BB962C8B-B14F-4D97-AF65-F5344CB8AC3E}">
        <p14:creationId xmlns:p14="http://schemas.microsoft.com/office/powerpoint/2010/main" xmlns="" val="25995489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8.4</a:t>
            </a:r>
            <a:r>
              <a:rPr lang="zh-CN" altLang="zh-CN" b="1" dirty="0" smtClean="0"/>
              <a:t>黑客攻击的基本防护技术</a:t>
            </a:r>
            <a:endParaRPr lang="zh-CN" altLang="zh-CN" dirty="0"/>
          </a:p>
        </p:txBody>
      </p:sp>
      <p:sp>
        <p:nvSpPr>
          <p:cNvPr id="3" name="内容占位符 2"/>
          <p:cNvSpPr>
            <a:spLocks noGrp="1"/>
          </p:cNvSpPr>
          <p:nvPr>
            <p:ph idx="1"/>
          </p:nvPr>
        </p:nvSpPr>
        <p:spPr/>
        <p:txBody>
          <a:bodyPr/>
          <a:lstStyle/>
          <a:p>
            <a:r>
              <a:rPr lang="x-none" altLang="zh-CN" dirty="0" smtClean="0"/>
              <a:t>对此，提出以下几点建议；</a:t>
            </a:r>
            <a:endParaRPr lang="zh-CN" altLang="zh-CN" dirty="0" smtClean="0"/>
          </a:p>
          <a:p>
            <a:r>
              <a:rPr lang="x-none" altLang="zh-CN" dirty="0" smtClean="0"/>
              <a:t>（1）对敏感性页面不允许缓存；</a:t>
            </a:r>
            <a:endParaRPr lang="zh-CN" altLang="zh-CN" dirty="0" smtClean="0"/>
          </a:p>
          <a:p>
            <a:r>
              <a:rPr lang="x-none" altLang="zh-CN" dirty="0" smtClean="0"/>
              <a:t>（2）不要打开未知者发来的邮件附件；</a:t>
            </a:r>
            <a:endParaRPr lang="zh-CN" altLang="zh-CN" dirty="0" smtClean="0"/>
          </a:p>
          <a:p>
            <a:r>
              <a:rPr lang="x-none" altLang="zh-CN" dirty="0" smtClean="0"/>
              <a:t>（3）不要使用微软的安全系统；</a:t>
            </a:r>
            <a:endParaRPr lang="zh-CN" altLang="zh-CN" dirty="0" smtClean="0"/>
          </a:p>
          <a:p>
            <a:r>
              <a:rPr lang="x-none" altLang="zh-CN" dirty="0" smtClean="0"/>
              <a:t>（4）不要迷信防火墙。</a:t>
            </a:r>
            <a:endParaRPr lang="zh-CN" altLang="zh-CN" dirty="0" smtClean="0"/>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8.1</a:t>
            </a:r>
            <a:r>
              <a:rPr lang="zh-CN" altLang="zh-CN" b="1" dirty="0" smtClean="0"/>
              <a:t>黑客</a:t>
            </a:r>
            <a:r>
              <a:rPr lang="zh-CN" altLang="zh-CN" b="1" dirty="0" smtClean="0"/>
              <a:t>概述</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zh-CN" b="1" dirty="0" smtClean="0"/>
              <a:t>黑客的真正</a:t>
            </a:r>
            <a:r>
              <a:rPr lang="zh-CN" altLang="zh-CN" b="1" dirty="0" smtClean="0"/>
              <a:t>含义</a:t>
            </a:r>
            <a:endParaRPr lang="en-US" altLang="zh-CN" b="1" dirty="0" smtClean="0"/>
          </a:p>
          <a:p>
            <a:r>
              <a:rPr lang="zh-CN" altLang="zh-CN" dirty="0" smtClean="0"/>
              <a:t>中华人民共和国公共安全行业标准《计算机信息系统安全专用产品分类原则》第</a:t>
            </a:r>
            <a:r>
              <a:rPr lang="en-US" altLang="zh-CN" dirty="0" smtClean="0"/>
              <a:t>3.6</a:t>
            </a:r>
            <a:r>
              <a:rPr lang="zh-CN" altLang="zh-CN" dirty="0" smtClean="0"/>
              <a:t>条规定：“黑客</a:t>
            </a:r>
            <a:r>
              <a:rPr lang="en-US" altLang="zh-CN" dirty="0" smtClean="0"/>
              <a:t>Hacker</a:t>
            </a:r>
            <a:r>
              <a:rPr lang="zh-CN" altLang="zh-CN" dirty="0" smtClean="0"/>
              <a:t>”是指“对计算机信息系统进行非授权访问的人员”</a:t>
            </a:r>
            <a:r>
              <a:rPr lang="zh-CN" altLang="zh-CN" dirty="0" smtClean="0"/>
              <a:t>。</a:t>
            </a:r>
            <a:endParaRPr lang="en-US" altLang="zh-CN" dirty="0" smtClean="0"/>
          </a:p>
          <a:p>
            <a:r>
              <a:rPr lang="zh-CN" altLang="zh-CN" dirty="0" smtClean="0"/>
              <a:t>目前，“黑客”和“黑客技术”的存在已经是不争的事实，同时由于互联网世界的开放性，“黑客技术”很容易被非法者利用，所以我们不仅反对把黑客技术用于网络攻击和盗窃活动，我们也不提倡把黑客技术随意传播发布。</a:t>
            </a:r>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8.1</a:t>
            </a:r>
            <a:r>
              <a:rPr lang="zh-CN" altLang="zh-CN" b="1" dirty="0" smtClean="0"/>
              <a:t>黑客</a:t>
            </a:r>
            <a:r>
              <a:rPr lang="zh-CN" altLang="zh-CN" b="1" dirty="0" smtClean="0"/>
              <a:t>概述</a:t>
            </a:r>
            <a:endParaRPr lang="zh-CN" altLang="en-US" dirty="0"/>
          </a:p>
        </p:txBody>
      </p:sp>
      <p:sp>
        <p:nvSpPr>
          <p:cNvPr id="3" name="内容占位符 2"/>
          <p:cNvSpPr>
            <a:spLocks noGrp="1"/>
          </p:cNvSpPr>
          <p:nvPr>
            <p:ph idx="1"/>
          </p:nvPr>
        </p:nvSpPr>
        <p:spPr/>
        <p:txBody>
          <a:bodyPr>
            <a:normAutofit lnSpcReduction="10000"/>
          </a:bodyPr>
          <a:lstStyle/>
          <a:p>
            <a:r>
              <a:rPr lang="zh-CN" altLang="zh-CN" b="1" dirty="0" smtClean="0"/>
              <a:t>黑客的分类与黑客</a:t>
            </a:r>
            <a:r>
              <a:rPr lang="zh-CN" altLang="zh-CN" b="1" dirty="0" smtClean="0"/>
              <a:t>精神</a:t>
            </a:r>
            <a:endParaRPr lang="en-US" altLang="zh-CN" b="1" dirty="0" smtClean="0"/>
          </a:p>
          <a:p>
            <a:r>
              <a:rPr lang="zh-CN" altLang="zh-CN" dirty="0" smtClean="0"/>
              <a:t>对一个黑客来说，学会编程是必须的，计算机可以说就是为了编程而设计的，运行程序是计算机的唯一功能。对了，数学也是不可少的，运行程序其实就是运算，离散数学、线性代数、微积分等！然而要成为一名好的黑客，不仅需要一定的技术深度，还必须需要具备以下四种基本精神：“</a:t>
            </a:r>
            <a:r>
              <a:rPr lang="en-US" altLang="zh-CN" dirty="0" smtClean="0"/>
              <a:t>Free</a:t>
            </a:r>
            <a:r>
              <a:rPr lang="zh-CN" altLang="zh-CN" dirty="0" smtClean="0"/>
              <a:t>”精神、探索与创新精神、反传统精神和合作精神。</a:t>
            </a: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8.1</a:t>
            </a:r>
            <a:r>
              <a:rPr lang="zh-CN" altLang="zh-CN" b="1" dirty="0" smtClean="0"/>
              <a:t>黑客</a:t>
            </a:r>
            <a:r>
              <a:rPr lang="zh-CN" altLang="zh-CN" b="1" dirty="0" smtClean="0"/>
              <a:t>概述</a:t>
            </a:r>
            <a:endParaRPr lang="zh-CN" altLang="en-US" dirty="0"/>
          </a:p>
        </p:txBody>
      </p:sp>
      <p:sp>
        <p:nvSpPr>
          <p:cNvPr id="3" name="内容占位符 2"/>
          <p:cNvSpPr>
            <a:spLocks noGrp="1"/>
          </p:cNvSpPr>
          <p:nvPr>
            <p:ph idx="1"/>
          </p:nvPr>
        </p:nvSpPr>
        <p:spPr/>
        <p:txBody>
          <a:bodyPr>
            <a:normAutofit fontScale="77500" lnSpcReduction="20000"/>
          </a:bodyPr>
          <a:lstStyle/>
          <a:p>
            <a:r>
              <a:rPr lang="zh-CN" altLang="zh-CN" b="1" dirty="0" smtClean="0"/>
              <a:t>黑客攻击的</a:t>
            </a:r>
            <a:r>
              <a:rPr lang="zh-CN" altLang="zh-CN" b="1" dirty="0" smtClean="0"/>
              <a:t>动机</a:t>
            </a:r>
            <a:endParaRPr lang="en-US" altLang="zh-CN" b="1" dirty="0" smtClean="0"/>
          </a:p>
          <a:p>
            <a:r>
              <a:rPr lang="zh-CN" altLang="zh-CN" dirty="0" smtClean="0"/>
              <a:t>一是贪心，因为贪心而偷窃或者敲诈，由于这种动机，才引发了许多金融案件。</a:t>
            </a:r>
          </a:p>
          <a:p>
            <a:r>
              <a:rPr lang="zh-CN" altLang="zh-CN" dirty="0" smtClean="0"/>
              <a:t>二是恶作剧，计算机程序员搞得一些恶作剧，是黑客的老传统。</a:t>
            </a:r>
          </a:p>
          <a:p>
            <a:r>
              <a:rPr lang="zh-CN" altLang="zh-CN" dirty="0" smtClean="0"/>
              <a:t>三是名声，有些人为了显露其计算机经验和才智，以便证明自己的能力，获得名气。</a:t>
            </a:r>
          </a:p>
          <a:p>
            <a:r>
              <a:rPr lang="zh-CN" altLang="zh-CN" dirty="0" smtClean="0"/>
              <a:t>四是报复</a:t>
            </a:r>
            <a:r>
              <a:rPr lang="en-US" altLang="zh-CN" dirty="0" smtClean="0"/>
              <a:t>/</a:t>
            </a:r>
            <a:r>
              <a:rPr lang="zh-CN" altLang="zh-CN" dirty="0" smtClean="0"/>
              <a:t>宿怨，解雇、受批评或者被降级的雇员，或者其他认为自己受到不公平待遇的人，为了报复而进行攻击，而且他也希望通过此方法来获得他人注意。</a:t>
            </a:r>
          </a:p>
          <a:p>
            <a:r>
              <a:rPr lang="zh-CN" altLang="zh-CN" dirty="0" smtClean="0"/>
              <a:t>五是无知</a:t>
            </a:r>
            <a:r>
              <a:rPr lang="en-US" altLang="zh-CN" dirty="0" smtClean="0"/>
              <a:t>/</a:t>
            </a:r>
            <a:r>
              <a:rPr lang="zh-CN" altLang="zh-CN" dirty="0" smtClean="0"/>
              <a:t>好奇，有些人拿到了一些攻击工具，因为好奇而使用，以至于破坏了信息还不知道。</a:t>
            </a:r>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8.1</a:t>
            </a:r>
            <a:r>
              <a:rPr lang="zh-CN" altLang="zh-CN" b="1" dirty="0" smtClean="0"/>
              <a:t>黑客</a:t>
            </a:r>
            <a:r>
              <a:rPr lang="zh-CN" altLang="zh-CN" b="1" dirty="0" smtClean="0"/>
              <a:t>概述</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zh-CN" dirty="0" smtClean="0"/>
              <a:t>六是窃取情报，有些黑客喜欢在</a:t>
            </a:r>
            <a:r>
              <a:rPr lang="en-US" altLang="zh-CN" dirty="0" smtClean="0"/>
              <a:t>Internet</a:t>
            </a:r>
            <a:r>
              <a:rPr lang="zh-CN" altLang="zh-CN" dirty="0" smtClean="0"/>
              <a:t>上监视个人、企业或竞争对手的活动信息及数据文件已达到窃取情报的目的。</a:t>
            </a:r>
          </a:p>
          <a:p>
            <a:r>
              <a:rPr lang="zh-CN" altLang="zh-CN" dirty="0" smtClean="0"/>
              <a:t>七是政治目的，还有些政治黑客，他们具有的任何政治因素都会反映到网络领域中，这类黑客不是为了钱，他们的一切行动几乎永远都是为了政治，主要表现在：</a:t>
            </a:r>
          </a:p>
          <a:p>
            <a:r>
              <a:rPr lang="zh-CN" altLang="zh-CN" dirty="0" smtClean="0"/>
              <a:t>①以国家利益为出发点，对其他国家进行监视；</a:t>
            </a:r>
          </a:p>
          <a:p>
            <a:r>
              <a:rPr lang="zh-CN" altLang="zh-CN" dirty="0" smtClean="0"/>
              <a:t>②敌对国之间利用网络进行一些破坏活动；</a:t>
            </a:r>
          </a:p>
          <a:p>
            <a:r>
              <a:rPr lang="zh-CN" altLang="zh-CN" dirty="0" smtClean="0"/>
              <a:t>③个人及组织对政府不满而产生的破坏活动。</a:t>
            </a:r>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8.1</a:t>
            </a:r>
            <a:r>
              <a:rPr lang="zh-CN" altLang="zh-CN" b="1" dirty="0" smtClean="0"/>
              <a:t>黑客</a:t>
            </a:r>
            <a:r>
              <a:rPr lang="zh-CN" altLang="zh-CN" b="1" dirty="0" smtClean="0"/>
              <a:t>概述</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zh-CN" b="1" dirty="0" smtClean="0"/>
              <a:t>黑客入侵攻击的一般</a:t>
            </a:r>
            <a:r>
              <a:rPr lang="zh-CN" altLang="zh-CN" b="1" dirty="0" smtClean="0"/>
              <a:t>过程</a:t>
            </a:r>
            <a:endParaRPr lang="en-US" altLang="zh-CN" b="1" dirty="0" smtClean="0"/>
          </a:p>
          <a:p>
            <a:r>
              <a:rPr lang="zh-CN" altLang="zh-CN" dirty="0" smtClean="0"/>
              <a:t>一次成功的攻击，都可以归纳成基本的五步骤，但是根据实际情况可以随时调整。归纳起来就是</a:t>
            </a:r>
            <a:r>
              <a:rPr lang="en-US" altLang="zh-CN" dirty="0" smtClean="0"/>
              <a:t>“</a:t>
            </a:r>
            <a:r>
              <a:rPr lang="zh-CN" altLang="zh-CN" dirty="0" smtClean="0"/>
              <a:t>黑客攻击五部曲</a:t>
            </a:r>
            <a:r>
              <a:rPr lang="en-US" altLang="zh-CN" dirty="0" smtClean="0"/>
              <a:t>” </a:t>
            </a:r>
            <a:r>
              <a:rPr lang="zh-CN" altLang="zh-CN" dirty="0" smtClean="0"/>
              <a:t>：</a:t>
            </a:r>
          </a:p>
          <a:p>
            <a:r>
              <a:rPr lang="en-US" altLang="zh-CN" dirty="0" smtClean="0"/>
              <a:t>1</a:t>
            </a:r>
            <a:r>
              <a:rPr lang="zh-CN" altLang="zh-CN" dirty="0" smtClean="0"/>
              <a:t>．隐藏</a:t>
            </a:r>
            <a:r>
              <a:rPr lang="en-US" altLang="zh-CN" dirty="0" smtClean="0"/>
              <a:t>IP</a:t>
            </a:r>
            <a:endParaRPr lang="zh-CN" altLang="zh-CN" dirty="0" smtClean="0"/>
          </a:p>
          <a:p>
            <a:r>
              <a:rPr lang="en-US" altLang="zh-CN" dirty="0" smtClean="0"/>
              <a:t>2</a:t>
            </a:r>
            <a:r>
              <a:rPr lang="zh-CN" altLang="zh-CN" dirty="0" smtClean="0"/>
              <a:t>．踩点扫描</a:t>
            </a:r>
          </a:p>
          <a:p>
            <a:r>
              <a:rPr lang="en-US" altLang="zh-CN" dirty="0" smtClean="0"/>
              <a:t>3</a:t>
            </a:r>
            <a:r>
              <a:rPr lang="zh-CN" altLang="zh-CN" dirty="0" smtClean="0"/>
              <a:t>．获得系统或管理员权限</a:t>
            </a:r>
          </a:p>
          <a:p>
            <a:r>
              <a:rPr lang="en-US" altLang="zh-CN" dirty="0" smtClean="0"/>
              <a:t>4</a:t>
            </a:r>
            <a:r>
              <a:rPr lang="zh-CN" altLang="zh-CN" dirty="0" smtClean="0"/>
              <a:t>．利用一些方法来保持访问，如后门、特洛伊木马</a:t>
            </a:r>
          </a:p>
          <a:p>
            <a:r>
              <a:rPr lang="en-US" altLang="zh-CN" dirty="0" smtClean="0"/>
              <a:t>5</a:t>
            </a:r>
            <a:r>
              <a:rPr lang="zh-CN" altLang="zh-CN" dirty="0" smtClean="0"/>
              <a:t>．隐藏踪迹</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8.2</a:t>
            </a:r>
            <a:r>
              <a:rPr lang="zh-CN" altLang="zh-CN" b="1" dirty="0" smtClean="0"/>
              <a:t>黑客攻击的基本工具</a:t>
            </a:r>
            <a:endParaRPr lang="zh-CN" altLang="zh-CN" dirty="0"/>
          </a:p>
        </p:txBody>
      </p:sp>
      <p:sp>
        <p:nvSpPr>
          <p:cNvPr id="3" name="内容占位符 2"/>
          <p:cNvSpPr>
            <a:spLocks noGrp="1"/>
          </p:cNvSpPr>
          <p:nvPr>
            <p:ph idx="1"/>
          </p:nvPr>
        </p:nvSpPr>
        <p:spPr/>
        <p:txBody>
          <a:bodyPr>
            <a:normAutofit fontScale="77500" lnSpcReduction="20000"/>
          </a:bodyPr>
          <a:lstStyle/>
          <a:p>
            <a:r>
              <a:rPr lang="en-US" altLang="zh-CN" b="1" dirty="0" smtClean="0"/>
              <a:t>1</a:t>
            </a:r>
            <a:r>
              <a:rPr lang="zh-CN" altLang="zh-CN" b="1" dirty="0" smtClean="0"/>
              <a:t>．扫描工具</a:t>
            </a:r>
            <a:endParaRPr lang="zh-CN" altLang="zh-CN" dirty="0" smtClean="0"/>
          </a:p>
          <a:p>
            <a:r>
              <a:rPr lang="zh-CN" altLang="zh-CN" dirty="0" smtClean="0"/>
              <a:t>扫描器分为基于服务器的扫描器和基于网络的扫描器</a:t>
            </a:r>
            <a:r>
              <a:rPr lang="zh-CN" altLang="zh-CN" dirty="0" smtClean="0"/>
              <a:t>。</a:t>
            </a:r>
            <a:endParaRPr lang="en-US" altLang="zh-CN" dirty="0" smtClean="0"/>
          </a:p>
          <a:p>
            <a:r>
              <a:rPr lang="zh-CN" altLang="zh-CN" dirty="0" smtClean="0"/>
              <a:t>网络安全扫描的主要性能：</a:t>
            </a:r>
          </a:p>
          <a:p>
            <a:r>
              <a:rPr lang="en-US" altLang="zh-CN" dirty="0" smtClean="0"/>
              <a:t>(1) </a:t>
            </a:r>
            <a:r>
              <a:rPr lang="zh-CN" altLang="zh-CN" dirty="0" smtClean="0"/>
              <a:t>速度。在网络内进行安全扫描非常耗时。</a:t>
            </a:r>
          </a:p>
          <a:p>
            <a:r>
              <a:rPr lang="en-US" altLang="zh-CN" dirty="0" smtClean="0"/>
              <a:t>    (2) </a:t>
            </a:r>
            <a:r>
              <a:rPr lang="zh-CN" altLang="zh-CN" dirty="0" smtClean="0"/>
              <a:t>网络拓扑。通过</a:t>
            </a:r>
            <a:r>
              <a:rPr lang="en-US" altLang="zh-CN" dirty="0" smtClean="0"/>
              <a:t>GUI</a:t>
            </a:r>
            <a:r>
              <a:rPr lang="zh-CN" altLang="zh-CN" dirty="0" smtClean="0"/>
              <a:t>的图形界面，可迭择一步或某些区域的设备。</a:t>
            </a:r>
          </a:p>
          <a:p>
            <a:r>
              <a:rPr lang="en-US" altLang="zh-CN" dirty="0" smtClean="0"/>
              <a:t>    (3) </a:t>
            </a:r>
            <a:r>
              <a:rPr lang="zh-CN" altLang="zh-CN" dirty="0" smtClean="0"/>
              <a:t>能够发现的漏洞数量。</a:t>
            </a:r>
          </a:p>
          <a:p>
            <a:r>
              <a:rPr lang="en-US" altLang="zh-CN" dirty="0" smtClean="0"/>
              <a:t>    (4) </a:t>
            </a:r>
            <a:r>
              <a:rPr lang="zh-CN" altLang="zh-CN" dirty="0" smtClean="0"/>
              <a:t>是否支持可定制的攻击方法。因为网络内服务器及其它设备对相同协议的实现存在差别，所以预制的扫描方法肯定不能满足客户的需求。</a:t>
            </a:r>
          </a:p>
          <a:p>
            <a:r>
              <a:rPr lang="en-US" altLang="zh-CN" dirty="0" smtClean="0"/>
              <a:t>    (5) </a:t>
            </a:r>
            <a:r>
              <a:rPr lang="zh-CN" altLang="zh-CN" dirty="0" smtClean="0"/>
              <a:t>报告，扫描器应该能够给出清楚的安全漏洞报告。</a:t>
            </a:r>
          </a:p>
          <a:p>
            <a:r>
              <a:rPr lang="en-US" altLang="zh-CN" dirty="0" smtClean="0"/>
              <a:t>    (6) </a:t>
            </a:r>
            <a:r>
              <a:rPr lang="zh-CN" altLang="zh-CN" dirty="0" smtClean="0"/>
              <a:t>更新周期。提供该项产品的厂商应尽快给出新发现的安生漏洞扫描特性升级，并给出相应的改进建议。</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8.2</a:t>
            </a:r>
            <a:r>
              <a:rPr lang="zh-CN" altLang="zh-CN" b="1" dirty="0" smtClean="0"/>
              <a:t>黑客攻击的基本工具</a:t>
            </a:r>
            <a:endParaRPr lang="zh-CN" altLang="zh-CN" dirty="0"/>
          </a:p>
        </p:txBody>
      </p:sp>
      <p:sp>
        <p:nvSpPr>
          <p:cNvPr id="3" name="内容占位符 2"/>
          <p:cNvSpPr>
            <a:spLocks noGrp="1"/>
          </p:cNvSpPr>
          <p:nvPr>
            <p:ph idx="1"/>
          </p:nvPr>
        </p:nvSpPr>
        <p:spPr/>
        <p:txBody>
          <a:bodyPr/>
          <a:lstStyle/>
          <a:p>
            <a:r>
              <a:rPr lang="zh-CN" altLang="zh-CN" dirty="0" smtClean="0"/>
              <a:t>扫描器应该有三项功能：</a:t>
            </a:r>
          </a:p>
          <a:p>
            <a:r>
              <a:rPr lang="zh-CN" altLang="zh-CN" dirty="0" smtClean="0"/>
              <a:t>（</a:t>
            </a:r>
            <a:r>
              <a:rPr lang="en-US" altLang="zh-CN" dirty="0" smtClean="0"/>
              <a:t>1</a:t>
            </a:r>
            <a:r>
              <a:rPr lang="zh-CN" altLang="zh-CN" dirty="0" smtClean="0"/>
              <a:t>）发现一个主机或网络的能力；</a:t>
            </a:r>
          </a:p>
          <a:p>
            <a:r>
              <a:rPr lang="zh-CN" altLang="zh-CN" dirty="0" smtClean="0"/>
              <a:t>（</a:t>
            </a:r>
            <a:r>
              <a:rPr lang="en-US" altLang="zh-CN" dirty="0" smtClean="0"/>
              <a:t>2</a:t>
            </a:r>
            <a:r>
              <a:rPr lang="zh-CN" altLang="zh-CN" dirty="0" smtClean="0"/>
              <a:t>）一旦发现一台主机，有发现什么服务正运行在这台主机上的能力；</a:t>
            </a:r>
          </a:p>
          <a:p>
            <a:r>
              <a:rPr lang="zh-CN" altLang="zh-CN" dirty="0" smtClean="0"/>
              <a:t>（</a:t>
            </a:r>
            <a:r>
              <a:rPr lang="en-US" altLang="zh-CN" dirty="0" smtClean="0"/>
              <a:t>3</a:t>
            </a:r>
            <a:r>
              <a:rPr lang="zh-CN" altLang="zh-CN" dirty="0" smtClean="0"/>
              <a:t>）通过测试这些服务，发现漏洞的能力。</a:t>
            </a:r>
          </a:p>
          <a:p>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297</TotalTime>
  <Words>1451</Words>
  <Application>Microsoft Office PowerPoint</Application>
  <PresentationFormat>全屏显示(4:3)</PresentationFormat>
  <Paragraphs>115</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暗香扑面</vt:lpstr>
      <vt:lpstr>第8章网络攻击与防护技术</vt:lpstr>
      <vt:lpstr>本章简介</vt:lpstr>
      <vt:lpstr>8.1黑客概述</vt:lpstr>
      <vt:lpstr>8.1黑客概述</vt:lpstr>
      <vt:lpstr>8.1黑客概述</vt:lpstr>
      <vt:lpstr>8.1黑客概述</vt:lpstr>
      <vt:lpstr>8.1黑客概述</vt:lpstr>
      <vt:lpstr>8.2黑客攻击的基本工具</vt:lpstr>
      <vt:lpstr>8.2黑客攻击的基本工具</vt:lpstr>
      <vt:lpstr>8.2黑客攻击的基本工具</vt:lpstr>
      <vt:lpstr>8.2黑客攻击的基本工具</vt:lpstr>
      <vt:lpstr>8.2黑客攻击的基本工具</vt:lpstr>
      <vt:lpstr>8.2黑客攻击的基本工具</vt:lpstr>
      <vt:lpstr>8.3黑客攻击的常用方式</vt:lpstr>
      <vt:lpstr>8.3黑客攻击的常用方式</vt:lpstr>
      <vt:lpstr>8.3黑客攻击的常用方式</vt:lpstr>
      <vt:lpstr>8.4黑客攻击的基本防护技术</vt:lpstr>
      <vt:lpstr>8.4黑客攻击的基本防护技术</vt:lpstr>
      <vt:lpstr>8.4黑客攻击的基本防护技术</vt:lpstr>
      <vt:lpstr>8.4黑客攻击的基本防护技术</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第1章信息安全概述</dc:title>
  <dc:creator>user</dc:creator>
  <cp:lastModifiedBy>User</cp:lastModifiedBy>
  <cp:revision>34</cp:revision>
  <dcterms:created xsi:type="dcterms:W3CDTF">2015-06-10T00:07:44Z</dcterms:created>
  <dcterms:modified xsi:type="dcterms:W3CDTF">2015-06-11T12:31:17Z</dcterms:modified>
</cp:coreProperties>
</file>