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81"/>
  </p:notesMasterIdLst>
  <p:handoutMasterIdLst>
    <p:handoutMasterId r:id="rId82"/>
  </p:handoutMasterIdLst>
  <p:sldIdLst>
    <p:sldId id="256" r:id="rId2"/>
    <p:sldId id="259" r:id="rId3"/>
    <p:sldId id="257"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27" r:id="rId57"/>
    <p:sldId id="312" r:id="rId58"/>
    <p:sldId id="313" r:id="rId59"/>
    <p:sldId id="314" r:id="rId60"/>
    <p:sldId id="315" r:id="rId61"/>
    <p:sldId id="316" r:id="rId62"/>
    <p:sldId id="317" r:id="rId63"/>
    <p:sldId id="318" r:id="rId64"/>
    <p:sldId id="328" r:id="rId65"/>
    <p:sldId id="329"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varScale="1">
        <p:scale>
          <a:sx n="73" d="100"/>
          <a:sy n="73" d="100"/>
        </p:scale>
        <p:origin x="-139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t>2017-3-1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30</a:t>
            </a:fld>
            <a:endParaRPr lang="en-US" altLang="zh-CN"/>
          </a:p>
        </p:txBody>
      </p:sp>
    </p:spTree>
    <p:extLst>
      <p:ext uri="{BB962C8B-B14F-4D97-AF65-F5344CB8AC3E}">
        <p14:creationId xmlns:p14="http://schemas.microsoft.com/office/powerpoint/2010/main" val="255838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3.xml"/><Relationship Id="rId5" Type="http://schemas.openxmlformats.org/officeDocument/2006/relationships/slide" Target="slide63.xml"/><Relationship Id="rId4" Type="http://schemas.openxmlformats.org/officeDocument/2006/relationships/slide" Target="slide5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lstStyle/>
          <a:p>
            <a:r>
              <a:rPr lang="zh-CN" altLang="en-US" dirty="0"/>
              <a:t>第</a:t>
            </a:r>
            <a:r>
              <a:rPr lang="en-US" altLang="zh-CN" dirty="0"/>
              <a:t>02</a:t>
            </a:r>
            <a:r>
              <a:rPr lang="zh-CN" altLang="en-US" dirty="0"/>
              <a:t>章</a:t>
            </a:r>
            <a:r>
              <a:rPr lang="en-US" altLang="zh-CN" dirty="0"/>
              <a:t>_HTML</a:t>
            </a:r>
            <a:endParaRPr lang="zh-CN" altLang="en-US" dirty="0"/>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85000" lnSpcReduction="10000"/>
          </a:bodyPr>
          <a:lstStyle/>
          <a:p>
            <a:pPr marL="342900" lvl="1" indent="-342900">
              <a:buFontTx/>
              <a:buChar char="•"/>
            </a:pPr>
            <a:r>
              <a:rPr lang="zh-CN" altLang="en-US" dirty="0"/>
              <a:t>示例解释：</a:t>
            </a:r>
          </a:p>
          <a:p>
            <a:pPr lvl="2"/>
            <a:r>
              <a:rPr lang="zh-CN" altLang="en-US" dirty="0"/>
              <a:t>（</a:t>
            </a:r>
            <a:r>
              <a:rPr lang="en-US" altLang="zh-CN" dirty="0"/>
              <a:t>5</a:t>
            </a:r>
            <a:r>
              <a:rPr lang="zh-CN" altLang="en-US" dirty="0"/>
              <a:t>）在</a:t>
            </a:r>
            <a:r>
              <a:rPr lang="en-US" altLang="zh-CN" dirty="0"/>
              <a:t>&lt;body&gt;</a:t>
            </a:r>
            <a:r>
              <a:rPr lang="zh-CN" altLang="en-US" dirty="0"/>
              <a:t>和</a:t>
            </a:r>
            <a:r>
              <a:rPr lang="en-US" altLang="zh-CN" dirty="0"/>
              <a:t>&lt;/body&gt;</a:t>
            </a:r>
            <a:r>
              <a:rPr lang="zh-CN" altLang="en-US" dirty="0"/>
              <a:t>之间的内容是网页的主体部分。可以包含文本、表格、图像、声音、动画、视频、超级链接等各种网页元素，是网页的主体和核心部分。其中的</a:t>
            </a:r>
            <a:r>
              <a:rPr lang="en-US" altLang="zh-CN" dirty="0" err="1"/>
              <a:t>bgcolor</a:t>
            </a:r>
            <a:r>
              <a:rPr lang="en-US" altLang="zh-CN" dirty="0"/>
              <a:t>="gray"</a:t>
            </a:r>
            <a:r>
              <a:rPr lang="zh-CN" altLang="en-US" dirty="0"/>
              <a:t>是将网页的背景色设置为灰色</a:t>
            </a:r>
            <a:r>
              <a:rPr lang="zh-CN" altLang="en-US" dirty="0" smtClean="0"/>
              <a:t>。</a:t>
            </a:r>
            <a:endParaRPr lang="zh-CN" altLang="en-US" dirty="0"/>
          </a:p>
          <a:p>
            <a:pPr lvl="2"/>
            <a:r>
              <a:rPr lang="zh-CN" altLang="en-US" dirty="0"/>
              <a:t>（</a:t>
            </a:r>
            <a:r>
              <a:rPr lang="en-US" altLang="zh-CN" dirty="0"/>
              <a:t>6</a:t>
            </a:r>
            <a:r>
              <a:rPr lang="zh-CN" altLang="en-US" dirty="0"/>
              <a:t>）</a:t>
            </a:r>
            <a:r>
              <a:rPr lang="en-US" altLang="zh-CN" dirty="0"/>
              <a:t>&lt;font&gt;</a:t>
            </a:r>
            <a:r>
              <a:rPr lang="zh-CN" altLang="en-US" dirty="0"/>
              <a:t>是字体标记，通过指定该标记的一些属性可以达到设置字体的作用。</a:t>
            </a:r>
            <a:r>
              <a:rPr lang="en-US" altLang="zh-CN" dirty="0"/>
              <a:t>&lt;</a:t>
            </a:r>
            <a:r>
              <a:rPr lang="en-US" altLang="zh-CN" dirty="0" err="1"/>
              <a:t>br</a:t>
            </a:r>
            <a:r>
              <a:rPr lang="en-US" altLang="zh-CN" dirty="0"/>
              <a:t>&gt;</a:t>
            </a:r>
            <a:r>
              <a:rPr lang="zh-CN" altLang="en-US" dirty="0"/>
              <a:t>是换行标记。</a:t>
            </a:r>
            <a:r>
              <a:rPr lang="en-US" altLang="zh-CN" dirty="0"/>
              <a:t>&lt;b&gt;</a:t>
            </a:r>
            <a:r>
              <a:rPr lang="zh-CN" altLang="en-US" dirty="0"/>
              <a:t>是粗体标记，在</a:t>
            </a:r>
            <a:r>
              <a:rPr lang="en-US" altLang="zh-CN" dirty="0"/>
              <a:t>&lt;b&gt;</a:t>
            </a:r>
            <a:r>
              <a:rPr lang="zh-CN" altLang="en-US" dirty="0"/>
              <a:t>和</a:t>
            </a:r>
            <a:r>
              <a:rPr lang="en-US" altLang="zh-CN" dirty="0"/>
              <a:t>&lt;/b&gt;</a:t>
            </a:r>
            <a:r>
              <a:rPr lang="zh-CN" altLang="en-US" dirty="0"/>
              <a:t>之间的文字会用粗体显示。</a:t>
            </a:r>
            <a:r>
              <a:rPr lang="en-US" altLang="zh-CN" dirty="0"/>
              <a:t>&lt;i&gt;</a:t>
            </a:r>
            <a:r>
              <a:rPr lang="zh-CN" altLang="en-US" dirty="0"/>
              <a:t>是斜体标记，在</a:t>
            </a:r>
            <a:r>
              <a:rPr lang="en-US" altLang="zh-CN" dirty="0"/>
              <a:t>&lt;i&gt;</a:t>
            </a:r>
            <a:r>
              <a:rPr lang="zh-CN" altLang="en-US" dirty="0"/>
              <a:t>和</a:t>
            </a:r>
            <a:r>
              <a:rPr lang="en-US" altLang="zh-CN" dirty="0"/>
              <a:t>&lt;/i&gt;</a:t>
            </a:r>
            <a:r>
              <a:rPr lang="zh-CN" altLang="en-US" dirty="0"/>
              <a:t>之间的文字会用斜体显示。</a:t>
            </a:r>
            <a:r>
              <a:rPr lang="en-US" altLang="zh-CN" dirty="0"/>
              <a:t>&lt;</a:t>
            </a:r>
            <a:r>
              <a:rPr lang="en-US" altLang="zh-CN" dirty="0" err="1"/>
              <a:t>hr</a:t>
            </a:r>
            <a:r>
              <a:rPr lang="en-US" altLang="zh-CN" dirty="0"/>
              <a:t>&gt;</a:t>
            </a:r>
            <a:r>
              <a:rPr lang="zh-CN" altLang="en-US" dirty="0"/>
              <a:t>是水平线标记。</a:t>
            </a:r>
            <a:r>
              <a:rPr lang="en-US" altLang="zh-CN" dirty="0"/>
              <a:t>&lt;</a:t>
            </a:r>
            <a:r>
              <a:rPr lang="en-US" altLang="zh-CN" dirty="0" err="1"/>
              <a:t>img</a:t>
            </a:r>
            <a:r>
              <a:rPr lang="en-US" altLang="zh-CN" dirty="0"/>
              <a:t>&gt;</a:t>
            </a:r>
            <a:r>
              <a:rPr lang="zh-CN" altLang="en-US" dirty="0"/>
              <a:t>是图片标记，本例的</a:t>
            </a:r>
            <a:r>
              <a:rPr lang="en-US" altLang="zh-CN" dirty="0"/>
              <a:t>&lt;</a:t>
            </a:r>
            <a:r>
              <a:rPr lang="en-US" altLang="zh-CN" dirty="0" err="1"/>
              <a:t>img</a:t>
            </a:r>
            <a:r>
              <a:rPr lang="en-US" altLang="zh-CN" dirty="0"/>
              <a:t> </a:t>
            </a:r>
            <a:r>
              <a:rPr lang="en-US" altLang="zh-CN" dirty="0" err="1"/>
              <a:t>src</a:t>
            </a:r>
            <a:r>
              <a:rPr lang="en-US" altLang="zh-CN" dirty="0"/>
              <a:t>="Flower.jpg"&gt;</a:t>
            </a:r>
            <a:r>
              <a:rPr lang="zh-CN" altLang="en-US" dirty="0"/>
              <a:t>是将当前路径下名为</a:t>
            </a:r>
            <a:r>
              <a:rPr lang="en-US" altLang="zh-CN" dirty="0"/>
              <a:t>Flower.jpg</a:t>
            </a:r>
            <a:r>
              <a:rPr lang="zh-CN" altLang="en-US" dirty="0"/>
              <a:t>的图片插入并显示在当前位置。</a:t>
            </a:r>
            <a:r>
              <a:rPr lang="en-US" altLang="zh-CN" dirty="0"/>
              <a:t>&lt;p&gt;</a:t>
            </a:r>
            <a:r>
              <a:rPr lang="zh-CN" altLang="en-US" dirty="0"/>
              <a:t>是段落标记，在</a:t>
            </a:r>
            <a:r>
              <a:rPr lang="en-US" altLang="zh-CN" dirty="0"/>
              <a:t>&lt;p&gt;</a:t>
            </a:r>
            <a:r>
              <a:rPr lang="zh-CN" altLang="en-US" dirty="0"/>
              <a:t>和</a:t>
            </a:r>
            <a:r>
              <a:rPr lang="en-US" altLang="zh-CN" dirty="0"/>
              <a:t>&lt;/p&gt;</a:t>
            </a:r>
            <a:r>
              <a:rPr lang="zh-CN" altLang="en-US" dirty="0"/>
              <a:t>之间的内容会占据一个独立的段落，可以利用</a:t>
            </a:r>
            <a:r>
              <a:rPr lang="en-US" altLang="zh-CN" dirty="0"/>
              <a:t>&lt;p&gt;</a:t>
            </a:r>
            <a:r>
              <a:rPr lang="zh-CN" altLang="en-US" dirty="0"/>
              <a:t>标记及其属性对该段落进行相应的排版。</a:t>
            </a:r>
            <a:r>
              <a:rPr lang="en-US" altLang="zh-CN" dirty="0"/>
              <a:t>&lt;a&gt;</a:t>
            </a:r>
            <a:r>
              <a:rPr lang="zh-CN" altLang="en-US" dirty="0"/>
              <a:t>标记用于定义一个超级链接（本例是链接到百度首页）。这些标记的具体含义及用法会在后面的小节中进行更详细的介绍</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2</a:t>
            </a:r>
            <a:r>
              <a:rPr lang="zh-CN" altLang="en-US" dirty="0"/>
              <a:t>．</a:t>
            </a:r>
            <a:r>
              <a:rPr lang="en-US" altLang="zh-CN" dirty="0"/>
              <a:t>HTML</a:t>
            </a:r>
            <a:r>
              <a:rPr lang="zh-CN" altLang="en-US" dirty="0"/>
              <a:t>标记</a:t>
            </a:r>
          </a:p>
          <a:p>
            <a:pPr lvl="1"/>
            <a:r>
              <a:rPr lang="en-US" altLang="zh-CN" dirty="0"/>
              <a:t>HTML</a:t>
            </a:r>
            <a:r>
              <a:rPr lang="zh-CN" altLang="en-US" dirty="0"/>
              <a:t>文件和普通文本文件（比如</a:t>
            </a:r>
            <a:r>
              <a:rPr lang="en-US" altLang="zh-CN" dirty="0"/>
              <a:t>.txt</a:t>
            </a:r>
            <a:r>
              <a:rPr lang="zh-CN" altLang="en-US" dirty="0"/>
              <a:t>文件）都包含有正常的文本信息，但两者最重要的区别之一在于：</a:t>
            </a:r>
            <a:r>
              <a:rPr lang="en-US" altLang="zh-CN" dirty="0"/>
              <a:t>HTML</a:t>
            </a:r>
            <a:r>
              <a:rPr lang="zh-CN" altLang="en-US" dirty="0"/>
              <a:t>文件还包含了各种标记信息。比如，有的标记用来修饰文本（如设置文本字体、字号、颜色等），有的标记用来显示标题、段落、图片、超链接和表格等，</a:t>
            </a:r>
            <a:r>
              <a:rPr lang="en-US" altLang="zh-CN" dirty="0"/>
              <a:t>HTML</a:t>
            </a:r>
            <a:r>
              <a:rPr lang="zh-CN" altLang="en-US" dirty="0"/>
              <a:t>文件正是通过这些标记去“告诉”浏览器应该如何显示或控制各种网页元素。</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pPr lvl="1"/>
            <a:r>
              <a:rPr lang="en-US" altLang="zh-CN" dirty="0"/>
              <a:t>HTML</a:t>
            </a:r>
            <a:r>
              <a:rPr lang="zh-CN" altLang="en-US" dirty="0"/>
              <a:t>标记总是放在由小于号和大于号构成的一对尖括号之中，也就是说</a:t>
            </a:r>
            <a:r>
              <a:rPr lang="en-US" altLang="zh-CN" dirty="0"/>
              <a:t>HTML</a:t>
            </a:r>
            <a:r>
              <a:rPr lang="zh-CN" altLang="en-US" dirty="0"/>
              <a:t>标记必须以</a:t>
            </a:r>
            <a:r>
              <a:rPr lang="en-US" altLang="zh-CN" dirty="0"/>
              <a:t>"&lt;"</a:t>
            </a:r>
            <a:r>
              <a:rPr lang="zh-CN" altLang="en-US" dirty="0"/>
              <a:t>开始并以</a:t>
            </a:r>
            <a:r>
              <a:rPr lang="en-US" altLang="zh-CN" dirty="0"/>
              <a:t>"&gt;"</a:t>
            </a:r>
            <a:r>
              <a:rPr lang="zh-CN" altLang="en-US" dirty="0"/>
              <a:t>结束。在目前，</a:t>
            </a:r>
            <a:r>
              <a:rPr lang="en-US" altLang="zh-CN" dirty="0"/>
              <a:t>HTML</a:t>
            </a:r>
            <a:r>
              <a:rPr lang="zh-CN" altLang="en-US" dirty="0"/>
              <a:t>标记是不区分大小写的，比如，</a:t>
            </a:r>
            <a:r>
              <a:rPr lang="en-US" altLang="zh-CN" dirty="0"/>
              <a:t>&lt;HTML&gt;</a:t>
            </a:r>
            <a:r>
              <a:rPr lang="zh-CN" altLang="en-US" dirty="0"/>
              <a:t>和</a:t>
            </a:r>
            <a:r>
              <a:rPr lang="en-US" altLang="zh-CN" dirty="0"/>
              <a:t>&lt;html&gt;</a:t>
            </a:r>
            <a:r>
              <a:rPr lang="zh-CN" altLang="en-US" dirty="0"/>
              <a:t>、</a:t>
            </a:r>
            <a:r>
              <a:rPr lang="en-US" altLang="zh-CN" dirty="0"/>
              <a:t>&lt;B&gt;</a:t>
            </a:r>
            <a:r>
              <a:rPr lang="zh-CN" altLang="en-US" dirty="0"/>
              <a:t>和</a:t>
            </a:r>
            <a:r>
              <a:rPr lang="en-US" altLang="zh-CN" dirty="0"/>
              <a:t>&lt;b&gt;</a:t>
            </a:r>
            <a:r>
              <a:rPr lang="zh-CN" altLang="en-US" dirty="0"/>
              <a:t>其实都是等价的，但</a:t>
            </a:r>
            <a:r>
              <a:rPr lang="en-US" altLang="zh-CN" dirty="0"/>
              <a:t>W3C</a:t>
            </a:r>
            <a:r>
              <a:rPr lang="zh-CN" altLang="en-US" dirty="0"/>
              <a:t>还是提倡尽量使用小写标记。</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20000"/>
          </a:bodyPr>
          <a:lstStyle/>
          <a:p>
            <a:pPr lvl="1"/>
            <a:r>
              <a:rPr lang="zh-CN" altLang="en-US" dirty="0"/>
              <a:t>从使用方式来说，</a:t>
            </a:r>
            <a:r>
              <a:rPr lang="en-US" altLang="zh-CN" dirty="0"/>
              <a:t>HTML</a:t>
            </a:r>
            <a:r>
              <a:rPr lang="zh-CN" altLang="en-US" dirty="0"/>
              <a:t>标记可分为单标记和双标记。</a:t>
            </a:r>
          </a:p>
          <a:p>
            <a:pPr lvl="2"/>
            <a:r>
              <a:rPr lang="zh-CN" altLang="en-US" dirty="0"/>
              <a:t>（</a:t>
            </a:r>
            <a:r>
              <a:rPr lang="en-US" altLang="zh-CN" dirty="0"/>
              <a:t>1</a:t>
            </a:r>
            <a:r>
              <a:rPr lang="zh-CN" altLang="en-US" dirty="0"/>
              <a:t>）单标记。单标记只需单独使用就能完整地表达意思，这类标记的语法是：</a:t>
            </a:r>
          </a:p>
          <a:p>
            <a:pPr marL="1828800" lvl="4" indent="0">
              <a:buNone/>
            </a:pPr>
            <a:r>
              <a:rPr lang="en-US" altLang="zh-CN" dirty="0"/>
              <a:t>&lt;</a:t>
            </a:r>
            <a:r>
              <a:rPr lang="zh-CN" altLang="en-US" dirty="0"/>
              <a:t>标记</a:t>
            </a:r>
            <a:r>
              <a:rPr lang="en-US" altLang="zh-CN" dirty="0"/>
              <a:t>&gt;</a:t>
            </a:r>
          </a:p>
          <a:p>
            <a:pPr lvl="3"/>
            <a:r>
              <a:rPr lang="zh-CN" altLang="en-US" dirty="0"/>
              <a:t>典型的单标记如</a:t>
            </a:r>
            <a:r>
              <a:rPr lang="en-US" altLang="zh-CN" dirty="0"/>
              <a:t>&lt;</a:t>
            </a:r>
            <a:r>
              <a:rPr lang="en-US" altLang="zh-CN" dirty="0" err="1"/>
              <a:t>br</a:t>
            </a:r>
            <a:r>
              <a:rPr lang="en-US" altLang="zh-CN" dirty="0"/>
              <a:t>&gt;</a:t>
            </a:r>
            <a:r>
              <a:rPr lang="zh-CN" altLang="en-US" dirty="0"/>
              <a:t>、</a:t>
            </a:r>
            <a:r>
              <a:rPr lang="en-US" altLang="zh-CN" dirty="0"/>
              <a:t>&lt;</a:t>
            </a:r>
            <a:r>
              <a:rPr lang="en-US" altLang="zh-CN" dirty="0" err="1"/>
              <a:t>img</a:t>
            </a:r>
            <a:r>
              <a:rPr lang="en-US" altLang="zh-CN" dirty="0"/>
              <a:t>&gt;</a:t>
            </a:r>
            <a:r>
              <a:rPr lang="zh-CN" altLang="en-US" dirty="0"/>
              <a:t>等。</a:t>
            </a:r>
          </a:p>
          <a:p>
            <a:pPr lvl="2"/>
            <a:r>
              <a:rPr lang="zh-CN" altLang="en-US" dirty="0"/>
              <a:t>（</a:t>
            </a:r>
            <a:r>
              <a:rPr lang="en-US" altLang="zh-CN" dirty="0"/>
              <a:t>2</a:t>
            </a:r>
            <a:r>
              <a:rPr lang="zh-CN" altLang="en-US" dirty="0"/>
              <a:t>）双标记</a:t>
            </a:r>
            <a:r>
              <a:rPr lang="zh-CN" altLang="en-US" dirty="0" smtClean="0"/>
              <a:t>。应用</a:t>
            </a:r>
            <a:r>
              <a:rPr lang="zh-CN" altLang="en-US" dirty="0"/>
              <a:t>最广泛的标记，每个双标记都是由“始标记”和“尾标记”两部分构成，其中尾标记是在始标记前加一个斜杠符号</a:t>
            </a:r>
            <a:r>
              <a:rPr lang="en-US" altLang="zh-CN" dirty="0"/>
              <a:t>"/"</a:t>
            </a:r>
            <a:r>
              <a:rPr lang="zh-CN" altLang="en-US" dirty="0"/>
              <a:t>而得到的，它们必须成对使用才能构成一个完整的标记对</a:t>
            </a:r>
            <a:r>
              <a:rPr lang="zh-CN" altLang="en-US" dirty="0" smtClean="0"/>
              <a:t>。这</a:t>
            </a:r>
            <a:r>
              <a:rPr lang="zh-CN" altLang="en-US" dirty="0"/>
              <a:t>类标记的语法是：</a:t>
            </a:r>
          </a:p>
          <a:p>
            <a:pPr marL="1828800" lvl="4" indent="0">
              <a:buNone/>
            </a:pPr>
            <a:r>
              <a:rPr lang="en-US" altLang="zh-CN" dirty="0"/>
              <a:t>&lt;</a:t>
            </a:r>
            <a:r>
              <a:rPr lang="zh-CN" altLang="en-US" dirty="0"/>
              <a:t>标记</a:t>
            </a:r>
            <a:r>
              <a:rPr lang="en-US" altLang="zh-CN" dirty="0"/>
              <a:t>&gt;</a:t>
            </a:r>
            <a:r>
              <a:rPr lang="zh-CN" altLang="en-US" dirty="0"/>
              <a:t>内容</a:t>
            </a:r>
            <a:r>
              <a:rPr lang="en-US" altLang="zh-CN" dirty="0"/>
              <a:t>&lt;/</a:t>
            </a:r>
            <a:r>
              <a:rPr lang="zh-CN" altLang="en-US" dirty="0"/>
              <a:t>标记</a:t>
            </a:r>
            <a:r>
              <a:rPr lang="en-US" altLang="zh-CN" dirty="0"/>
              <a:t>&gt;</a:t>
            </a:r>
          </a:p>
          <a:p>
            <a:pPr lvl="3"/>
            <a:r>
              <a:rPr lang="zh-CN" altLang="en-US" dirty="0"/>
              <a:t>其中的“内容”就是要被这对标记施加作用的部分。例如代码段：</a:t>
            </a:r>
            <a:r>
              <a:rPr lang="en-US" altLang="zh-CN" dirty="0"/>
              <a:t>&lt;b&gt;</a:t>
            </a:r>
            <a:r>
              <a:rPr lang="zh-CN" altLang="en-US" dirty="0"/>
              <a:t>您好</a:t>
            </a:r>
            <a:r>
              <a:rPr lang="en-US" altLang="zh-CN" dirty="0"/>
              <a:t>&lt;/b&gt;</a:t>
            </a:r>
            <a:r>
              <a:rPr lang="zh-CN" altLang="en-US" dirty="0"/>
              <a:t>，表明在始标记</a:t>
            </a:r>
            <a:r>
              <a:rPr lang="en-US" altLang="zh-CN" dirty="0"/>
              <a:t>&lt;b&gt;</a:t>
            </a:r>
            <a:r>
              <a:rPr lang="zh-CN" altLang="en-US" dirty="0"/>
              <a:t>和尾标记</a:t>
            </a:r>
            <a:r>
              <a:rPr lang="en-US" altLang="zh-CN" dirty="0"/>
              <a:t>&lt;/b&gt;</a:t>
            </a:r>
            <a:r>
              <a:rPr lang="zh-CN" altLang="en-US" dirty="0"/>
              <a:t>之间的“您好”会被浏览器用粗体显示。</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705282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a:bodyPr>
          <a:lstStyle/>
          <a:p>
            <a:r>
              <a:rPr lang="en-US" altLang="zh-CN" dirty="0"/>
              <a:t>3</a:t>
            </a:r>
            <a:r>
              <a:rPr lang="zh-CN" altLang="en-US" dirty="0"/>
              <a:t>．</a:t>
            </a:r>
            <a:r>
              <a:rPr lang="en-US" altLang="zh-CN" dirty="0"/>
              <a:t>HTML</a:t>
            </a:r>
            <a:r>
              <a:rPr lang="zh-CN" altLang="en-US" dirty="0"/>
              <a:t>标记的属性</a:t>
            </a:r>
          </a:p>
          <a:p>
            <a:pPr lvl="1"/>
            <a:r>
              <a:rPr lang="zh-CN" altLang="en-US" dirty="0"/>
              <a:t>绝大部分</a:t>
            </a:r>
            <a:r>
              <a:rPr lang="en-US" altLang="zh-CN" dirty="0"/>
              <a:t>HTML</a:t>
            </a:r>
            <a:r>
              <a:rPr lang="zh-CN" altLang="en-US" dirty="0"/>
              <a:t>标记都有各自特定的一些属性，属性的存在为</a:t>
            </a:r>
            <a:r>
              <a:rPr lang="en-US" altLang="zh-CN" dirty="0"/>
              <a:t>HTML</a:t>
            </a:r>
            <a:r>
              <a:rPr lang="zh-CN" altLang="en-US" dirty="0"/>
              <a:t>标记提供了相应的附加信息，也极大地扩展了</a:t>
            </a:r>
            <a:r>
              <a:rPr lang="en-US" altLang="zh-CN" dirty="0"/>
              <a:t>HTML</a:t>
            </a:r>
            <a:r>
              <a:rPr lang="zh-CN" altLang="en-US" dirty="0"/>
              <a:t>标记的功能</a:t>
            </a:r>
            <a:r>
              <a:rPr lang="zh-CN" altLang="en-US" dirty="0" smtClean="0"/>
              <a:t>。</a:t>
            </a:r>
            <a:endParaRPr lang="en-US" altLang="zh-CN" dirty="0" smtClean="0"/>
          </a:p>
          <a:p>
            <a:pPr lvl="1"/>
            <a:r>
              <a:rPr lang="zh-CN" altLang="en-US" dirty="0" smtClean="0"/>
              <a:t>不同</a:t>
            </a:r>
            <a:r>
              <a:rPr lang="zh-CN" altLang="en-US" dirty="0"/>
              <a:t>的标记可使用的属性有多有少、各不相同</a:t>
            </a:r>
            <a:r>
              <a:rPr lang="zh-CN" altLang="en-US" dirty="0" smtClean="0"/>
              <a:t>。</a:t>
            </a:r>
            <a:endParaRPr lang="en-US" altLang="zh-CN" dirty="0" smtClean="0"/>
          </a:p>
          <a:p>
            <a:pPr lvl="1"/>
            <a:r>
              <a:rPr lang="zh-CN" altLang="en-US" dirty="0" smtClean="0"/>
              <a:t>属性</a:t>
            </a:r>
            <a:r>
              <a:rPr lang="zh-CN" altLang="en-US" dirty="0"/>
              <a:t>通常由属性名和属性值成对组成，其中属性名通常是固定的，属性值一般被包含在双引号</a:t>
            </a:r>
            <a:r>
              <a:rPr lang="en-US" altLang="zh-CN" dirty="0"/>
              <a:t>""</a:t>
            </a:r>
            <a:r>
              <a:rPr lang="zh-CN" altLang="en-US" dirty="0"/>
              <a:t>中，属性名和属性值之间用等号</a:t>
            </a:r>
            <a:r>
              <a:rPr lang="en-US" altLang="zh-CN" dirty="0"/>
              <a:t>"="</a:t>
            </a:r>
            <a:r>
              <a:rPr lang="zh-CN" altLang="en-US" dirty="0"/>
              <a:t>间隔，同一标记的多个属性之间用空格间隔，其语法为：</a:t>
            </a:r>
          </a:p>
          <a:p>
            <a:pPr marL="1371600" lvl="3" indent="0">
              <a:buNone/>
            </a:pPr>
            <a:r>
              <a:rPr lang="en-US" altLang="zh-CN" dirty="0"/>
              <a:t>&lt;</a:t>
            </a:r>
            <a:r>
              <a:rPr lang="zh-CN" altLang="en-US" dirty="0"/>
              <a:t>标记属性</a:t>
            </a:r>
            <a:r>
              <a:rPr lang="en-US" altLang="zh-CN" dirty="0"/>
              <a:t>1  </a:t>
            </a:r>
            <a:r>
              <a:rPr lang="zh-CN" altLang="en-US" dirty="0"/>
              <a:t>属性</a:t>
            </a:r>
            <a:r>
              <a:rPr lang="en-US" altLang="zh-CN" dirty="0"/>
              <a:t>2  </a:t>
            </a:r>
            <a:r>
              <a:rPr lang="zh-CN" altLang="en-US" dirty="0"/>
              <a:t>属性</a:t>
            </a:r>
            <a:r>
              <a:rPr lang="en-US" altLang="zh-CN" dirty="0"/>
              <a:t>3  </a:t>
            </a:r>
            <a:r>
              <a:rPr lang="en-US" altLang="zh-CN" dirty="0" smtClean="0"/>
              <a:t>…&gt;</a:t>
            </a:r>
            <a:endParaRPr lang="en-US"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85000" lnSpcReduction="20000"/>
          </a:bodyPr>
          <a:lstStyle/>
          <a:p>
            <a:pPr lvl="1"/>
            <a:r>
              <a:rPr lang="zh-CN" altLang="en-US" dirty="0"/>
              <a:t>同一标记的各个属性的先后次序可以调换，如果属性缺省则取其默认值，例如单标记</a:t>
            </a:r>
            <a:r>
              <a:rPr lang="en-US" altLang="zh-CN" dirty="0"/>
              <a:t>&lt;</a:t>
            </a:r>
            <a:r>
              <a:rPr lang="en-US" altLang="zh-CN" dirty="0" err="1"/>
              <a:t>hr</a:t>
            </a:r>
            <a:r>
              <a:rPr lang="en-US" altLang="zh-CN" dirty="0"/>
              <a:t>&gt;</a:t>
            </a:r>
            <a:r>
              <a:rPr lang="zh-CN" altLang="en-US" dirty="0"/>
              <a:t>表示在文档当前位置插入一条水平线，默认是从浏览器窗口当前行的最左端一直画到最右端。但如果想对水平线进行一些个性化的定制，就应该使用</a:t>
            </a:r>
            <a:r>
              <a:rPr lang="en-US" altLang="zh-CN" dirty="0"/>
              <a:t>&lt;</a:t>
            </a:r>
            <a:r>
              <a:rPr lang="en-US" altLang="zh-CN" dirty="0" err="1"/>
              <a:t>hr</a:t>
            </a:r>
            <a:r>
              <a:rPr lang="en-US" altLang="zh-CN" dirty="0"/>
              <a:t>&gt;</a:t>
            </a:r>
            <a:r>
              <a:rPr lang="zh-CN" altLang="en-US" dirty="0"/>
              <a:t>标记的相关属性，如：</a:t>
            </a:r>
          </a:p>
          <a:p>
            <a:pPr marL="914400" lvl="2" indent="0">
              <a:buNone/>
            </a:pPr>
            <a:r>
              <a:rPr lang="en-US" altLang="zh-CN" dirty="0"/>
              <a:t>&lt;</a:t>
            </a:r>
            <a:r>
              <a:rPr lang="en-US" altLang="zh-CN" dirty="0" err="1"/>
              <a:t>hr</a:t>
            </a:r>
            <a:r>
              <a:rPr lang="en-US" altLang="zh-CN" dirty="0"/>
              <a:t> size="3"align="</a:t>
            </a:r>
            <a:r>
              <a:rPr lang="en-US" altLang="zh-CN" dirty="0" err="1"/>
              <a:t>left"width</a:t>
            </a:r>
            <a:r>
              <a:rPr lang="en-US" altLang="zh-CN" dirty="0"/>
              <a:t>="75%"&gt;</a:t>
            </a:r>
          </a:p>
          <a:p>
            <a:pPr lvl="1"/>
            <a:r>
              <a:rPr lang="zh-CN" altLang="en-US" dirty="0"/>
              <a:t>这里的</a:t>
            </a:r>
            <a:r>
              <a:rPr lang="en-US" altLang="zh-CN" dirty="0"/>
              <a:t>&lt;</a:t>
            </a:r>
            <a:r>
              <a:rPr lang="en-US" altLang="zh-CN" dirty="0" err="1"/>
              <a:t>hr</a:t>
            </a:r>
            <a:r>
              <a:rPr lang="en-US" altLang="zh-CN" dirty="0"/>
              <a:t>&gt;</a:t>
            </a:r>
            <a:r>
              <a:rPr lang="zh-CN" altLang="en-US" dirty="0"/>
              <a:t>标记一共附带了</a:t>
            </a:r>
            <a:r>
              <a:rPr lang="en-US" altLang="zh-CN" dirty="0"/>
              <a:t>3</a:t>
            </a:r>
            <a:r>
              <a:rPr lang="zh-CN" altLang="en-US" dirty="0"/>
              <a:t>个属性。其中</a:t>
            </a:r>
            <a:r>
              <a:rPr lang="en-US" altLang="zh-CN" dirty="0"/>
              <a:t>size</a:t>
            </a:r>
            <a:r>
              <a:rPr lang="zh-CN" altLang="en-US" dirty="0"/>
              <a:t>属性定义水平线的粗细，属性值取整数，缺省值为</a:t>
            </a:r>
            <a:r>
              <a:rPr lang="en-US" altLang="zh-CN" dirty="0"/>
              <a:t>1</a:t>
            </a:r>
            <a:r>
              <a:rPr lang="zh-CN" altLang="en-US" dirty="0"/>
              <a:t>；</a:t>
            </a:r>
            <a:r>
              <a:rPr lang="en-US" altLang="zh-CN" dirty="0"/>
              <a:t>align</a:t>
            </a:r>
            <a:r>
              <a:rPr lang="zh-CN" altLang="en-US" dirty="0"/>
              <a:t>属性定义对齐方式，可取</a:t>
            </a:r>
            <a:r>
              <a:rPr lang="en-US" altLang="zh-CN" dirty="0"/>
              <a:t>left</a:t>
            </a:r>
            <a:r>
              <a:rPr lang="zh-CN" altLang="en-US" dirty="0"/>
              <a:t>（左对齐），</a:t>
            </a:r>
            <a:r>
              <a:rPr lang="en-US" altLang="zh-CN" dirty="0"/>
              <a:t>center</a:t>
            </a:r>
            <a:r>
              <a:rPr lang="zh-CN" altLang="en-US" dirty="0"/>
              <a:t>（居中，缺省值），</a:t>
            </a:r>
            <a:r>
              <a:rPr lang="en-US" altLang="zh-CN" dirty="0"/>
              <a:t>right</a:t>
            </a:r>
            <a:r>
              <a:rPr lang="zh-CN" altLang="en-US" dirty="0"/>
              <a:t>（右对齐）；</a:t>
            </a:r>
            <a:r>
              <a:rPr lang="en-US" altLang="zh-CN" dirty="0"/>
              <a:t>width</a:t>
            </a:r>
            <a:r>
              <a:rPr lang="zh-CN" altLang="en-US" dirty="0"/>
              <a:t>属性定义线的长度，可取相对值（百分数，表示相对于充满整个窗口的百分比），也可取绝对值（用整数表示的屏幕像素点的个数，如</a:t>
            </a:r>
            <a:r>
              <a:rPr lang="en-US" altLang="zh-CN" dirty="0"/>
              <a:t>width="300"</a:t>
            </a:r>
            <a:r>
              <a:rPr lang="zh-CN" altLang="en-US" dirty="0"/>
              <a:t>），缺省值是</a:t>
            </a:r>
            <a:r>
              <a:rPr lang="en-US" altLang="zh-CN" dirty="0"/>
              <a:t>"100%"</a:t>
            </a:r>
            <a:r>
              <a:rPr lang="zh-CN" altLang="en-US" dirty="0"/>
              <a: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en-US" altLang="zh-CN" dirty="0"/>
              <a:t>HTML</a:t>
            </a:r>
            <a:r>
              <a:rPr lang="zh-CN" altLang="en-US" dirty="0"/>
              <a:t>中的字符实体</a:t>
            </a:r>
          </a:p>
          <a:p>
            <a:pPr lvl="1"/>
            <a:r>
              <a:rPr lang="zh-CN" altLang="en-US" dirty="0"/>
              <a:t>在</a:t>
            </a:r>
            <a:r>
              <a:rPr lang="en-US" altLang="zh-CN" dirty="0"/>
              <a:t>HTML</a:t>
            </a:r>
            <a:r>
              <a:rPr lang="zh-CN" altLang="en-US" dirty="0"/>
              <a:t>中，有些字符拥有特殊的含义或作用。比如小于号</a:t>
            </a:r>
            <a:r>
              <a:rPr lang="en-US" altLang="zh-CN" dirty="0"/>
              <a:t>"&lt;"</a:t>
            </a:r>
            <a:r>
              <a:rPr lang="zh-CN" altLang="en-US" dirty="0"/>
              <a:t>已经被用作</a:t>
            </a:r>
            <a:r>
              <a:rPr lang="en-US" altLang="zh-CN" dirty="0"/>
              <a:t>HTML</a:t>
            </a:r>
            <a:r>
              <a:rPr lang="zh-CN" altLang="en-US" dirty="0"/>
              <a:t>标记的开始标志，如果直接在</a:t>
            </a:r>
            <a:r>
              <a:rPr lang="en-US" altLang="zh-CN" dirty="0"/>
              <a:t>HTML</a:t>
            </a:r>
            <a:r>
              <a:rPr lang="zh-CN" altLang="en-US" dirty="0"/>
              <a:t>代码中使用这些字符，浏览器可能无法正确显示它们，如例</a:t>
            </a:r>
            <a:r>
              <a:rPr lang="en-US" altLang="zh-CN" dirty="0" smtClean="0"/>
              <a:t>2.2</a:t>
            </a:r>
            <a:r>
              <a:rPr lang="zh-CN" altLang="en-US" dirty="0" smtClean="0"/>
              <a:t>。</a:t>
            </a:r>
            <a:endParaRPr lang="zh-CN" altLang="en-US"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20000"/>
          </a:bodyPr>
          <a:lstStyle/>
          <a:p>
            <a:r>
              <a:rPr lang="zh-CN" altLang="en-US" dirty="0"/>
              <a:t>例</a:t>
            </a:r>
            <a:r>
              <a:rPr lang="en-US" altLang="zh-CN" dirty="0"/>
              <a:t>2.2</a:t>
            </a:r>
            <a:r>
              <a:rPr lang="zh-CN" altLang="en-US" dirty="0"/>
              <a:t>编辑下面的代码并保存为</a:t>
            </a:r>
            <a:r>
              <a:rPr lang="en-US" altLang="zh-CN" dirty="0"/>
              <a:t>ep2_2.html</a:t>
            </a:r>
            <a:r>
              <a:rPr lang="zh-CN" altLang="en-US" dirty="0"/>
              <a:t>。预览效果如</a:t>
            </a:r>
            <a:r>
              <a:rPr lang="zh-CN" altLang="en-US" dirty="0" smtClean="0"/>
              <a:t>图所</a:t>
            </a:r>
            <a:r>
              <a:rPr lang="zh-CN" altLang="en-US" dirty="0"/>
              <a:t>示。</a:t>
            </a:r>
          </a:p>
          <a:p>
            <a:pPr marL="457200" lvl="1" indent="0">
              <a:buNone/>
            </a:pPr>
            <a:r>
              <a:rPr lang="en-US" altLang="zh-CN" dirty="0"/>
              <a:t>&lt;html&gt;</a:t>
            </a:r>
          </a:p>
          <a:p>
            <a:pPr marL="457200" lvl="1" indent="0">
              <a:buNone/>
            </a:pPr>
            <a:r>
              <a:rPr lang="en-US" altLang="zh-CN" dirty="0"/>
              <a:t>	&lt;head&gt;</a:t>
            </a:r>
          </a:p>
          <a:p>
            <a:pPr marL="457200" lvl="1" indent="0">
              <a:buNone/>
            </a:pPr>
            <a:r>
              <a:rPr lang="en-US" altLang="zh-CN" dirty="0"/>
              <a:t>		&lt;title&gt;HTML</a:t>
            </a:r>
            <a:r>
              <a:rPr lang="zh-CN" altLang="en-US" dirty="0"/>
              <a:t>中的字符实体</a:t>
            </a:r>
            <a:r>
              <a:rPr lang="en-US" altLang="zh-CN" dirty="0"/>
              <a:t>&lt;/title&gt;</a:t>
            </a:r>
          </a:p>
          <a:p>
            <a:pPr marL="457200" lvl="1" indent="0">
              <a:buNone/>
            </a:pPr>
            <a:r>
              <a:rPr lang="en-US" altLang="zh-CN" dirty="0"/>
              <a:t>	&lt;/head&gt;</a:t>
            </a:r>
          </a:p>
          <a:p>
            <a:pPr marL="457200" lvl="1" indent="0">
              <a:buNone/>
            </a:pPr>
            <a:r>
              <a:rPr lang="en-US" altLang="zh-CN" dirty="0"/>
              <a:t>	&lt;body&gt;</a:t>
            </a:r>
          </a:p>
          <a:p>
            <a:pPr marL="457200" lvl="1" indent="0">
              <a:buNone/>
            </a:pPr>
            <a:r>
              <a:rPr lang="en-US" altLang="zh-CN" dirty="0"/>
              <a:t>		&lt;p&gt;</a:t>
            </a:r>
            <a:r>
              <a:rPr lang="zh-CN" altLang="en-US" dirty="0"/>
              <a:t>练习题：请判断数的大小</a:t>
            </a:r>
            <a:r>
              <a:rPr lang="en-US" altLang="zh-CN" dirty="0"/>
              <a:t>&lt;/p&gt;</a:t>
            </a:r>
          </a:p>
          <a:p>
            <a:pPr marL="457200" lvl="1" indent="0">
              <a:buNone/>
            </a:pPr>
            <a:r>
              <a:rPr lang="en-US" altLang="zh-CN" dirty="0"/>
              <a:t>		&lt;p&gt;</a:t>
            </a:r>
            <a:r>
              <a:rPr lang="zh-CN" altLang="en-US" dirty="0"/>
              <a:t>已知</a:t>
            </a:r>
            <a:r>
              <a:rPr lang="en-US" altLang="zh-CN" dirty="0"/>
              <a:t>a=5</a:t>
            </a:r>
            <a:r>
              <a:rPr lang="zh-CN" altLang="en-US" dirty="0"/>
              <a:t>，</a:t>
            </a:r>
            <a:r>
              <a:rPr lang="en-US" altLang="zh-CN" dirty="0"/>
              <a:t>b=10</a:t>
            </a:r>
            <a:r>
              <a:rPr lang="zh-CN" altLang="en-US" dirty="0"/>
              <a:t>，请判断</a:t>
            </a:r>
            <a:r>
              <a:rPr lang="en-US" altLang="zh-CN" dirty="0"/>
              <a:t>b&lt;a</a:t>
            </a:r>
            <a:r>
              <a:rPr lang="zh-CN" altLang="en-US" dirty="0"/>
              <a:t>是否成立</a:t>
            </a:r>
            <a:r>
              <a:rPr lang="en-US" altLang="zh-CN" dirty="0"/>
              <a:t>&lt;/p&gt;</a:t>
            </a:r>
          </a:p>
          <a:p>
            <a:pPr marL="457200" lvl="1" indent="0">
              <a:buNone/>
            </a:pPr>
            <a:r>
              <a:rPr lang="en-US" altLang="zh-CN" dirty="0"/>
              <a:t>	&lt;/body&gt;</a:t>
            </a:r>
          </a:p>
          <a:p>
            <a:pPr marL="457200" lvl="1" indent="0">
              <a:buNone/>
            </a:pPr>
            <a:r>
              <a:rPr lang="en-US" altLang="zh-CN" dirty="0"/>
              <a:t>&lt;/html&gt;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4953000"/>
            <a:ext cx="3505200" cy="154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8800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pPr lvl="1"/>
            <a:r>
              <a:rPr lang="zh-CN" altLang="en-US" dirty="0"/>
              <a:t>在例</a:t>
            </a:r>
            <a:r>
              <a:rPr lang="en-US" altLang="zh-CN" dirty="0"/>
              <a:t>2.2</a:t>
            </a:r>
            <a:r>
              <a:rPr lang="zh-CN" altLang="en-US" dirty="0"/>
              <a:t>的代码中，我们的本意是想要在网页中显示“已知</a:t>
            </a:r>
            <a:r>
              <a:rPr lang="en-US" altLang="zh-CN" dirty="0"/>
              <a:t>a=5</a:t>
            </a:r>
            <a:r>
              <a:rPr lang="zh-CN" altLang="en-US" dirty="0"/>
              <a:t>，</a:t>
            </a:r>
            <a:r>
              <a:rPr lang="en-US" altLang="zh-CN" dirty="0"/>
              <a:t>b=10</a:t>
            </a:r>
            <a:r>
              <a:rPr lang="zh-CN" altLang="en-US" dirty="0"/>
              <a:t>，请判断</a:t>
            </a:r>
            <a:r>
              <a:rPr lang="en-US" altLang="zh-CN" dirty="0"/>
              <a:t>b&lt;a</a:t>
            </a:r>
            <a:r>
              <a:rPr lang="zh-CN" altLang="en-US" dirty="0"/>
              <a:t>是否成立”这一题干，但由于其中所包含的</a:t>
            </a:r>
            <a:r>
              <a:rPr lang="en-US" altLang="zh-CN" dirty="0"/>
              <a:t>"&lt;a"</a:t>
            </a:r>
            <a:r>
              <a:rPr lang="zh-CN" altLang="en-US" dirty="0"/>
              <a:t>正好是超链标记</a:t>
            </a:r>
            <a:r>
              <a:rPr lang="en-US" altLang="zh-CN" dirty="0"/>
              <a:t>"&lt;a&gt;"</a:t>
            </a:r>
            <a:r>
              <a:rPr lang="zh-CN" altLang="en-US" dirty="0"/>
              <a:t>的开头部分，所以浏览器误将题干中的文本段</a:t>
            </a:r>
            <a:r>
              <a:rPr lang="en-US" altLang="zh-CN" dirty="0"/>
              <a:t>"&lt;a"</a:t>
            </a:r>
            <a:r>
              <a:rPr lang="zh-CN" altLang="en-US" dirty="0"/>
              <a:t>解释为超链标记，从而造成了显示结果的不正确。那么应该如何解决这种问题呢？</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pPr lvl="1"/>
            <a:r>
              <a:rPr lang="zh-CN" altLang="en-US" dirty="0"/>
              <a:t>如果我们想让浏览器正确显示出这些特殊字符（比如</a:t>
            </a:r>
            <a:r>
              <a:rPr lang="zh-CN" altLang="en-US" dirty="0" smtClean="0"/>
              <a:t>小于号</a:t>
            </a:r>
            <a:r>
              <a:rPr lang="en-US" altLang="zh-CN" dirty="0" smtClean="0"/>
              <a:t>“&lt;”</a:t>
            </a:r>
            <a:r>
              <a:rPr lang="zh-CN" altLang="en-US" dirty="0" smtClean="0"/>
              <a:t>），</a:t>
            </a:r>
            <a:r>
              <a:rPr lang="zh-CN" altLang="en-US" dirty="0"/>
              <a:t>就应该在代码中使用</a:t>
            </a:r>
            <a:r>
              <a:rPr lang="en-US" altLang="zh-CN" dirty="0"/>
              <a:t>HTML</a:t>
            </a:r>
            <a:r>
              <a:rPr lang="zh-CN" altLang="en-US" dirty="0"/>
              <a:t>字符实体（</a:t>
            </a:r>
            <a:r>
              <a:rPr lang="en-US" altLang="zh-CN" dirty="0"/>
              <a:t>HTML Character Entities</a:t>
            </a:r>
            <a:r>
              <a:rPr lang="zh-CN" altLang="en-US" dirty="0"/>
              <a:t>）。一个字符实体由三个部分组成：首先是一</a:t>
            </a:r>
            <a:r>
              <a:rPr lang="zh-CN" altLang="en-US" dirty="0" smtClean="0"/>
              <a:t>个</a:t>
            </a:r>
            <a:r>
              <a:rPr lang="en-US" altLang="zh-CN" dirty="0" smtClean="0"/>
              <a:t>“&amp;”</a:t>
            </a:r>
            <a:r>
              <a:rPr lang="zh-CN" altLang="en-US" dirty="0" smtClean="0"/>
              <a:t>符号</a:t>
            </a:r>
            <a:r>
              <a:rPr lang="zh-CN" altLang="en-US" dirty="0"/>
              <a:t>，其次是一个实体名或者实体号，最后是一个</a:t>
            </a:r>
            <a:r>
              <a:rPr lang="zh-CN" altLang="en-US" dirty="0" smtClean="0"/>
              <a:t>分号</a:t>
            </a:r>
            <a:r>
              <a:rPr lang="en-US" altLang="zh-CN" dirty="0" smtClean="0"/>
              <a:t>“;”</a:t>
            </a:r>
            <a:r>
              <a:rPr lang="zh-CN" altLang="en-US" dirty="0" smtClean="0"/>
              <a:t>。</a:t>
            </a:r>
            <a:r>
              <a:rPr lang="zh-CN" altLang="en-US" dirty="0"/>
              <a:t>比如：想要在</a:t>
            </a:r>
            <a:r>
              <a:rPr lang="en-US" altLang="zh-CN" dirty="0"/>
              <a:t>HTML</a:t>
            </a:r>
            <a:r>
              <a:rPr lang="zh-CN" altLang="en-US" dirty="0"/>
              <a:t>文档中显示一个</a:t>
            </a:r>
            <a:r>
              <a:rPr lang="zh-CN" altLang="en-US" dirty="0" smtClean="0"/>
              <a:t>小于号</a:t>
            </a:r>
            <a:r>
              <a:rPr lang="en-US" altLang="zh-CN" dirty="0" smtClean="0"/>
              <a:t>“&lt;”</a:t>
            </a:r>
            <a:r>
              <a:rPr lang="zh-CN" altLang="en-US" dirty="0" smtClean="0"/>
              <a:t>，</a:t>
            </a:r>
            <a:r>
              <a:rPr lang="zh-CN" altLang="en-US" dirty="0"/>
              <a:t>我们应该这样写</a:t>
            </a:r>
            <a:r>
              <a:rPr lang="zh-CN" altLang="en-US" dirty="0" smtClean="0"/>
              <a:t>：</a:t>
            </a:r>
            <a:r>
              <a:rPr lang="en-US" altLang="zh-CN" dirty="0" smtClean="0"/>
              <a:t>“&amp;</a:t>
            </a:r>
            <a:r>
              <a:rPr lang="en-US" altLang="zh-CN" dirty="0" err="1"/>
              <a:t>lt</a:t>
            </a:r>
            <a:r>
              <a:rPr lang="en-US" altLang="zh-CN" dirty="0" smtClean="0"/>
              <a:t>;”</a:t>
            </a:r>
            <a:r>
              <a:rPr lang="zh-CN" altLang="en-US" dirty="0" smtClean="0"/>
              <a:t>或者</a:t>
            </a:r>
            <a:r>
              <a:rPr lang="en-US" altLang="zh-CN" dirty="0" smtClean="0"/>
              <a:t>“&amp;#</a:t>
            </a:r>
            <a:r>
              <a:rPr lang="en-US" altLang="zh-CN" dirty="0"/>
              <a:t>60</a:t>
            </a:r>
            <a:r>
              <a:rPr lang="en-US" altLang="zh-CN" dirty="0" smtClean="0"/>
              <a:t>;”</a:t>
            </a:r>
            <a:r>
              <a:rPr lang="zh-CN" altLang="en-US" dirty="0" smtClean="0"/>
              <a:t>。见例</a:t>
            </a:r>
            <a:r>
              <a:rPr lang="en-US" altLang="zh-CN" dirty="0" smtClean="0"/>
              <a:t>2.3</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5029200"/>
            <a:ext cx="6656832"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800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en-US" altLang="zh-CN" dirty="0" smtClean="0">
                <a:hlinkClick r:id="rId2" action="ppaction://hlinksldjump"/>
              </a:rPr>
              <a:t>HTML</a:t>
            </a:r>
            <a:r>
              <a:rPr lang="zh-CN" altLang="en-US" dirty="0" smtClean="0">
                <a:hlinkClick r:id="rId2" action="ppaction://hlinksldjump"/>
              </a:rPr>
              <a:t>基础知识</a:t>
            </a:r>
            <a:endParaRPr lang="en-US" altLang="zh-CN" dirty="0" smtClean="0"/>
          </a:p>
          <a:p>
            <a:r>
              <a:rPr lang="en-US" altLang="zh-CN" dirty="0" smtClean="0">
                <a:hlinkClick r:id="rId3" action="ppaction://hlinksldjump"/>
              </a:rPr>
              <a:t>HTML</a:t>
            </a:r>
            <a:r>
              <a:rPr lang="zh-CN" altLang="en-US" dirty="0" smtClean="0">
                <a:hlinkClick r:id="rId3" action="ppaction://hlinksldjump"/>
              </a:rPr>
              <a:t>的一些基本标记</a:t>
            </a:r>
            <a:endParaRPr lang="en-US" altLang="zh-CN" dirty="0" smtClean="0"/>
          </a:p>
          <a:p>
            <a:r>
              <a:rPr lang="en-US" altLang="zh-CN" dirty="0" smtClean="0">
                <a:hlinkClick r:id="rId4" action="ppaction://hlinksldjump"/>
              </a:rPr>
              <a:t>HTML</a:t>
            </a:r>
            <a:r>
              <a:rPr lang="zh-CN" altLang="en-US" dirty="0" smtClean="0">
                <a:hlinkClick r:id="rId4" action="ppaction://hlinksldjump"/>
              </a:rPr>
              <a:t>表格标记</a:t>
            </a:r>
            <a:endParaRPr lang="en-US" altLang="zh-CN" dirty="0" smtClean="0"/>
          </a:p>
          <a:p>
            <a:r>
              <a:rPr lang="en-US" altLang="zh-CN" dirty="0" smtClean="0">
                <a:hlinkClick r:id="rId5" action="ppaction://hlinksldjump"/>
              </a:rPr>
              <a:t>HTML</a:t>
            </a:r>
            <a:r>
              <a:rPr lang="zh-CN" altLang="en-US" dirty="0" smtClean="0">
                <a:hlinkClick r:id="rId5" action="ppaction://hlinksldjump"/>
              </a:rPr>
              <a:t>框架标记</a:t>
            </a:r>
            <a:endParaRPr lang="en-US" altLang="zh-CN" dirty="0" smtClean="0"/>
          </a:p>
          <a:p>
            <a:r>
              <a:rPr lang="en-US" altLang="zh-CN" dirty="0" smtClean="0">
                <a:hlinkClick r:id="rId6" action="ppaction://hlinksldjump"/>
              </a:rPr>
              <a:t>HTML</a:t>
            </a:r>
            <a:r>
              <a:rPr lang="zh-CN" altLang="en-US" dirty="0" smtClean="0">
                <a:hlinkClick r:id="rId6" action="ppaction://hlinksldjump"/>
              </a:rPr>
              <a:t>滚动字幕和多媒体标记</a:t>
            </a:r>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488664778"/>
              </p:ext>
            </p:extLst>
          </p:nvPr>
        </p:nvGraphicFramePr>
        <p:xfrm>
          <a:off x="457200" y="1295400"/>
          <a:ext cx="7772399" cy="4267204"/>
        </p:xfrm>
        <a:graphic>
          <a:graphicData uri="http://schemas.openxmlformats.org/drawingml/2006/table">
            <a:tbl>
              <a:tblPr>
                <a:tableStyleId>{E8B1032C-EA38-4F05-BA0D-38AFFFC7BED3}</a:tableStyleId>
              </a:tblPr>
              <a:tblGrid>
                <a:gridCol w="1942310"/>
                <a:gridCol w="1943363"/>
                <a:gridCol w="1943363"/>
                <a:gridCol w="1943363"/>
              </a:tblGrid>
              <a:tr h="417121">
                <a:tc>
                  <a:txBody>
                    <a:bodyPr/>
                    <a:lstStyle/>
                    <a:p>
                      <a:pPr algn="ctr">
                        <a:lnSpc>
                          <a:spcPts val="1200"/>
                        </a:lnSpc>
                        <a:spcBef>
                          <a:spcPts val="250"/>
                        </a:spcBef>
                        <a:spcAft>
                          <a:spcPts val="250"/>
                        </a:spcAft>
                      </a:pPr>
                      <a:r>
                        <a:rPr lang="zh-CN" sz="1800" b="1" kern="100" dirty="0">
                          <a:effectLst/>
                        </a:rPr>
                        <a:t>字符</a:t>
                      </a:r>
                      <a:endParaRPr lang="zh-CN" sz="18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800" b="1" kern="100" dirty="0">
                          <a:effectLst/>
                        </a:rPr>
                        <a:t>描述</a:t>
                      </a:r>
                      <a:endParaRPr lang="zh-CN" sz="18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800" b="1" kern="100" dirty="0">
                          <a:effectLst/>
                        </a:rPr>
                        <a:t>实体名</a:t>
                      </a:r>
                      <a:endParaRPr lang="zh-CN" sz="18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800" b="1" kern="100" dirty="0">
                          <a:effectLst/>
                        </a:rPr>
                        <a:t>实体号</a:t>
                      </a:r>
                      <a:endParaRPr lang="zh-CN" sz="1800" b="1" kern="1050" dirty="0">
                        <a:effectLst/>
                        <a:latin typeface="Arial"/>
                        <a:ea typeface="黑体"/>
                        <a:cs typeface="Times New Roman"/>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 </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空格</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&amp;nbsp;</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&amp;#160;</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&lt; </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小于</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&amp;lt;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&amp;#60;</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&gt; </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大于</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&amp;gt;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&amp;#62;</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&amp;</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and</a:t>
                      </a:r>
                      <a:r>
                        <a:rPr lang="zh-CN" sz="1800" kern="100">
                          <a:effectLst/>
                        </a:rPr>
                        <a:t>符号</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&amp;amp;</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&amp;#38;</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双引号</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&amp;quot;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&amp;#34;</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单引号</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&amp;apos;</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&amp;#39;</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zh-CN" sz="1800" kern="100">
                          <a:effectLst/>
                        </a:rPr>
                        <a: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人民币元</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&amp;yen;</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&amp;#165;</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版权</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&amp;copy;</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&amp;#169;</a:t>
                      </a:r>
                      <a:endParaRPr lang="zh-CN" sz="1800">
                        <a:effectLst/>
                        <a:latin typeface="Times New Roman"/>
                        <a:ea typeface="宋体"/>
                      </a:endParaRPr>
                    </a:p>
                  </a:txBody>
                  <a:tcPr marL="28575" marR="28575" marT="0" marB="0" anchor="ctr"/>
                </a:tc>
              </a:tr>
              <a:tr h="427787">
                <a:tc>
                  <a:txBody>
                    <a:bodyPr/>
                    <a:lstStyle/>
                    <a:p>
                      <a:pPr algn="just">
                        <a:lnSpc>
                          <a:spcPts val="1200"/>
                        </a:lnSpc>
                        <a:spcBef>
                          <a:spcPts val="200"/>
                        </a:spcBef>
                        <a:spcAft>
                          <a:spcPts val="200"/>
                        </a:spcAft>
                      </a:pPr>
                      <a:r>
                        <a:rPr lang="en-US" sz="1800" kern="100">
                          <a:effectLst/>
                        </a:rPr>
                        <a:t>®</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800" kern="100">
                          <a:effectLst/>
                        </a:rPr>
                        <a:t>注册</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a:effectLst/>
                        </a:rPr>
                        <a:t>&amp;reg;</a:t>
                      </a:r>
                      <a:endParaRPr lang="zh-CN" sz="18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800" kern="100" dirty="0">
                          <a:effectLst/>
                        </a:rPr>
                        <a:t>&amp;#174;</a:t>
                      </a:r>
                      <a:endParaRPr lang="zh-CN" sz="1800" dirty="0">
                        <a:effectLst/>
                        <a:latin typeface="Times New Roman"/>
                        <a:ea typeface="宋体"/>
                      </a:endParaRPr>
                    </a:p>
                  </a:txBody>
                  <a:tcPr marL="28575" marR="285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8" name="TextBox 7"/>
          <p:cNvSpPr txBox="1"/>
          <p:nvPr/>
        </p:nvSpPr>
        <p:spPr>
          <a:xfrm>
            <a:off x="2743200" y="5774323"/>
            <a:ext cx="2771913" cy="338554"/>
          </a:xfrm>
          <a:prstGeom prst="rect">
            <a:avLst/>
          </a:prstGeom>
          <a:noFill/>
        </p:spPr>
        <p:txBody>
          <a:bodyPr wrap="none" rtlCol="0">
            <a:spAutoFit/>
          </a:bodyPr>
          <a:lstStyle/>
          <a:p>
            <a:r>
              <a:rPr lang="zh-CN" altLang="en-US" dirty="0"/>
              <a:t>表</a:t>
            </a:r>
            <a:r>
              <a:rPr lang="en-US" altLang="zh-CN" dirty="0"/>
              <a:t>2.1  </a:t>
            </a:r>
            <a:r>
              <a:rPr lang="zh-CN" altLang="en-US" dirty="0"/>
              <a:t>部分常见的字符实体</a:t>
            </a:r>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5</a:t>
            </a:r>
            <a:r>
              <a:rPr lang="zh-CN" altLang="en-US" dirty="0"/>
              <a:t>．</a:t>
            </a:r>
            <a:r>
              <a:rPr lang="en-US" altLang="zh-CN" dirty="0"/>
              <a:t>HTML</a:t>
            </a:r>
            <a:r>
              <a:rPr lang="zh-CN" altLang="en-US" dirty="0"/>
              <a:t>注释</a:t>
            </a:r>
          </a:p>
          <a:p>
            <a:pPr lvl="1"/>
            <a:r>
              <a:rPr lang="zh-CN" altLang="en-US" dirty="0"/>
              <a:t>注释是对某些代码或代码段的说明性文字，没有固定的语法，注释内容完全由编码者决定并采用自然语言来描述。在</a:t>
            </a:r>
            <a:r>
              <a:rPr lang="en-US" altLang="zh-CN" dirty="0"/>
              <a:t>HTML</a:t>
            </a:r>
            <a:r>
              <a:rPr lang="zh-CN" altLang="en-US" dirty="0"/>
              <a:t>文档中可以包含适量的代码注释，这有助于增强代码的可读性。注释应该写在</a:t>
            </a:r>
            <a:r>
              <a:rPr lang="en-US" altLang="zh-CN" dirty="0"/>
              <a:t>&lt;!--</a:t>
            </a:r>
            <a:r>
              <a:rPr lang="zh-CN" altLang="en-US" dirty="0"/>
              <a:t>和</a:t>
            </a:r>
            <a:r>
              <a:rPr lang="en-US" altLang="zh-CN" dirty="0"/>
              <a:t>--&gt;</a:t>
            </a:r>
            <a:r>
              <a:rPr lang="zh-CN" altLang="en-US" dirty="0"/>
              <a:t>之间。注释部分将被浏览器自动忽略，不会在网页中显示出来。试试在网页代码中加入一段类似于下面的注释。</a:t>
            </a:r>
          </a:p>
          <a:p>
            <a:pPr marL="1314450" lvl="3" indent="0">
              <a:buNone/>
            </a:pPr>
            <a:r>
              <a:rPr lang="en-US" altLang="zh-CN" dirty="0"/>
              <a:t>&lt;!--</a:t>
            </a:r>
            <a:r>
              <a:rPr lang="zh-CN" altLang="en-US" dirty="0"/>
              <a:t>这是一段注释，不会被显示出来</a:t>
            </a:r>
            <a:r>
              <a:rPr lang="en-US" altLang="zh-CN" dirty="0"/>
              <a:t>--&gt;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10000"/>
          </a:bodyPr>
          <a:lstStyle/>
          <a:p>
            <a:r>
              <a:rPr lang="en-US" altLang="zh-CN" dirty="0"/>
              <a:t>2.1.3  HTML</a:t>
            </a:r>
            <a:r>
              <a:rPr lang="zh-CN" altLang="en-US" dirty="0"/>
              <a:t>的编写</a:t>
            </a:r>
          </a:p>
          <a:p>
            <a:pPr lvl="1"/>
            <a:r>
              <a:rPr lang="zh-CN" altLang="en-US" dirty="0"/>
              <a:t>从最简化的条件来说，开发</a:t>
            </a:r>
            <a:r>
              <a:rPr lang="en-US" altLang="zh-CN" dirty="0"/>
              <a:t>HTML</a:t>
            </a:r>
            <a:r>
              <a:rPr lang="zh-CN" altLang="en-US" dirty="0"/>
              <a:t>文档只需要两个工具，一个是</a:t>
            </a:r>
            <a:r>
              <a:rPr lang="en-US" altLang="zh-CN" dirty="0"/>
              <a:t>HTML</a:t>
            </a:r>
            <a:r>
              <a:rPr lang="zh-CN" altLang="en-US" dirty="0"/>
              <a:t>编辑器，另一个是</a:t>
            </a:r>
            <a:r>
              <a:rPr lang="en-US" altLang="zh-CN" dirty="0"/>
              <a:t>Web</a:t>
            </a:r>
            <a:r>
              <a:rPr lang="zh-CN" altLang="en-US" dirty="0"/>
              <a:t>浏览器。</a:t>
            </a:r>
            <a:r>
              <a:rPr lang="en-US" altLang="zh-CN" dirty="0"/>
              <a:t>HTML </a:t>
            </a:r>
            <a:r>
              <a:rPr lang="zh-CN" altLang="en-US" dirty="0"/>
              <a:t>编辑器是用于编辑</a:t>
            </a:r>
            <a:r>
              <a:rPr lang="en-US" altLang="zh-CN" dirty="0"/>
              <a:t>HTML</a:t>
            </a:r>
            <a:r>
              <a:rPr lang="zh-CN" altLang="en-US" dirty="0"/>
              <a:t>文档的应用程序，</a:t>
            </a:r>
            <a:r>
              <a:rPr lang="en-US" altLang="zh-CN" dirty="0"/>
              <a:t>Web</a:t>
            </a:r>
            <a:r>
              <a:rPr lang="zh-CN" altLang="en-US" dirty="0"/>
              <a:t>浏览器是用来查看</a:t>
            </a:r>
            <a:r>
              <a:rPr lang="en-US" altLang="zh-CN" dirty="0"/>
              <a:t>HTML</a:t>
            </a:r>
            <a:r>
              <a:rPr lang="zh-CN" altLang="en-US" dirty="0"/>
              <a:t>文档的客户端程序</a:t>
            </a:r>
            <a:r>
              <a:rPr lang="zh-CN" altLang="en-US" dirty="0" smtClean="0"/>
              <a:t>。</a:t>
            </a:r>
            <a:endParaRPr lang="zh-CN" altLang="en-US" dirty="0"/>
          </a:p>
          <a:p>
            <a:pPr lvl="1"/>
            <a:r>
              <a:rPr lang="en-US" altLang="zh-CN" dirty="0"/>
              <a:t>HTML</a:t>
            </a:r>
            <a:r>
              <a:rPr lang="zh-CN" altLang="en-US" dirty="0"/>
              <a:t>文档是用</a:t>
            </a:r>
            <a:r>
              <a:rPr lang="en-US" altLang="zh-CN" dirty="0"/>
              <a:t>HTML</a:t>
            </a:r>
            <a:r>
              <a:rPr lang="zh-CN" altLang="en-US" dirty="0"/>
              <a:t>语言编写的一种纯文本类型的文件，我们可以用任何文本编辑器或所见即所得的</a:t>
            </a:r>
            <a:r>
              <a:rPr lang="en-US" altLang="zh-CN" dirty="0"/>
              <a:t>HTML</a:t>
            </a:r>
            <a:r>
              <a:rPr lang="zh-CN" altLang="en-US" dirty="0"/>
              <a:t>编辑软件来编写</a:t>
            </a:r>
            <a:r>
              <a:rPr lang="en-US" altLang="zh-CN" dirty="0"/>
              <a:t>HTML</a:t>
            </a:r>
            <a:r>
              <a:rPr lang="zh-CN" altLang="en-US" dirty="0"/>
              <a:t>文档。此外，一些类似</a:t>
            </a:r>
            <a:r>
              <a:rPr lang="en-US" altLang="zh-CN" dirty="0"/>
              <a:t>Microsoft Word</a:t>
            </a:r>
            <a:r>
              <a:rPr lang="zh-CN" altLang="en-US" dirty="0"/>
              <a:t>之类的文字处理软件还提供了将文本文档自动转换为</a:t>
            </a:r>
            <a:r>
              <a:rPr lang="en-US" altLang="zh-CN" dirty="0"/>
              <a:t>HTML</a:t>
            </a:r>
            <a:r>
              <a:rPr lang="zh-CN" altLang="en-US" dirty="0"/>
              <a:t>文档的功能</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a:bodyPr>
          <a:lstStyle/>
          <a:p>
            <a:pPr lvl="1"/>
            <a:r>
              <a:rPr lang="zh-CN" altLang="en-US" dirty="0" smtClean="0"/>
              <a:t>如果</a:t>
            </a:r>
            <a:r>
              <a:rPr lang="zh-CN" altLang="en-US" dirty="0"/>
              <a:t>不考虑开发</a:t>
            </a:r>
            <a:r>
              <a:rPr lang="zh-CN" altLang="en-US" dirty="0" smtClean="0"/>
              <a:t>效率，仅</a:t>
            </a:r>
            <a:r>
              <a:rPr lang="zh-CN" altLang="en-US" dirty="0"/>
              <a:t>从学习</a:t>
            </a:r>
            <a:r>
              <a:rPr lang="en-US" altLang="zh-CN" dirty="0"/>
              <a:t>HTML</a:t>
            </a:r>
            <a:r>
              <a:rPr lang="zh-CN" altLang="en-US" dirty="0"/>
              <a:t>语言的角度来说，用记事本之类的纯文本编辑器来编写</a:t>
            </a:r>
            <a:r>
              <a:rPr lang="en-US" altLang="zh-CN" dirty="0"/>
              <a:t>HTML</a:t>
            </a:r>
            <a:r>
              <a:rPr lang="zh-CN" altLang="en-US" dirty="0"/>
              <a:t>文档，会更有助于迅速、准确、牢固地掌握</a:t>
            </a:r>
            <a:r>
              <a:rPr lang="en-US" altLang="zh-CN" dirty="0"/>
              <a:t>HTML</a:t>
            </a:r>
            <a:r>
              <a:rPr lang="zh-CN" altLang="en-US" dirty="0"/>
              <a:t>语言，但缺点是编写效率较低、错误不易发现和更改、对于初学者难度稍大。</a:t>
            </a:r>
          </a:p>
          <a:p>
            <a:pPr lvl="1"/>
            <a:r>
              <a:rPr lang="zh-CN" altLang="en-US" dirty="0"/>
              <a:t>如果用</a:t>
            </a:r>
            <a:r>
              <a:rPr lang="en-US" altLang="zh-CN" dirty="0" smtClean="0"/>
              <a:t>Dreamweaver</a:t>
            </a:r>
            <a:r>
              <a:rPr lang="zh-CN" altLang="en-US" dirty="0" smtClean="0"/>
              <a:t>这类专业</a:t>
            </a:r>
            <a:r>
              <a:rPr lang="zh-CN" altLang="en-US" dirty="0"/>
              <a:t>软件来设计</a:t>
            </a:r>
            <a:r>
              <a:rPr lang="en-US" altLang="zh-CN" dirty="0"/>
              <a:t>HTML</a:t>
            </a:r>
            <a:r>
              <a:rPr lang="zh-CN" altLang="en-US" dirty="0"/>
              <a:t>文档，就可以充分发挥所见即所得的优势来帮助用户快速学习并掌握</a:t>
            </a:r>
            <a:r>
              <a:rPr lang="en-US" altLang="zh-CN" dirty="0"/>
              <a:t>HTML</a:t>
            </a:r>
            <a:r>
              <a:rPr lang="zh-CN" altLang="en-US" dirty="0"/>
              <a:t>语言</a:t>
            </a:r>
            <a:r>
              <a:rPr lang="zh-CN" altLang="en-US" dirty="0" smtClean="0"/>
              <a:t>。此外</a:t>
            </a:r>
            <a:r>
              <a:rPr lang="zh-CN" altLang="en-US" dirty="0"/>
              <a:t>，这类专业软件还能够自动检查出</a:t>
            </a:r>
            <a:r>
              <a:rPr lang="en-US" altLang="zh-CN" dirty="0"/>
              <a:t>HTML</a:t>
            </a:r>
            <a:r>
              <a:rPr lang="zh-CN" altLang="en-US" dirty="0"/>
              <a:t>文档中的语法错误并协助开发人员更正，进一步提高了代码的开发效率和可靠性。</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2.1.4  </a:t>
            </a:r>
            <a:r>
              <a:rPr lang="zh-CN" altLang="en-US" dirty="0" smtClean="0"/>
              <a:t>在浏览器</a:t>
            </a:r>
            <a:r>
              <a:rPr lang="zh-CN" altLang="en-US" dirty="0"/>
              <a:t>中查看</a:t>
            </a:r>
            <a:r>
              <a:rPr lang="en-US" altLang="zh-CN" dirty="0"/>
              <a:t>HTML</a:t>
            </a:r>
            <a:r>
              <a:rPr lang="zh-CN" altLang="en-US" dirty="0"/>
              <a:t>源代码</a:t>
            </a:r>
          </a:p>
          <a:p>
            <a:pPr lvl="1"/>
            <a:r>
              <a:rPr lang="zh-CN" altLang="en-US" dirty="0"/>
              <a:t>我们在客户端浏览器中所看到的</a:t>
            </a:r>
            <a:r>
              <a:rPr lang="en-US" altLang="zh-CN" dirty="0"/>
              <a:t>HTML</a:t>
            </a:r>
            <a:r>
              <a:rPr lang="zh-CN" altLang="en-US" dirty="0"/>
              <a:t>网页，其实是浏览器解释</a:t>
            </a:r>
            <a:r>
              <a:rPr lang="en-US" altLang="zh-CN" dirty="0"/>
              <a:t>HTML</a:t>
            </a:r>
            <a:r>
              <a:rPr lang="zh-CN" altLang="en-US" dirty="0"/>
              <a:t>源代码后产生的结果。以</a:t>
            </a:r>
            <a:r>
              <a:rPr lang="en-US" altLang="zh-CN" dirty="0"/>
              <a:t>Internet Explorer</a:t>
            </a:r>
            <a:r>
              <a:rPr lang="zh-CN" altLang="en-US" dirty="0"/>
              <a:t>浏览器为例，要查看网页的</a:t>
            </a:r>
            <a:r>
              <a:rPr lang="en-US" altLang="zh-CN" dirty="0"/>
              <a:t>HTML</a:t>
            </a:r>
            <a:r>
              <a:rPr lang="zh-CN" altLang="en-US" dirty="0"/>
              <a:t>源代码，有两种方法：一是在页面空白处点击鼠标右键，在弹出的快捷菜单中选择“查看源文件”命令；二是选择菜单栏的</a:t>
            </a:r>
            <a:r>
              <a:rPr lang="en-US" altLang="zh-CN" dirty="0"/>
              <a:t>【</a:t>
            </a:r>
            <a:r>
              <a:rPr lang="zh-CN" altLang="en-US" dirty="0"/>
              <a:t>查看</a:t>
            </a:r>
            <a:r>
              <a:rPr lang="en-US" altLang="zh-CN" dirty="0"/>
              <a:t>】|【</a:t>
            </a:r>
            <a:r>
              <a:rPr lang="zh-CN" altLang="en-US" dirty="0"/>
              <a:t>源文件</a:t>
            </a:r>
            <a:r>
              <a:rPr lang="en-US" altLang="zh-CN" dirty="0"/>
              <a:t>】</a:t>
            </a:r>
            <a:r>
              <a:rPr lang="zh-CN" altLang="en-US" dirty="0"/>
              <a:t>命令。无论使用哪种方法，都会在默认的文本编辑器中打开并显示当前网页的</a:t>
            </a:r>
            <a:r>
              <a:rPr lang="en-US" altLang="zh-CN" dirty="0"/>
              <a:t>HTML</a:t>
            </a:r>
            <a:r>
              <a:rPr lang="zh-CN" altLang="en-US" dirty="0"/>
              <a:t>源代码。</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4888000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lnSpcReduction="10000"/>
          </a:bodyPr>
          <a:lstStyle/>
          <a:p>
            <a:r>
              <a:rPr lang="en-US" altLang="zh-CN" dirty="0"/>
              <a:t>2.1.5  </a:t>
            </a:r>
            <a:r>
              <a:rPr lang="zh-CN" altLang="en-US" dirty="0"/>
              <a:t>相对路径和绝对路径</a:t>
            </a:r>
          </a:p>
          <a:p>
            <a:pPr lvl="1"/>
            <a:r>
              <a:rPr lang="zh-CN" altLang="en-US" dirty="0" smtClean="0"/>
              <a:t>如何</a:t>
            </a:r>
            <a:r>
              <a:rPr lang="zh-CN" altLang="en-US" dirty="0"/>
              <a:t>在</a:t>
            </a:r>
            <a:r>
              <a:rPr lang="en-US" altLang="zh-CN" dirty="0"/>
              <a:t>HTML</a:t>
            </a:r>
            <a:r>
              <a:rPr lang="zh-CN" altLang="en-US" dirty="0"/>
              <a:t>代码中正确地引用一个文件？例如，怎样在一个</a:t>
            </a:r>
            <a:r>
              <a:rPr lang="en-US" altLang="zh-CN" dirty="0"/>
              <a:t>HTML</a:t>
            </a:r>
            <a:r>
              <a:rPr lang="zh-CN" altLang="en-US" dirty="0"/>
              <a:t>网页中通过超级链接来引用另外一个</a:t>
            </a:r>
            <a:r>
              <a:rPr lang="en-US" altLang="zh-CN" dirty="0"/>
              <a:t>HTML</a:t>
            </a:r>
            <a:r>
              <a:rPr lang="zh-CN" altLang="en-US" dirty="0"/>
              <a:t>网页，怎样在一个网页中插入一张图片、一段视频，</a:t>
            </a:r>
            <a:r>
              <a:rPr lang="en-US" altLang="zh-CN" dirty="0"/>
              <a:t>……</a:t>
            </a:r>
            <a:r>
              <a:rPr lang="zh-CN" altLang="en-US" dirty="0"/>
              <a:t>等等</a:t>
            </a:r>
            <a:r>
              <a:rPr lang="zh-CN" altLang="en-US" dirty="0" smtClean="0"/>
              <a:t>。</a:t>
            </a:r>
            <a:endParaRPr lang="en-US" altLang="zh-CN" dirty="0" smtClean="0"/>
          </a:p>
          <a:p>
            <a:pPr lvl="1"/>
            <a:r>
              <a:rPr lang="zh-CN" altLang="en-US" dirty="0" smtClean="0"/>
              <a:t>如果在</a:t>
            </a:r>
            <a:r>
              <a:rPr lang="zh-CN" altLang="en-US" dirty="0"/>
              <a:t>引用文件时（如创建超链接、插入图片等）使用了错误的文件路径，就会导致引用失效（无法浏览链接文件或无法显示插入的图片等</a:t>
            </a:r>
            <a:r>
              <a:rPr lang="zh-CN" altLang="en-US" dirty="0" smtClean="0"/>
              <a:t>）。</a:t>
            </a:r>
            <a:endParaRPr lang="zh-CN" altLang="en-US" dirty="0"/>
          </a:p>
          <a:p>
            <a:pPr lvl="1"/>
            <a:r>
              <a:rPr lang="en-US" altLang="zh-CN" dirty="0"/>
              <a:t>HTML</a:t>
            </a:r>
            <a:r>
              <a:rPr lang="zh-CN" altLang="en-US" dirty="0"/>
              <a:t>有两种路径表示方法：相对路径和绝对路径</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640611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1</a:t>
            </a:r>
            <a:r>
              <a:rPr lang="zh-CN" altLang="en-US" dirty="0"/>
              <a:t>．相对路径（</a:t>
            </a:r>
            <a:r>
              <a:rPr lang="en-US" altLang="zh-CN" dirty="0"/>
              <a:t>Relative Path</a:t>
            </a:r>
            <a:r>
              <a:rPr lang="zh-CN" altLang="en-US" dirty="0"/>
              <a:t>）</a:t>
            </a:r>
          </a:p>
          <a:p>
            <a:pPr lvl="1"/>
            <a:r>
              <a:rPr lang="zh-CN" altLang="en-US" dirty="0"/>
              <a:t>相对路径是以当前文件所在路径为起点，逐级查找到目标文件的过程中所经过的路径。一个相对路径通常只包含文件夹名和文件名，而不包括协议和主机地址信息。可以用相对路径指向与源文档位于同一服务器中的文件。在网页开发的过程中，对于资源的引用应优先采用相对路径</a:t>
            </a:r>
            <a:r>
              <a:rPr lang="zh-CN" altLang="en-US" dirty="0" smtClean="0"/>
              <a:t>。如：</a:t>
            </a:r>
            <a:endParaRPr lang="en-US" altLang="zh-CN" dirty="0" smtClean="0"/>
          </a:p>
          <a:p>
            <a:pPr lvl="2"/>
            <a:r>
              <a:rPr lang="en-US" altLang="zh-CN" dirty="0"/>
              <a:t>&lt;a </a:t>
            </a:r>
            <a:r>
              <a:rPr lang="en-US" altLang="zh-CN" dirty="0" err="1"/>
              <a:t>href</a:t>
            </a:r>
            <a:r>
              <a:rPr lang="en-US" altLang="zh-CN" dirty="0"/>
              <a:t>="index.html"&gt;</a:t>
            </a:r>
            <a:r>
              <a:rPr lang="zh-CN" altLang="en-US" dirty="0"/>
              <a:t>转到主页</a:t>
            </a:r>
            <a:r>
              <a:rPr lang="en-US" altLang="zh-CN" dirty="0"/>
              <a:t>&lt;/a</a:t>
            </a:r>
            <a:r>
              <a:rPr lang="en-US" altLang="zh-CN" dirty="0" smtClean="0"/>
              <a:t>&gt;</a:t>
            </a:r>
          </a:p>
          <a:p>
            <a:pPr lvl="2"/>
            <a:r>
              <a:rPr lang="en-US" altLang="zh-CN" dirty="0"/>
              <a:t>&lt;a </a:t>
            </a:r>
            <a:r>
              <a:rPr lang="en-US" altLang="zh-CN" dirty="0" err="1"/>
              <a:t>href</a:t>
            </a:r>
            <a:r>
              <a:rPr lang="en-US" altLang="zh-CN" dirty="0"/>
              <a:t>="page/index.html"&gt;</a:t>
            </a:r>
            <a:r>
              <a:rPr lang="zh-CN" altLang="en-US" dirty="0"/>
              <a:t>转到主页</a:t>
            </a:r>
            <a:r>
              <a:rPr lang="en-US" altLang="zh-CN" dirty="0"/>
              <a:t>&lt;/a</a:t>
            </a:r>
            <a:r>
              <a:rPr lang="en-US" altLang="zh-CN" dirty="0" smtClean="0"/>
              <a:t>&gt;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64061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r>
              <a:rPr lang="en-US" altLang="zh-CN" dirty="0"/>
              <a:t>2</a:t>
            </a:r>
            <a:r>
              <a:rPr lang="zh-CN" altLang="en-US" dirty="0"/>
              <a:t>．绝对路径（</a:t>
            </a:r>
            <a:r>
              <a:rPr lang="en-US" altLang="zh-CN" dirty="0"/>
              <a:t>Absolute Path</a:t>
            </a:r>
            <a:r>
              <a:rPr lang="zh-CN" altLang="en-US" dirty="0"/>
              <a:t>）</a:t>
            </a:r>
          </a:p>
          <a:p>
            <a:pPr lvl="1"/>
            <a:r>
              <a:rPr lang="zh-CN" altLang="en-US" dirty="0"/>
              <a:t>绝对路径是指包含了服务器域名在内的文件地址，即文件的完整路径，通常包括完整的协议名称、主机名称、文件夹名称和文件名称</a:t>
            </a:r>
            <a:r>
              <a:rPr lang="zh-CN" altLang="en-US" dirty="0" smtClean="0"/>
              <a:t>。如：</a:t>
            </a:r>
            <a:endParaRPr lang="en-US" altLang="zh-CN" dirty="0" smtClean="0"/>
          </a:p>
          <a:p>
            <a:pPr lvl="2"/>
            <a:r>
              <a:rPr lang="en-US" altLang="zh-CN" dirty="0"/>
              <a:t>http://</a:t>
            </a:r>
            <a:r>
              <a:rPr lang="en-US" altLang="zh-CN" dirty="0" smtClean="0"/>
              <a:t>www.myweb.com/index.html</a:t>
            </a:r>
          </a:p>
          <a:p>
            <a:pPr lvl="2"/>
            <a:r>
              <a:rPr lang="en-US" altLang="zh-CN" dirty="0"/>
              <a:t>http://</a:t>
            </a:r>
            <a:r>
              <a:rPr lang="en-US" altLang="zh-CN" dirty="0" smtClean="0"/>
              <a:t>www.myweb.com/images/logo.gif</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640611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lnSpcReduction="10000"/>
          </a:bodyPr>
          <a:lstStyle/>
          <a:p>
            <a:r>
              <a:rPr lang="en-US" altLang="zh-CN" dirty="0"/>
              <a:t>2.2.1  HTML</a:t>
            </a:r>
            <a:r>
              <a:rPr lang="zh-CN" altLang="en-US" dirty="0"/>
              <a:t>基本结构标记</a:t>
            </a:r>
          </a:p>
          <a:p>
            <a:r>
              <a:rPr lang="en-US" altLang="zh-CN" dirty="0" smtClean="0"/>
              <a:t>HTML</a:t>
            </a:r>
            <a:r>
              <a:rPr lang="zh-CN" altLang="en-US" dirty="0"/>
              <a:t>文档的基本</a:t>
            </a:r>
            <a:r>
              <a:rPr lang="zh-CN" altLang="en-US" dirty="0" smtClean="0"/>
              <a:t>结构通常</a:t>
            </a:r>
            <a:r>
              <a:rPr lang="zh-CN" altLang="en-US" dirty="0"/>
              <a:t>由三对标记来</a:t>
            </a:r>
            <a:r>
              <a:rPr lang="zh-CN" altLang="en-US" dirty="0" smtClean="0"/>
              <a:t>构成，</a:t>
            </a:r>
            <a:r>
              <a:rPr lang="zh-CN" altLang="en-US" dirty="0"/>
              <a:t>它们是</a:t>
            </a:r>
            <a:r>
              <a:rPr lang="en-US" altLang="zh-CN" dirty="0"/>
              <a:t>&lt;html&gt;&lt;/html&gt;</a:t>
            </a:r>
            <a:r>
              <a:rPr lang="zh-CN" altLang="en-US" dirty="0"/>
              <a:t>、</a:t>
            </a:r>
            <a:r>
              <a:rPr lang="en-US" altLang="zh-CN" dirty="0"/>
              <a:t>&lt;head&gt;&lt;/head&gt;</a:t>
            </a:r>
            <a:r>
              <a:rPr lang="zh-CN" altLang="en-US" dirty="0"/>
              <a:t>、</a:t>
            </a:r>
            <a:r>
              <a:rPr lang="en-US" altLang="zh-CN" dirty="0"/>
              <a:t>&lt;body&gt;&lt;/body</a:t>
            </a:r>
            <a:r>
              <a:rPr lang="en-US" altLang="zh-CN" dirty="0" smtClean="0"/>
              <a:t>&gt;</a:t>
            </a:r>
            <a:endParaRPr lang="zh-CN" altLang="en-US" dirty="0"/>
          </a:p>
          <a:p>
            <a:pPr marL="457200" lvl="1" indent="0">
              <a:buNone/>
            </a:pPr>
            <a:r>
              <a:rPr lang="en-US" altLang="zh-CN" sz="1900" dirty="0"/>
              <a:t>&lt;html&gt;</a:t>
            </a:r>
          </a:p>
          <a:p>
            <a:pPr marL="457200" lvl="1" indent="0">
              <a:buNone/>
            </a:pPr>
            <a:r>
              <a:rPr lang="en-US" altLang="zh-CN" sz="1900" dirty="0"/>
              <a:t>	&lt;head&gt;</a:t>
            </a:r>
          </a:p>
          <a:p>
            <a:pPr marL="457200" lvl="1" indent="0">
              <a:buNone/>
            </a:pPr>
            <a:r>
              <a:rPr lang="en-US" altLang="zh-CN" sz="1900" dirty="0"/>
              <a:t>		</a:t>
            </a:r>
            <a:r>
              <a:rPr lang="zh-CN" altLang="en-US" sz="1900" dirty="0"/>
              <a:t>这里定义文档的头部，如网页标题、关键词、作者等</a:t>
            </a:r>
          </a:p>
          <a:p>
            <a:pPr marL="457200" lvl="1" indent="0">
              <a:buNone/>
            </a:pPr>
            <a:r>
              <a:rPr lang="zh-CN" altLang="en-US" sz="1900" dirty="0"/>
              <a:t>	</a:t>
            </a:r>
            <a:r>
              <a:rPr lang="en-US" altLang="zh-CN" sz="1900" dirty="0"/>
              <a:t>&lt;/head&gt;</a:t>
            </a:r>
          </a:p>
          <a:p>
            <a:pPr marL="457200" lvl="1" indent="0">
              <a:buNone/>
            </a:pPr>
            <a:r>
              <a:rPr lang="en-US" altLang="zh-CN" sz="1900" dirty="0"/>
              <a:t>	&lt;body&gt;</a:t>
            </a:r>
          </a:p>
          <a:p>
            <a:pPr marL="457200" lvl="1" indent="0">
              <a:buNone/>
            </a:pPr>
            <a:r>
              <a:rPr lang="en-US" altLang="zh-CN" sz="1900" dirty="0"/>
              <a:t>		</a:t>
            </a:r>
            <a:r>
              <a:rPr lang="zh-CN" altLang="en-US" sz="1900" dirty="0"/>
              <a:t>这里定义文档的主体，如文本、图像、表格、超链接等</a:t>
            </a:r>
          </a:p>
          <a:p>
            <a:pPr marL="457200" lvl="1" indent="0">
              <a:buNone/>
            </a:pPr>
            <a:r>
              <a:rPr lang="zh-CN" altLang="en-US" sz="1900" dirty="0"/>
              <a:t>	</a:t>
            </a:r>
            <a:r>
              <a:rPr lang="en-US" altLang="zh-CN" sz="1900" dirty="0"/>
              <a:t>&lt;/body&gt;</a:t>
            </a:r>
          </a:p>
          <a:p>
            <a:pPr marL="457200" lvl="1" indent="0">
              <a:buNone/>
            </a:pPr>
            <a:r>
              <a:rPr lang="en-US" altLang="zh-CN" sz="1900" dirty="0"/>
              <a:t>&lt;/html&gt;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6640611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1</a:t>
            </a:r>
            <a:r>
              <a:rPr lang="zh-CN" altLang="en-US" dirty="0"/>
              <a:t>．</a:t>
            </a:r>
            <a:r>
              <a:rPr lang="en-US" altLang="zh-CN" dirty="0"/>
              <a:t>&lt;html&gt;&lt;/html&gt;</a:t>
            </a:r>
          </a:p>
          <a:p>
            <a:pPr lvl="1"/>
            <a:r>
              <a:rPr lang="en-US" altLang="zh-CN" dirty="0"/>
              <a:t>&lt;html&gt;&lt;/html&gt;</a:t>
            </a:r>
            <a:r>
              <a:rPr lang="zh-CN" altLang="en-US" dirty="0"/>
              <a:t>标记对主要用于声明当前文件中包含的是</a:t>
            </a:r>
            <a:r>
              <a:rPr lang="en-US" altLang="zh-CN" dirty="0"/>
              <a:t>HTML</a:t>
            </a:r>
            <a:r>
              <a:rPr lang="zh-CN" altLang="en-US" dirty="0"/>
              <a:t>编码信息。</a:t>
            </a:r>
            <a:r>
              <a:rPr lang="en-US" altLang="zh-CN" dirty="0"/>
              <a:t>&lt;html&gt;</a:t>
            </a:r>
            <a:r>
              <a:rPr lang="zh-CN" altLang="en-US" dirty="0"/>
              <a:t>标记位于</a:t>
            </a:r>
            <a:r>
              <a:rPr lang="en-US" altLang="zh-CN" dirty="0"/>
              <a:t>HTML</a:t>
            </a:r>
            <a:r>
              <a:rPr lang="zh-CN" altLang="en-US" dirty="0"/>
              <a:t>文档最开头，用来标识文档的开始。而</a:t>
            </a:r>
            <a:r>
              <a:rPr lang="en-US" altLang="zh-CN" dirty="0"/>
              <a:t>&lt;/html&gt;</a:t>
            </a:r>
            <a:r>
              <a:rPr lang="zh-CN" altLang="en-US" dirty="0"/>
              <a:t>标记恰恰相反，它放在文档最末尾，用来标识文档的结束。所有其他</a:t>
            </a:r>
            <a:r>
              <a:rPr lang="en-US" altLang="zh-CN" dirty="0"/>
              <a:t>HTML</a:t>
            </a:r>
            <a:r>
              <a:rPr lang="zh-CN" altLang="en-US" dirty="0"/>
              <a:t>标记和文档内容都包含在这对标记之间</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77500" lnSpcReduction="20000"/>
          </a:bodyPr>
          <a:lstStyle/>
          <a:p>
            <a:r>
              <a:rPr lang="en-US" altLang="zh-CN" dirty="0"/>
              <a:t>2.1.1  HTML</a:t>
            </a:r>
            <a:r>
              <a:rPr lang="zh-CN" altLang="en-US" dirty="0"/>
              <a:t>的简介</a:t>
            </a:r>
          </a:p>
          <a:p>
            <a:r>
              <a:rPr lang="zh-CN" altLang="en-US" dirty="0"/>
              <a:t>超文本标记语言（</a:t>
            </a:r>
            <a:r>
              <a:rPr lang="en-US" altLang="zh-CN" dirty="0" err="1"/>
              <a:t>HyperText</a:t>
            </a:r>
            <a:r>
              <a:rPr lang="en-US" altLang="zh-CN" dirty="0"/>
              <a:t> Markup Language</a:t>
            </a:r>
            <a:r>
              <a:rPr lang="zh-CN" altLang="en-US" dirty="0"/>
              <a:t>，简称</a:t>
            </a:r>
            <a:r>
              <a:rPr lang="en-US" altLang="zh-CN" dirty="0"/>
              <a:t>HTML</a:t>
            </a:r>
            <a:r>
              <a:rPr lang="zh-CN" altLang="en-US" dirty="0"/>
              <a:t>）是一种用来制作超文本文档的简单标记语言，它利用各种标记来标识文档的结构以及超级链接（</a:t>
            </a:r>
            <a:r>
              <a:rPr lang="en-US" altLang="zh-CN" dirty="0"/>
              <a:t>Hyperlink</a:t>
            </a:r>
            <a:r>
              <a:rPr lang="zh-CN" altLang="en-US" dirty="0"/>
              <a:t>）的信息，也可用来在一定程度上描述文档的外观和语义</a:t>
            </a:r>
            <a:r>
              <a:rPr lang="zh-CN" altLang="en-US" dirty="0" smtClean="0"/>
              <a:t>。</a:t>
            </a:r>
            <a:endParaRPr lang="en-US" altLang="zh-CN" dirty="0" smtClean="0"/>
          </a:p>
          <a:p>
            <a:r>
              <a:rPr lang="en-US" altLang="zh-CN" dirty="0" smtClean="0"/>
              <a:t>HTML</a:t>
            </a:r>
            <a:r>
              <a:rPr lang="zh-CN" altLang="en-US" dirty="0"/>
              <a:t>最初于</a:t>
            </a:r>
            <a:r>
              <a:rPr lang="en-US" altLang="zh-CN" dirty="0"/>
              <a:t>1982</a:t>
            </a:r>
            <a:r>
              <a:rPr lang="zh-CN" altLang="en-US" dirty="0"/>
              <a:t>年由蒂姆</a:t>
            </a:r>
            <a:r>
              <a:rPr lang="en-US" altLang="zh-CN" dirty="0"/>
              <a:t>•</a:t>
            </a:r>
            <a:r>
              <a:rPr lang="zh-CN" altLang="en-US" dirty="0"/>
              <a:t>伯纳斯</a:t>
            </a:r>
            <a:r>
              <a:rPr lang="en-US" altLang="zh-CN" dirty="0"/>
              <a:t>-</a:t>
            </a:r>
            <a:r>
              <a:rPr lang="zh-CN" altLang="en-US" dirty="0"/>
              <a:t>李创建，之后由</a:t>
            </a:r>
            <a:r>
              <a:rPr lang="en-US" altLang="zh-CN" dirty="0"/>
              <a:t>IETF</a:t>
            </a:r>
            <a:r>
              <a:rPr lang="zh-CN" altLang="en-US" dirty="0"/>
              <a:t>（</a:t>
            </a:r>
            <a:r>
              <a:rPr lang="en-US" altLang="zh-CN" dirty="0"/>
              <a:t>Internet Engineering Task Force</a:t>
            </a:r>
            <a:r>
              <a:rPr lang="zh-CN" altLang="en-US" dirty="0"/>
              <a:t>，</a:t>
            </a:r>
            <a:r>
              <a:rPr lang="en-US" altLang="zh-CN" dirty="0"/>
              <a:t>Internet</a:t>
            </a:r>
            <a:r>
              <a:rPr lang="zh-CN" altLang="en-US" dirty="0"/>
              <a:t>工程任务组）用简化的</a:t>
            </a:r>
            <a:r>
              <a:rPr lang="en-US" altLang="zh-CN" dirty="0"/>
              <a:t>SGML</a:t>
            </a:r>
            <a:r>
              <a:rPr lang="zh-CN" altLang="en-US" dirty="0"/>
              <a:t>（标准通用标记语言）语法进行进一步的发展。由于具有简易性、可扩展性、平台无关性等优点，</a:t>
            </a:r>
            <a:r>
              <a:rPr lang="en-US" altLang="zh-CN" dirty="0"/>
              <a:t>HTML</a:t>
            </a:r>
            <a:r>
              <a:rPr lang="zh-CN" altLang="en-US" dirty="0"/>
              <a:t>很快就成为了国际标准，并一直被用作</a:t>
            </a:r>
            <a:r>
              <a:rPr lang="en-US" altLang="zh-CN" dirty="0"/>
              <a:t>WWW</a:t>
            </a:r>
            <a:r>
              <a:rPr lang="zh-CN" altLang="en-US" dirty="0"/>
              <a:t>的信息表示语言，现在由万维网联盟（</a:t>
            </a:r>
            <a:r>
              <a:rPr lang="en-US" altLang="zh-CN" dirty="0"/>
              <a:t>W3C</a:t>
            </a:r>
            <a:r>
              <a:rPr lang="zh-CN" altLang="en-US" dirty="0"/>
              <a:t>：</a:t>
            </a:r>
            <a:r>
              <a:rPr lang="en-US" altLang="zh-CN" dirty="0"/>
              <a:t>http://www.w3.org/</a:t>
            </a:r>
            <a:r>
              <a:rPr lang="zh-CN" altLang="en-US" dirty="0"/>
              <a:t>）负责维护</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a:xfrm>
            <a:off x="381000" y="1371600"/>
            <a:ext cx="7924800" cy="5181600"/>
          </a:xfrm>
        </p:spPr>
        <p:txBody>
          <a:bodyPr>
            <a:normAutofit fontScale="70000" lnSpcReduction="20000"/>
          </a:bodyPr>
          <a:lstStyle/>
          <a:p>
            <a:r>
              <a:rPr lang="en-US" altLang="zh-CN" dirty="0"/>
              <a:t>2</a:t>
            </a:r>
            <a:r>
              <a:rPr lang="zh-CN" altLang="en-US" dirty="0"/>
              <a:t>．</a:t>
            </a:r>
            <a:r>
              <a:rPr lang="en-US" altLang="zh-CN" dirty="0"/>
              <a:t>&lt;head&gt;&lt;/head&gt;</a:t>
            </a:r>
          </a:p>
          <a:p>
            <a:pPr lvl="1"/>
            <a:r>
              <a:rPr lang="en-US" altLang="zh-CN" dirty="0"/>
              <a:t>&lt;head&gt;&lt;/head&gt;</a:t>
            </a:r>
            <a:r>
              <a:rPr lang="zh-CN" altLang="en-US" dirty="0"/>
              <a:t>标记对之间的内容主要用于定义</a:t>
            </a:r>
            <a:r>
              <a:rPr lang="en-US" altLang="zh-CN" dirty="0"/>
              <a:t>HTML</a:t>
            </a:r>
            <a:r>
              <a:rPr lang="zh-CN" altLang="en-US" dirty="0"/>
              <a:t>文档的头信息，如标题、脚本、说明内容等等，不会在浏览器的文档窗口中显示出来，其中可包括</a:t>
            </a:r>
            <a:r>
              <a:rPr lang="en-US" altLang="zh-CN" dirty="0"/>
              <a:t>&lt;title&gt;&lt;/title&gt;</a:t>
            </a:r>
            <a:r>
              <a:rPr lang="zh-CN" altLang="en-US" dirty="0"/>
              <a:t>、</a:t>
            </a:r>
            <a:r>
              <a:rPr lang="en-US" altLang="zh-CN" dirty="0"/>
              <a:t>&lt;script&gt;&lt;/script&gt;</a:t>
            </a:r>
            <a:r>
              <a:rPr lang="zh-CN" altLang="en-US" dirty="0"/>
              <a:t>、</a:t>
            </a:r>
            <a:r>
              <a:rPr lang="en-US" altLang="zh-CN" dirty="0"/>
              <a:t>&lt;meta&gt;</a:t>
            </a:r>
            <a:r>
              <a:rPr lang="zh-CN" altLang="en-US" dirty="0"/>
              <a:t>等标记。下面简要介绍一下</a:t>
            </a:r>
            <a:r>
              <a:rPr lang="en-US" altLang="zh-CN" dirty="0"/>
              <a:t>&lt;meta&gt;</a:t>
            </a:r>
            <a:r>
              <a:rPr lang="zh-CN" altLang="en-US" dirty="0"/>
              <a:t>标记的几种典型用法。</a:t>
            </a:r>
          </a:p>
          <a:p>
            <a:pPr lvl="1"/>
            <a:r>
              <a:rPr lang="zh-CN" altLang="en-US" dirty="0"/>
              <a:t>（</a:t>
            </a:r>
            <a:r>
              <a:rPr lang="en-US" altLang="zh-CN" dirty="0"/>
              <a:t>1</a:t>
            </a:r>
            <a:r>
              <a:rPr lang="zh-CN" altLang="en-US" dirty="0"/>
              <a:t>）</a:t>
            </a:r>
            <a:r>
              <a:rPr lang="en-US" altLang="zh-CN" dirty="0"/>
              <a:t>&lt;meta name="Keywords" content="</a:t>
            </a:r>
            <a:r>
              <a:rPr lang="en-US" altLang="zh-CN" dirty="0" err="1"/>
              <a:t>study,computer</a:t>
            </a:r>
            <a:r>
              <a:rPr lang="en-US" altLang="zh-CN" dirty="0"/>
              <a:t>"&gt;</a:t>
            </a:r>
            <a:r>
              <a:rPr lang="zh-CN" altLang="en-US" dirty="0"/>
              <a:t>：用来告诉搜索引擎当前网页有哪些关键字，此处的代码意味着当前网页有两个关键字：</a:t>
            </a:r>
            <a:r>
              <a:rPr lang="en-US" altLang="zh-CN" dirty="0"/>
              <a:t>study</a:t>
            </a:r>
            <a:r>
              <a:rPr lang="zh-CN" altLang="en-US" dirty="0"/>
              <a:t>和</a:t>
            </a:r>
            <a:r>
              <a:rPr lang="en-US" altLang="zh-CN" dirty="0"/>
              <a:t>computer</a:t>
            </a:r>
            <a:r>
              <a:rPr lang="zh-CN" altLang="en-US" dirty="0"/>
              <a:t>。</a:t>
            </a:r>
          </a:p>
          <a:p>
            <a:pPr lvl="1"/>
            <a:r>
              <a:rPr lang="zh-CN" altLang="en-US" dirty="0"/>
              <a:t>（</a:t>
            </a:r>
            <a:r>
              <a:rPr lang="en-US" altLang="zh-CN" dirty="0"/>
              <a:t>2</a:t>
            </a:r>
            <a:r>
              <a:rPr lang="zh-CN" altLang="en-US" dirty="0"/>
              <a:t>）</a:t>
            </a:r>
            <a:r>
              <a:rPr lang="en-US" altLang="zh-CN" dirty="0"/>
              <a:t>&lt;meta name="Author" content="John"&gt;</a:t>
            </a:r>
            <a:r>
              <a:rPr lang="zh-CN" altLang="en-US" dirty="0"/>
              <a:t>：用来标注网页的作者姓名，此处的代码意味着当前网页的作者是</a:t>
            </a:r>
            <a:r>
              <a:rPr lang="en-US" altLang="zh-CN" dirty="0"/>
              <a:t>John</a:t>
            </a:r>
            <a:r>
              <a:rPr lang="zh-CN" altLang="en-US" dirty="0"/>
              <a:t>。</a:t>
            </a:r>
          </a:p>
          <a:p>
            <a:pPr lvl="1"/>
            <a:r>
              <a:rPr lang="zh-CN" altLang="en-US" dirty="0"/>
              <a:t>（</a:t>
            </a:r>
            <a:r>
              <a:rPr lang="en-US" altLang="zh-CN" dirty="0"/>
              <a:t>3</a:t>
            </a:r>
            <a:r>
              <a:rPr lang="zh-CN" altLang="en-US" dirty="0"/>
              <a:t>）</a:t>
            </a:r>
            <a:r>
              <a:rPr lang="en-US" altLang="zh-CN" dirty="0"/>
              <a:t>&lt;meta http-</a:t>
            </a:r>
            <a:r>
              <a:rPr lang="en-US" altLang="zh-CN" dirty="0" err="1"/>
              <a:t>equiv</a:t>
            </a:r>
            <a:r>
              <a:rPr lang="en-US" altLang="zh-CN" dirty="0"/>
              <a:t>="Content-Type" content="text/html; charset=gb2312"&gt;</a:t>
            </a:r>
            <a:r>
              <a:rPr lang="zh-CN" altLang="en-US" dirty="0"/>
              <a:t>：用来标注当前网页的字符集即解码方式，此处的代码意味着当前网页的字符集为</a:t>
            </a:r>
            <a:r>
              <a:rPr lang="en-US" altLang="zh-CN" dirty="0"/>
              <a:t>gb2312</a:t>
            </a:r>
            <a:r>
              <a:rPr lang="zh-CN" altLang="en-US" dirty="0"/>
              <a:t>。</a:t>
            </a:r>
          </a:p>
          <a:p>
            <a:pPr lvl="1"/>
            <a:r>
              <a:rPr lang="zh-CN" altLang="en-US" dirty="0"/>
              <a:t>（</a:t>
            </a:r>
            <a:r>
              <a:rPr lang="en-US" altLang="zh-CN" dirty="0"/>
              <a:t>4</a:t>
            </a:r>
            <a:r>
              <a:rPr lang="zh-CN" altLang="en-US" dirty="0"/>
              <a:t>）</a:t>
            </a:r>
            <a:r>
              <a:rPr lang="en-US" altLang="zh-CN" dirty="0"/>
              <a:t>&lt;meta http-</a:t>
            </a:r>
            <a:r>
              <a:rPr lang="en-US" altLang="zh-CN" dirty="0" err="1"/>
              <a:t>equiv</a:t>
            </a:r>
            <a:r>
              <a:rPr lang="en-US" altLang="zh-CN" dirty="0"/>
              <a:t>="Refresh" content="5;URL=http://www.baidu.com/"&gt;</a:t>
            </a:r>
            <a:r>
              <a:rPr lang="zh-CN" altLang="en-US" dirty="0"/>
              <a:t>：用来设置网页的自动刷新，此处的代码意味着当前网页在</a:t>
            </a:r>
            <a:r>
              <a:rPr lang="en-US" altLang="zh-CN" dirty="0"/>
              <a:t>5</a:t>
            </a:r>
            <a:r>
              <a:rPr lang="zh-CN" altLang="en-US" dirty="0"/>
              <a:t>秒钟后会自动刷新并转到百度首页</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a:bodyPr>
          <a:lstStyle/>
          <a:p>
            <a:r>
              <a:rPr lang="en-US" altLang="zh-CN" dirty="0"/>
              <a:t>3</a:t>
            </a:r>
            <a:r>
              <a:rPr lang="zh-CN" altLang="en-US" dirty="0"/>
              <a:t>．</a:t>
            </a:r>
            <a:r>
              <a:rPr lang="en-US" altLang="zh-CN" dirty="0"/>
              <a:t>&lt;body&gt;&lt;/body&gt;</a:t>
            </a:r>
          </a:p>
          <a:p>
            <a:pPr lvl="1"/>
            <a:r>
              <a:rPr lang="en-US" altLang="zh-CN" dirty="0"/>
              <a:t>&lt;body&gt;&lt;/body&gt;</a:t>
            </a:r>
            <a:r>
              <a:rPr lang="zh-CN" altLang="en-US" dirty="0"/>
              <a:t>标记对之间的内容是</a:t>
            </a:r>
            <a:r>
              <a:rPr lang="en-US" altLang="zh-CN" dirty="0"/>
              <a:t>HTML</a:t>
            </a:r>
            <a:r>
              <a:rPr lang="zh-CN" altLang="en-US" dirty="0"/>
              <a:t>文档的主体部分。对于浏览器而言，</a:t>
            </a:r>
            <a:r>
              <a:rPr lang="en-US" altLang="zh-CN" dirty="0"/>
              <a:t>&lt;body&gt;&lt;/body&gt;</a:t>
            </a:r>
            <a:r>
              <a:rPr lang="zh-CN" altLang="en-US" dirty="0"/>
              <a:t>就像是一块画布，在此标记对之间可包含</a:t>
            </a:r>
            <a:r>
              <a:rPr lang="en-US" altLang="zh-CN" dirty="0"/>
              <a:t>&lt;font&gt;</a:t>
            </a:r>
            <a:r>
              <a:rPr lang="zh-CN" altLang="en-US" dirty="0"/>
              <a:t>、</a:t>
            </a:r>
            <a:r>
              <a:rPr lang="en-US" altLang="zh-CN" dirty="0"/>
              <a:t>&lt;</a:t>
            </a:r>
            <a:r>
              <a:rPr lang="en-US" altLang="zh-CN" dirty="0" err="1"/>
              <a:t>img</a:t>
            </a:r>
            <a:r>
              <a:rPr lang="en-US" altLang="zh-CN" dirty="0"/>
              <a:t>&gt;</a:t>
            </a:r>
            <a:r>
              <a:rPr lang="zh-CN" altLang="en-US" dirty="0"/>
              <a:t>、</a:t>
            </a:r>
            <a:r>
              <a:rPr lang="en-US" altLang="zh-CN" dirty="0"/>
              <a:t>&lt;table&gt;</a:t>
            </a:r>
            <a:r>
              <a:rPr lang="zh-CN" altLang="en-US" dirty="0"/>
              <a:t>、</a:t>
            </a:r>
            <a:r>
              <a:rPr lang="en-US" altLang="zh-CN" dirty="0"/>
              <a:t>&lt;a&gt;</a:t>
            </a:r>
            <a:r>
              <a:rPr lang="zh-CN" altLang="en-US" dirty="0"/>
              <a:t>、</a:t>
            </a:r>
            <a:r>
              <a:rPr lang="en-US" altLang="zh-CN" dirty="0"/>
              <a:t>&lt;p&gt;</a:t>
            </a:r>
            <a:r>
              <a:rPr lang="zh-CN" altLang="en-US" dirty="0"/>
              <a:t>、</a:t>
            </a:r>
            <a:r>
              <a:rPr lang="en-US" altLang="zh-CN" dirty="0"/>
              <a:t>&lt;</a:t>
            </a:r>
            <a:r>
              <a:rPr lang="en-US" altLang="zh-CN" dirty="0" err="1"/>
              <a:t>br</a:t>
            </a:r>
            <a:r>
              <a:rPr lang="en-US" altLang="zh-CN" dirty="0"/>
              <a:t>&gt;</a:t>
            </a:r>
            <a:r>
              <a:rPr lang="zh-CN" altLang="en-US" dirty="0"/>
              <a:t>、</a:t>
            </a:r>
            <a:r>
              <a:rPr lang="en-US" altLang="zh-CN" dirty="0"/>
              <a:t>&lt;</a:t>
            </a:r>
            <a:r>
              <a:rPr lang="en-US" altLang="zh-CN" dirty="0" err="1"/>
              <a:t>hr</a:t>
            </a:r>
            <a:r>
              <a:rPr lang="en-US" altLang="zh-CN" dirty="0"/>
              <a:t>&gt;</a:t>
            </a:r>
            <a:r>
              <a:rPr lang="zh-CN" altLang="en-US" dirty="0"/>
              <a:t>等众多标记，由这些标记所定义的文本、图像、表格等网页元素将会在浏览器中显示出来</a:t>
            </a:r>
            <a:r>
              <a:rPr lang="zh-CN" altLang="en-US" dirty="0" smtClean="0"/>
              <a:t>。</a:t>
            </a:r>
            <a:endParaRPr lang="en-US" altLang="zh-CN" dirty="0" smtClean="0"/>
          </a:p>
          <a:p>
            <a:pPr lvl="1"/>
            <a:r>
              <a:rPr lang="en-US" altLang="zh-CN" dirty="0"/>
              <a:t>&lt;body&gt;</a:t>
            </a:r>
            <a:r>
              <a:rPr lang="zh-CN" altLang="en-US" dirty="0"/>
              <a:t>标记有一些属性</a:t>
            </a:r>
            <a:r>
              <a:rPr lang="zh-CN" altLang="en-US" dirty="0" smtClean="0"/>
              <a:t>，可以</a:t>
            </a:r>
            <a:r>
              <a:rPr lang="zh-CN" altLang="en-US" dirty="0"/>
              <a:t>结合起来一起使用，比如</a:t>
            </a:r>
            <a:r>
              <a:rPr lang="en-US" altLang="zh-CN" dirty="0"/>
              <a:t>&lt;body </a:t>
            </a:r>
            <a:r>
              <a:rPr lang="en-US" altLang="zh-CN" dirty="0" err="1"/>
              <a:t>bgcolor</a:t>
            </a:r>
            <a:r>
              <a:rPr lang="en-US" altLang="zh-CN" dirty="0" smtClean="0"/>
              <a:t>=“gray” </a:t>
            </a:r>
            <a:r>
              <a:rPr lang="en-US" altLang="zh-CN" dirty="0"/>
              <a:t>text</a:t>
            </a:r>
            <a:r>
              <a:rPr lang="en-US" altLang="zh-CN" dirty="0" smtClean="0"/>
              <a:t>=“#00FF00”&gt;</a:t>
            </a:r>
            <a:r>
              <a:rPr lang="zh-CN" altLang="en-US" dirty="0" smtClean="0"/>
              <a:t>。其作用是将网页的背景颜色指定为灰色，文字颜色指定为绿色。</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76035707"/>
              </p:ext>
            </p:extLst>
          </p:nvPr>
        </p:nvGraphicFramePr>
        <p:xfrm>
          <a:off x="381000" y="1295400"/>
          <a:ext cx="8229600" cy="4343400"/>
        </p:xfrm>
        <a:graphic>
          <a:graphicData uri="http://schemas.openxmlformats.org/drawingml/2006/table">
            <a:tbl>
              <a:tblPr>
                <a:tableStyleId>{E8B1032C-EA38-4F05-BA0D-38AFFFC7BED3}</a:tableStyleId>
              </a:tblPr>
              <a:tblGrid>
                <a:gridCol w="1146781"/>
                <a:gridCol w="2479981"/>
                <a:gridCol w="4602838"/>
              </a:tblGrid>
              <a:tr h="482600">
                <a:tc>
                  <a:txBody>
                    <a:bodyPr/>
                    <a:lstStyle/>
                    <a:p>
                      <a:pPr algn="ctr">
                        <a:lnSpc>
                          <a:spcPts val="1200"/>
                        </a:lnSpc>
                        <a:spcBef>
                          <a:spcPts val="250"/>
                        </a:spcBef>
                        <a:spcAft>
                          <a:spcPts val="250"/>
                        </a:spcAft>
                      </a:pPr>
                      <a:r>
                        <a:rPr lang="zh-CN" sz="1400" b="1" kern="100" dirty="0">
                          <a:effectLst/>
                        </a:rPr>
                        <a:t>属性</a:t>
                      </a:r>
                      <a:endParaRPr lang="zh-CN" sz="14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400" b="1" kern="100" dirty="0">
                          <a:effectLst/>
                        </a:rPr>
                        <a:t>描述</a:t>
                      </a:r>
                      <a:endParaRPr lang="zh-CN" sz="14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400" b="1" kern="100" dirty="0">
                          <a:effectLst/>
                        </a:rPr>
                        <a:t>示例</a:t>
                      </a:r>
                      <a:endParaRPr lang="zh-CN" sz="1400" b="1" kern="1050" dirty="0">
                        <a:effectLst/>
                        <a:latin typeface="Arial"/>
                        <a:ea typeface="黑体"/>
                        <a:cs typeface="Times New Roman"/>
                      </a:endParaRPr>
                    </a:p>
                  </a:txBody>
                  <a:tcPr marL="53975" marR="53975" marT="0" marB="0" anchor="ctr"/>
                </a:tc>
              </a:tr>
              <a:tr h="482600">
                <a:tc>
                  <a:txBody>
                    <a:bodyPr/>
                    <a:lstStyle/>
                    <a:p>
                      <a:pPr algn="just">
                        <a:lnSpc>
                          <a:spcPts val="1200"/>
                        </a:lnSpc>
                        <a:spcBef>
                          <a:spcPts val="200"/>
                        </a:spcBef>
                        <a:spcAft>
                          <a:spcPts val="200"/>
                        </a:spcAft>
                      </a:pPr>
                      <a:r>
                        <a:rPr lang="en-US" sz="1400" kern="100" dirty="0" err="1">
                          <a:effectLst/>
                        </a:rPr>
                        <a:t>bgcolor</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设置网页的背景颜色</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dirty="0">
                          <a:effectLst/>
                        </a:rPr>
                        <a:t>&lt;body </a:t>
                      </a:r>
                      <a:r>
                        <a:rPr lang="en-US" sz="1400" kern="100" dirty="0" err="1">
                          <a:effectLst/>
                        </a:rPr>
                        <a:t>bgcolor</a:t>
                      </a:r>
                      <a:r>
                        <a:rPr lang="en-US" sz="1400" kern="100" dirty="0">
                          <a:effectLst/>
                        </a:rPr>
                        <a:t>="silver"&gt;</a:t>
                      </a:r>
                      <a:r>
                        <a:rPr lang="zh-CN" sz="1400" kern="100" dirty="0">
                          <a:effectLst/>
                        </a:rPr>
                        <a:t>背景为银色</a:t>
                      </a:r>
                      <a:endParaRPr lang="zh-CN" sz="1400" dirty="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a:effectLst/>
                        </a:rPr>
                        <a:t>background</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设置网页的背景图片</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background="logo.gif"&gt;</a:t>
                      </a:r>
                      <a:r>
                        <a:rPr lang="zh-CN" sz="1400" kern="100">
                          <a:effectLst/>
                        </a:rPr>
                        <a:t>网页背景图片为</a:t>
                      </a:r>
                      <a:r>
                        <a:rPr lang="en-US" sz="1400" kern="100">
                          <a:effectLst/>
                        </a:rPr>
                        <a:t>logo.gif</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a:effectLst/>
                        </a:rPr>
                        <a:t>text</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dirty="0">
                          <a:effectLst/>
                        </a:rPr>
                        <a:t>设置网页的文本颜色</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text="#00FF00"&gt;</a:t>
                      </a:r>
                      <a:r>
                        <a:rPr lang="zh-CN" sz="1400" kern="100">
                          <a:effectLst/>
                        </a:rPr>
                        <a:t>文本为绿色</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a:effectLst/>
                        </a:rPr>
                        <a:t>link</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设置网页链接的颜色</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link="#0000FF"&gt;</a:t>
                      </a:r>
                      <a:r>
                        <a:rPr lang="zh-CN" sz="1400" kern="100">
                          <a:effectLst/>
                        </a:rPr>
                        <a:t>链接为蓝色</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err="1">
                          <a:effectLst/>
                        </a:rPr>
                        <a:t>alink</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设置正被点击链接的颜色</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alink="yellow"&gt;</a:t>
                      </a:r>
                      <a:r>
                        <a:rPr lang="zh-CN" sz="1400" kern="100">
                          <a:effectLst/>
                        </a:rPr>
                        <a:t>正被点击链接为黄色</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err="1">
                          <a:effectLst/>
                        </a:rPr>
                        <a:t>vlink</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设置已访问链接的颜色</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vlink="gray"&gt;</a:t>
                      </a:r>
                      <a:r>
                        <a:rPr lang="zh-CN" sz="1400" kern="100">
                          <a:effectLst/>
                        </a:rPr>
                        <a:t>已访问链接为灰色</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err="1">
                          <a:effectLst/>
                        </a:rPr>
                        <a:t>leftmargin</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a:effectLst/>
                        </a:rPr>
                        <a:t>设置网页的左边距</a:t>
                      </a:r>
                      <a:endParaRPr lang="zh-CN" sz="14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a:effectLst/>
                        </a:rPr>
                        <a:t>&lt;body leftmargin="30"&gt;</a:t>
                      </a:r>
                      <a:r>
                        <a:rPr lang="zh-CN" sz="1400" kern="100">
                          <a:effectLst/>
                        </a:rPr>
                        <a:t>页面左边距为</a:t>
                      </a:r>
                      <a:r>
                        <a:rPr lang="en-US" sz="1400" kern="100">
                          <a:effectLst/>
                        </a:rPr>
                        <a:t>30</a:t>
                      </a:r>
                      <a:r>
                        <a:rPr lang="zh-CN" sz="1400" kern="100">
                          <a:effectLst/>
                        </a:rPr>
                        <a:t>像素</a:t>
                      </a:r>
                      <a:endParaRPr lang="zh-CN" sz="1400">
                        <a:effectLst/>
                        <a:latin typeface="Times New Roman"/>
                        <a:ea typeface="宋体"/>
                      </a:endParaRPr>
                    </a:p>
                  </a:txBody>
                  <a:tcPr marL="53975" marR="53975" marT="0" marB="0" anchor="ctr"/>
                </a:tc>
              </a:tr>
              <a:tr h="482600">
                <a:tc>
                  <a:txBody>
                    <a:bodyPr/>
                    <a:lstStyle/>
                    <a:p>
                      <a:pPr algn="just">
                        <a:lnSpc>
                          <a:spcPts val="1200"/>
                        </a:lnSpc>
                        <a:spcBef>
                          <a:spcPts val="200"/>
                        </a:spcBef>
                        <a:spcAft>
                          <a:spcPts val="200"/>
                        </a:spcAft>
                      </a:pPr>
                      <a:r>
                        <a:rPr lang="en-US" sz="1400" kern="100" dirty="0" err="1">
                          <a:effectLst/>
                        </a:rPr>
                        <a:t>topmargin</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400" kern="100" dirty="0">
                          <a:effectLst/>
                        </a:rPr>
                        <a:t>设置网页的上边距</a:t>
                      </a:r>
                      <a:endParaRPr lang="zh-CN" sz="14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400" kern="100" dirty="0">
                          <a:effectLst/>
                        </a:rPr>
                        <a:t>&lt;body </a:t>
                      </a:r>
                      <a:r>
                        <a:rPr lang="en-US" sz="1400" kern="100" dirty="0" err="1">
                          <a:effectLst/>
                        </a:rPr>
                        <a:t>topmargin</a:t>
                      </a:r>
                      <a:r>
                        <a:rPr lang="en-US" sz="1400" kern="100" dirty="0">
                          <a:effectLst/>
                        </a:rPr>
                        <a:t>="50"&gt;</a:t>
                      </a:r>
                      <a:r>
                        <a:rPr lang="zh-CN" sz="1400" kern="100" dirty="0">
                          <a:effectLst/>
                        </a:rPr>
                        <a:t>页面上边距为</a:t>
                      </a:r>
                      <a:r>
                        <a:rPr lang="en-US" sz="1400" kern="100" dirty="0">
                          <a:effectLst/>
                        </a:rPr>
                        <a:t>50</a:t>
                      </a:r>
                      <a:r>
                        <a:rPr lang="zh-CN" sz="1400" kern="100" dirty="0">
                          <a:effectLst/>
                        </a:rPr>
                        <a:t>像素</a:t>
                      </a:r>
                      <a:endParaRPr lang="zh-CN" sz="14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32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3505200" y="5867400"/>
            <a:ext cx="3329758" cy="369332"/>
          </a:xfrm>
          <a:prstGeom prst="rect">
            <a:avLst/>
          </a:prstGeom>
          <a:noFill/>
        </p:spPr>
        <p:txBody>
          <a:bodyPr wrap="none" rtlCol="0">
            <a:spAutoFit/>
          </a:bodyPr>
          <a:lstStyle/>
          <a:p>
            <a:r>
              <a:rPr lang="zh-CN" altLang="en-US" sz="1800" dirty="0" smtClean="0"/>
              <a:t>表</a:t>
            </a:r>
            <a:r>
              <a:rPr lang="en-US" altLang="zh-CN" sz="1800" dirty="0" smtClean="0"/>
              <a:t>2.2 &lt;body</a:t>
            </a:r>
            <a:r>
              <a:rPr lang="en-US" altLang="zh-CN" sz="1800" dirty="0"/>
              <a:t>&gt;</a:t>
            </a:r>
            <a:r>
              <a:rPr lang="zh-CN" altLang="zh-CN" sz="1800" dirty="0"/>
              <a:t>标记的主要属性</a:t>
            </a:r>
            <a:endParaRPr lang="zh-CN" altLang="en-US" sz="1800"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4</a:t>
            </a:r>
            <a:r>
              <a:rPr lang="zh-CN" altLang="en-US" dirty="0"/>
              <a:t>．</a:t>
            </a:r>
            <a:r>
              <a:rPr lang="en-US" altLang="zh-CN" dirty="0"/>
              <a:t>&lt;title&gt;&lt;/title&gt;</a:t>
            </a:r>
          </a:p>
          <a:p>
            <a:pPr lvl="1"/>
            <a:r>
              <a:rPr lang="en-US" altLang="zh-CN" dirty="0"/>
              <a:t>&lt;title&gt;&lt;/title&gt;</a:t>
            </a:r>
            <a:r>
              <a:rPr lang="zh-CN" altLang="en-US" dirty="0"/>
              <a:t>标记对只能放在</a:t>
            </a:r>
            <a:r>
              <a:rPr lang="en-US" altLang="zh-CN" dirty="0"/>
              <a:t>&lt;head&gt;&lt;/head&gt;</a:t>
            </a:r>
            <a:r>
              <a:rPr lang="zh-CN" altLang="en-US" dirty="0"/>
              <a:t>标记对之间，用来指定当前</a:t>
            </a:r>
            <a:r>
              <a:rPr lang="en-US" altLang="zh-CN" dirty="0"/>
              <a:t>HTML</a:t>
            </a:r>
            <a:r>
              <a:rPr lang="zh-CN" altLang="en-US" dirty="0"/>
              <a:t>文档的页面标题。标题的显示位置不是在浏览器窗口的文档区，而是在浏览器窗口的标题栏。标题内容的选择应当是具有描述性的、明确的、简洁的</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lnSpcReduction="10000"/>
          </a:bodyPr>
          <a:lstStyle/>
          <a:p>
            <a:r>
              <a:rPr lang="en-US" altLang="zh-CN" dirty="0"/>
              <a:t>2.2.2  </a:t>
            </a:r>
            <a:r>
              <a:rPr lang="zh-CN" altLang="en-US" dirty="0"/>
              <a:t>格式标记</a:t>
            </a:r>
          </a:p>
          <a:p>
            <a:r>
              <a:rPr lang="en-US" altLang="zh-CN" dirty="0"/>
              <a:t>1</a:t>
            </a:r>
            <a:r>
              <a:rPr lang="zh-CN" altLang="en-US" dirty="0"/>
              <a:t>．段落标记</a:t>
            </a:r>
            <a:r>
              <a:rPr lang="en-US" altLang="zh-CN" dirty="0"/>
              <a:t>&lt;p&gt;&lt;/p&gt;</a:t>
            </a:r>
          </a:p>
          <a:p>
            <a:pPr lvl="1"/>
            <a:r>
              <a:rPr lang="en-US" altLang="zh-CN" dirty="0"/>
              <a:t>&lt;p&gt;&lt;/p&gt;</a:t>
            </a:r>
            <a:r>
              <a:rPr lang="zh-CN" altLang="en-US" dirty="0"/>
              <a:t>标记对用来创建一个段落（</a:t>
            </a:r>
            <a:r>
              <a:rPr lang="en-US" altLang="zh-CN" dirty="0"/>
              <a:t>Paragraph</a:t>
            </a:r>
            <a:r>
              <a:rPr lang="zh-CN" altLang="en-US" dirty="0"/>
              <a:t>），在此标记对之间的文本将按照该段落设定的格式来显示，通过它可以实现简单的排版。</a:t>
            </a:r>
            <a:r>
              <a:rPr lang="en-US" altLang="zh-CN" dirty="0"/>
              <a:t>&lt;p&gt;</a:t>
            </a:r>
            <a:r>
              <a:rPr lang="zh-CN" altLang="en-US" dirty="0"/>
              <a:t>标记借助</a:t>
            </a:r>
            <a:r>
              <a:rPr lang="en-US" altLang="zh-CN" dirty="0"/>
              <a:t>align</a:t>
            </a:r>
            <a:r>
              <a:rPr lang="zh-CN" altLang="en-US" dirty="0"/>
              <a:t>属性来指明对齐方式，</a:t>
            </a:r>
            <a:r>
              <a:rPr lang="en-US" altLang="zh-CN" dirty="0"/>
              <a:t>align</a:t>
            </a:r>
            <a:r>
              <a:rPr lang="zh-CN" altLang="en-US" dirty="0"/>
              <a:t>属性值可以是</a:t>
            </a:r>
            <a:r>
              <a:rPr lang="en-US" altLang="zh-CN" dirty="0"/>
              <a:t>left</a:t>
            </a:r>
            <a:r>
              <a:rPr lang="zh-CN" altLang="en-US" dirty="0"/>
              <a:t>（左对齐）、</a:t>
            </a:r>
            <a:r>
              <a:rPr lang="en-US" altLang="zh-CN" dirty="0"/>
              <a:t>center</a:t>
            </a:r>
            <a:r>
              <a:rPr lang="zh-CN" altLang="en-US" dirty="0"/>
              <a:t>（居中对齐）和</a:t>
            </a:r>
            <a:r>
              <a:rPr lang="en-US" altLang="zh-CN" dirty="0"/>
              <a:t>right</a:t>
            </a:r>
            <a:r>
              <a:rPr lang="zh-CN" altLang="en-US" dirty="0"/>
              <a:t>（右对齐）三个值中的任何一个</a:t>
            </a:r>
            <a:r>
              <a:rPr lang="zh-CN" altLang="en-US" dirty="0" smtClean="0"/>
              <a:t>。</a:t>
            </a:r>
            <a:endParaRPr lang="en-US" altLang="zh-CN" dirty="0" smtClean="0"/>
          </a:p>
          <a:p>
            <a:pPr lvl="1"/>
            <a:r>
              <a:rPr lang="zh-CN" altLang="en-US" dirty="0" smtClean="0"/>
              <a:t>请阅读例</a:t>
            </a:r>
            <a:r>
              <a:rPr lang="en-US" altLang="zh-CN" dirty="0" smtClean="0"/>
              <a:t>2.4</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77500" lnSpcReduction="20000"/>
          </a:bodyPr>
          <a:lstStyle/>
          <a:p>
            <a:r>
              <a:rPr lang="en-US" altLang="zh-CN" dirty="0"/>
              <a:t>2</a:t>
            </a:r>
            <a:r>
              <a:rPr lang="zh-CN" altLang="en-US" dirty="0"/>
              <a:t>．换行标记</a:t>
            </a:r>
            <a:r>
              <a:rPr lang="en-US" altLang="zh-CN" dirty="0"/>
              <a:t>&lt;</a:t>
            </a:r>
            <a:r>
              <a:rPr lang="en-US" altLang="zh-CN" dirty="0" err="1"/>
              <a:t>br</a:t>
            </a:r>
            <a:r>
              <a:rPr lang="en-US" altLang="zh-CN" dirty="0"/>
              <a:t>&gt;</a:t>
            </a:r>
          </a:p>
          <a:p>
            <a:pPr lvl="1"/>
            <a:r>
              <a:rPr lang="en-US" altLang="zh-CN" dirty="0"/>
              <a:t>&lt;</a:t>
            </a:r>
            <a:r>
              <a:rPr lang="en-US" altLang="zh-CN" dirty="0" err="1"/>
              <a:t>br</a:t>
            </a:r>
            <a:r>
              <a:rPr lang="en-US" altLang="zh-CN" dirty="0"/>
              <a:t>&gt;</a:t>
            </a:r>
            <a:r>
              <a:rPr lang="zh-CN" altLang="en-US" dirty="0"/>
              <a:t>是典型的单标记，被用来创建一个回车换行。当需要结束一行，但又不想开始一个新段落时，就可以使用</a:t>
            </a:r>
            <a:r>
              <a:rPr lang="en-US" altLang="zh-CN" dirty="0"/>
              <a:t>&lt;</a:t>
            </a:r>
            <a:r>
              <a:rPr lang="en-US" altLang="zh-CN" dirty="0" err="1"/>
              <a:t>br</a:t>
            </a:r>
            <a:r>
              <a:rPr lang="en-US" altLang="zh-CN" dirty="0"/>
              <a:t>&gt;</a:t>
            </a:r>
            <a:r>
              <a:rPr lang="zh-CN" altLang="en-US" dirty="0"/>
              <a:t>标记</a:t>
            </a:r>
            <a:r>
              <a:rPr lang="zh-CN" altLang="en-US" dirty="0" smtClean="0"/>
              <a:t>。</a:t>
            </a:r>
            <a:endParaRPr lang="zh-CN" altLang="en-US" dirty="0"/>
          </a:p>
          <a:p>
            <a:r>
              <a:rPr lang="en-US" altLang="zh-CN" dirty="0"/>
              <a:t>3</a:t>
            </a:r>
            <a:r>
              <a:rPr lang="zh-CN" altLang="en-US" dirty="0"/>
              <a:t>．居中标记</a:t>
            </a:r>
            <a:r>
              <a:rPr lang="en-US" altLang="zh-CN" dirty="0"/>
              <a:t>&lt;center&gt;&lt;/center&gt;</a:t>
            </a:r>
          </a:p>
          <a:p>
            <a:pPr lvl="1"/>
            <a:r>
              <a:rPr lang="zh-CN" altLang="en-US" dirty="0"/>
              <a:t>放置在</a:t>
            </a:r>
            <a:r>
              <a:rPr lang="en-US" altLang="zh-CN" dirty="0"/>
              <a:t>&lt;center&gt;&lt;/center&gt;</a:t>
            </a:r>
            <a:r>
              <a:rPr lang="zh-CN" altLang="en-US" dirty="0"/>
              <a:t>标记对之间的文本、图像等网页元素，会被浏览器居中显示</a:t>
            </a:r>
            <a:r>
              <a:rPr lang="zh-CN" altLang="en-US" dirty="0" smtClean="0"/>
              <a:t>。</a:t>
            </a:r>
            <a:endParaRPr lang="zh-CN" altLang="en-US" dirty="0"/>
          </a:p>
          <a:p>
            <a:r>
              <a:rPr lang="en-US" altLang="zh-CN" dirty="0"/>
              <a:t>4</a:t>
            </a:r>
            <a:r>
              <a:rPr lang="zh-CN" altLang="en-US" dirty="0"/>
              <a:t>．定义列表标记</a:t>
            </a:r>
            <a:r>
              <a:rPr lang="en-US" altLang="zh-CN" dirty="0"/>
              <a:t>&lt;dl&gt;&lt;/dl&gt;</a:t>
            </a:r>
          </a:p>
          <a:p>
            <a:pPr lvl="1"/>
            <a:r>
              <a:rPr lang="en-US" altLang="zh-CN" dirty="0"/>
              <a:t>&lt;dl&gt;&lt;/dl&gt;</a:t>
            </a:r>
            <a:r>
              <a:rPr lang="zh-CN" altLang="en-US" dirty="0"/>
              <a:t>标记用来创建一个普通的定义列表（</a:t>
            </a:r>
            <a:r>
              <a:rPr lang="en-US" altLang="zh-CN" dirty="0"/>
              <a:t>Definition List</a:t>
            </a:r>
            <a:r>
              <a:rPr lang="zh-CN" altLang="en-US" dirty="0"/>
              <a:t>），它经常与</a:t>
            </a:r>
            <a:r>
              <a:rPr lang="en-US" altLang="zh-CN" dirty="0"/>
              <a:t>&lt;</a:t>
            </a:r>
            <a:r>
              <a:rPr lang="en-US" altLang="zh-CN" dirty="0" err="1"/>
              <a:t>dt</a:t>
            </a:r>
            <a:r>
              <a:rPr lang="en-US" altLang="zh-CN" dirty="0"/>
              <a:t>&gt;&lt;/</a:t>
            </a:r>
            <a:r>
              <a:rPr lang="en-US" altLang="zh-CN" dirty="0" err="1"/>
              <a:t>dt</a:t>
            </a:r>
            <a:r>
              <a:rPr lang="en-US" altLang="zh-CN" dirty="0"/>
              <a:t>&gt;</a:t>
            </a:r>
            <a:r>
              <a:rPr lang="zh-CN" altLang="en-US" dirty="0"/>
              <a:t>、</a:t>
            </a:r>
            <a:r>
              <a:rPr lang="en-US" altLang="zh-CN" dirty="0"/>
              <a:t>&lt;</a:t>
            </a:r>
            <a:r>
              <a:rPr lang="en-US" altLang="zh-CN" dirty="0" err="1"/>
              <a:t>dd</a:t>
            </a:r>
            <a:r>
              <a:rPr lang="en-US" altLang="zh-CN" dirty="0"/>
              <a:t>&gt;&lt;/</a:t>
            </a:r>
            <a:r>
              <a:rPr lang="en-US" altLang="zh-CN" dirty="0" err="1"/>
              <a:t>dd</a:t>
            </a:r>
            <a:r>
              <a:rPr lang="en-US" altLang="zh-CN" dirty="0"/>
              <a:t>&gt;</a:t>
            </a:r>
            <a:r>
              <a:rPr lang="zh-CN" altLang="en-US" dirty="0"/>
              <a:t>同时使用。其中</a:t>
            </a:r>
            <a:r>
              <a:rPr lang="en-US" altLang="zh-CN" dirty="0"/>
              <a:t>&lt;</a:t>
            </a:r>
            <a:r>
              <a:rPr lang="en-US" altLang="zh-CN" dirty="0" err="1"/>
              <a:t>dt</a:t>
            </a:r>
            <a:r>
              <a:rPr lang="en-US" altLang="zh-CN" dirty="0"/>
              <a:t>&gt;&lt;/</a:t>
            </a:r>
            <a:r>
              <a:rPr lang="en-US" altLang="zh-CN" dirty="0" err="1"/>
              <a:t>dt</a:t>
            </a:r>
            <a:r>
              <a:rPr lang="en-US" altLang="zh-CN" dirty="0"/>
              <a:t>&gt;</a:t>
            </a:r>
            <a:r>
              <a:rPr lang="zh-CN" altLang="en-US" dirty="0"/>
              <a:t>用来定义列表中的项目；</a:t>
            </a:r>
            <a:r>
              <a:rPr lang="en-US" altLang="zh-CN" dirty="0"/>
              <a:t>&lt;</a:t>
            </a:r>
            <a:r>
              <a:rPr lang="en-US" altLang="zh-CN" dirty="0" err="1"/>
              <a:t>dd</a:t>
            </a:r>
            <a:r>
              <a:rPr lang="en-US" altLang="zh-CN" dirty="0"/>
              <a:t>&gt;&lt;/</a:t>
            </a:r>
            <a:r>
              <a:rPr lang="en-US" altLang="zh-CN" dirty="0" err="1"/>
              <a:t>dd</a:t>
            </a:r>
            <a:r>
              <a:rPr lang="en-US" altLang="zh-CN" dirty="0"/>
              <a:t>&gt;</a:t>
            </a:r>
            <a:r>
              <a:rPr lang="zh-CN" altLang="en-US" dirty="0"/>
              <a:t>用来描述列表中的项目。需要注意的是：</a:t>
            </a:r>
            <a:r>
              <a:rPr lang="en-US" altLang="zh-CN" dirty="0"/>
              <a:t>&lt;</a:t>
            </a:r>
            <a:r>
              <a:rPr lang="en-US" altLang="zh-CN" dirty="0" err="1"/>
              <a:t>dt</a:t>
            </a:r>
            <a:r>
              <a:rPr lang="en-US" altLang="zh-CN" dirty="0"/>
              <a:t>&gt;&lt;/</a:t>
            </a:r>
            <a:r>
              <a:rPr lang="en-US" altLang="zh-CN" dirty="0" err="1"/>
              <a:t>dt</a:t>
            </a:r>
            <a:r>
              <a:rPr lang="en-US" altLang="zh-CN" dirty="0"/>
              <a:t>&gt;</a:t>
            </a:r>
            <a:r>
              <a:rPr lang="zh-CN" altLang="en-US" dirty="0"/>
              <a:t>和</a:t>
            </a:r>
            <a:r>
              <a:rPr lang="en-US" altLang="zh-CN" dirty="0"/>
              <a:t>&lt;</a:t>
            </a:r>
            <a:r>
              <a:rPr lang="en-US" altLang="zh-CN" dirty="0" err="1"/>
              <a:t>dd</a:t>
            </a:r>
            <a:r>
              <a:rPr lang="en-US" altLang="zh-CN" dirty="0"/>
              <a:t>&gt;&lt;/</a:t>
            </a:r>
            <a:r>
              <a:rPr lang="en-US" altLang="zh-CN" dirty="0" err="1"/>
              <a:t>dd</a:t>
            </a:r>
            <a:r>
              <a:rPr lang="en-US" altLang="zh-CN" dirty="0"/>
              <a:t>&gt;</a:t>
            </a:r>
            <a:r>
              <a:rPr lang="zh-CN" altLang="en-US" dirty="0"/>
              <a:t>都必须放在</a:t>
            </a:r>
            <a:r>
              <a:rPr lang="en-US" altLang="zh-CN" dirty="0"/>
              <a:t>&lt;dl&gt;&lt;/dl&gt;</a:t>
            </a:r>
            <a:r>
              <a:rPr lang="zh-CN" altLang="en-US" dirty="0"/>
              <a:t>标记对之间使用</a:t>
            </a:r>
            <a:r>
              <a:rPr lang="zh-CN" altLang="en-US" dirty="0" smtClean="0"/>
              <a:t>。</a:t>
            </a:r>
            <a:endParaRPr lang="en-US" altLang="zh-CN" dirty="0" smtClean="0"/>
          </a:p>
          <a:p>
            <a:r>
              <a:rPr lang="zh-CN" altLang="en-US" dirty="0"/>
              <a:t>请</a:t>
            </a:r>
            <a:r>
              <a:rPr lang="zh-CN" altLang="en-US" dirty="0" smtClean="0"/>
              <a:t>阅读例</a:t>
            </a:r>
            <a:r>
              <a:rPr lang="en-US" altLang="zh-CN" dirty="0" smtClean="0"/>
              <a:t>2.5</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5</a:t>
            </a:r>
            <a:r>
              <a:rPr lang="zh-CN" altLang="en-US" dirty="0"/>
              <a:t>．有序列表标记</a:t>
            </a:r>
            <a:r>
              <a:rPr lang="en-US" altLang="zh-CN" dirty="0"/>
              <a:t>&lt;</a:t>
            </a:r>
            <a:r>
              <a:rPr lang="en-US" altLang="zh-CN" dirty="0" err="1"/>
              <a:t>ol</a:t>
            </a:r>
            <a:r>
              <a:rPr lang="en-US" altLang="zh-CN" dirty="0"/>
              <a:t>&gt;&lt;/</a:t>
            </a:r>
            <a:r>
              <a:rPr lang="en-US" altLang="zh-CN" dirty="0" err="1"/>
              <a:t>ol</a:t>
            </a:r>
            <a:r>
              <a:rPr lang="en-US" altLang="zh-CN" dirty="0"/>
              <a:t>&gt;</a:t>
            </a:r>
            <a:r>
              <a:rPr lang="zh-CN" altLang="en-US" dirty="0"/>
              <a:t>和无序列表标记</a:t>
            </a:r>
            <a:r>
              <a:rPr lang="en-US" altLang="zh-CN" dirty="0"/>
              <a:t>&lt;</a:t>
            </a:r>
            <a:r>
              <a:rPr lang="en-US" altLang="zh-CN" dirty="0" err="1"/>
              <a:t>ul</a:t>
            </a:r>
            <a:r>
              <a:rPr lang="en-US" altLang="zh-CN" dirty="0"/>
              <a:t>&gt;&lt;/</a:t>
            </a:r>
            <a:r>
              <a:rPr lang="en-US" altLang="zh-CN" dirty="0" err="1"/>
              <a:t>ul</a:t>
            </a:r>
            <a:r>
              <a:rPr lang="en-US" altLang="zh-CN" dirty="0"/>
              <a:t>&gt;</a:t>
            </a:r>
          </a:p>
          <a:p>
            <a:pPr lvl="1"/>
            <a:r>
              <a:rPr lang="zh-CN" altLang="en-US" dirty="0"/>
              <a:t>列表有两种常见形式，一种是有序列表（</a:t>
            </a:r>
            <a:r>
              <a:rPr lang="en-US" altLang="zh-CN" dirty="0"/>
              <a:t>Ordered List</a:t>
            </a:r>
            <a:r>
              <a:rPr lang="zh-CN" altLang="en-US" dirty="0"/>
              <a:t>），另一种是无序列表（</a:t>
            </a:r>
            <a:r>
              <a:rPr lang="en-US" altLang="zh-CN" dirty="0"/>
              <a:t>Unordered List</a:t>
            </a:r>
            <a:r>
              <a:rPr lang="zh-CN" altLang="en-US" dirty="0"/>
              <a:t>）。</a:t>
            </a:r>
            <a:r>
              <a:rPr lang="en-US" altLang="zh-CN" dirty="0"/>
              <a:t>&lt;</a:t>
            </a:r>
            <a:r>
              <a:rPr lang="en-US" altLang="zh-CN" dirty="0" err="1"/>
              <a:t>ol</a:t>
            </a:r>
            <a:r>
              <a:rPr lang="en-US" altLang="zh-CN" dirty="0"/>
              <a:t>&gt;&lt;/</a:t>
            </a:r>
            <a:r>
              <a:rPr lang="en-US" altLang="zh-CN" dirty="0" err="1"/>
              <a:t>ol</a:t>
            </a:r>
            <a:r>
              <a:rPr lang="en-US" altLang="zh-CN" dirty="0"/>
              <a:t>&gt;</a:t>
            </a:r>
            <a:r>
              <a:rPr lang="zh-CN" altLang="en-US" dirty="0"/>
              <a:t>标记对用来创建一个带有序号的有序列表；</a:t>
            </a:r>
            <a:r>
              <a:rPr lang="en-US" altLang="zh-CN" dirty="0"/>
              <a:t>&lt;</a:t>
            </a:r>
            <a:r>
              <a:rPr lang="en-US" altLang="zh-CN" dirty="0" err="1"/>
              <a:t>ul</a:t>
            </a:r>
            <a:r>
              <a:rPr lang="en-US" altLang="zh-CN" dirty="0"/>
              <a:t>&gt;&lt;/</a:t>
            </a:r>
            <a:r>
              <a:rPr lang="en-US" altLang="zh-CN" dirty="0" err="1"/>
              <a:t>ul</a:t>
            </a:r>
            <a:r>
              <a:rPr lang="en-US" altLang="zh-CN" dirty="0"/>
              <a:t>&gt;</a:t>
            </a:r>
            <a:r>
              <a:rPr lang="zh-CN" altLang="en-US" dirty="0"/>
              <a:t>标记对用来创建一个带有符号的无序列表。无论是有序列表还是无序列表，都需要在其中使用若干个</a:t>
            </a:r>
            <a:r>
              <a:rPr lang="en-US" altLang="zh-CN" dirty="0"/>
              <a:t>&lt;li&gt;&lt;/li&gt;</a:t>
            </a:r>
            <a:r>
              <a:rPr lang="zh-CN" altLang="en-US" dirty="0"/>
              <a:t>标记对来创建相应的列表项</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2.6</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a:xfrm>
            <a:off x="381000" y="1371600"/>
            <a:ext cx="8382000" cy="4724400"/>
          </a:xfrm>
        </p:spPr>
        <p:txBody>
          <a:bodyPr>
            <a:normAutofit lnSpcReduction="10000"/>
          </a:bodyPr>
          <a:lstStyle/>
          <a:p>
            <a:pPr lvl="1"/>
            <a:r>
              <a:rPr lang="en-US" altLang="zh-CN" dirty="0"/>
              <a:t>&lt;</a:t>
            </a:r>
            <a:r>
              <a:rPr lang="en-US" altLang="zh-CN" dirty="0" err="1"/>
              <a:t>ol</a:t>
            </a:r>
            <a:r>
              <a:rPr lang="en-US" altLang="zh-CN" dirty="0"/>
              <a:t>&gt;</a:t>
            </a:r>
            <a:r>
              <a:rPr lang="zh-CN" altLang="en-US" dirty="0"/>
              <a:t>标记的</a:t>
            </a:r>
            <a:r>
              <a:rPr lang="en-US" altLang="zh-CN" dirty="0"/>
              <a:t>start</a:t>
            </a:r>
            <a:r>
              <a:rPr lang="zh-CN" altLang="en-US" dirty="0"/>
              <a:t>属性可以指定有序列表的起始编号，</a:t>
            </a:r>
            <a:r>
              <a:rPr lang="en-US" altLang="zh-CN" dirty="0"/>
              <a:t>type</a:t>
            </a:r>
            <a:r>
              <a:rPr lang="zh-CN" altLang="en-US" dirty="0"/>
              <a:t>属性可以用来指定有序列表的序号类型。</a:t>
            </a:r>
          </a:p>
          <a:p>
            <a:pPr lvl="2"/>
            <a:r>
              <a:rPr lang="zh-CN" altLang="en-US" sz="2000" dirty="0"/>
              <a:t>（</a:t>
            </a:r>
            <a:r>
              <a:rPr lang="en-US" altLang="zh-CN" sz="2000" dirty="0"/>
              <a:t>1</a:t>
            </a:r>
            <a:r>
              <a:rPr lang="zh-CN" altLang="en-US" sz="2000" dirty="0"/>
              <a:t>）</a:t>
            </a:r>
            <a:r>
              <a:rPr lang="en-US" altLang="zh-CN" sz="2000" dirty="0"/>
              <a:t>&lt;</a:t>
            </a:r>
            <a:r>
              <a:rPr lang="en-US" altLang="zh-CN" sz="2000" dirty="0" err="1"/>
              <a:t>ol</a:t>
            </a:r>
            <a:r>
              <a:rPr lang="en-US" altLang="zh-CN" sz="2000" dirty="0"/>
              <a:t> type="1"&gt;</a:t>
            </a:r>
            <a:r>
              <a:rPr lang="zh-CN" altLang="en-US" sz="2000" dirty="0"/>
              <a:t>：阿拉伯数字序号（</a:t>
            </a:r>
            <a:r>
              <a:rPr lang="en-US" altLang="zh-CN" sz="2000" dirty="0"/>
              <a:t>1,2,3…</a:t>
            </a:r>
            <a:r>
              <a:rPr lang="zh-CN" altLang="en-US" sz="2000" dirty="0"/>
              <a:t>），默认值。</a:t>
            </a:r>
          </a:p>
          <a:p>
            <a:pPr lvl="2"/>
            <a:r>
              <a:rPr lang="zh-CN" altLang="en-US" sz="2000" dirty="0"/>
              <a:t>（</a:t>
            </a:r>
            <a:r>
              <a:rPr lang="en-US" altLang="zh-CN" sz="2000" dirty="0"/>
              <a:t>2</a:t>
            </a:r>
            <a:r>
              <a:rPr lang="zh-CN" altLang="en-US" sz="2000" dirty="0"/>
              <a:t>）</a:t>
            </a:r>
            <a:r>
              <a:rPr lang="en-US" altLang="zh-CN" sz="2000" dirty="0"/>
              <a:t>&lt;</a:t>
            </a:r>
            <a:r>
              <a:rPr lang="en-US" altLang="zh-CN" sz="2000" dirty="0" err="1"/>
              <a:t>ol</a:t>
            </a:r>
            <a:r>
              <a:rPr lang="en-US" altLang="zh-CN" sz="2000" dirty="0"/>
              <a:t> type="A"&gt;</a:t>
            </a:r>
            <a:r>
              <a:rPr lang="zh-CN" altLang="en-US" sz="2000" dirty="0"/>
              <a:t>：大写字母序号（</a:t>
            </a:r>
            <a:r>
              <a:rPr lang="en-US" altLang="zh-CN" sz="2000" dirty="0"/>
              <a:t>A,B,C…</a:t>
            </a:r>
            <a:r>
              <a:rPr lang="zh-CN" altLang="en-US" sz="2000" dirty="0"/>
              <a:t>）。</a:t>
            </a:r>
          </a:p>
          <a:p>
            <a:pPr lvl="2"/>
            <a:r>
              <a:rPr lang="zh-CN" altLang="en-US" sz="2000" dirty="0"/>
              <a:t>（</a:t>
            </a:r>
            <a:r>
              <a:rPr lang="en-US" altLang="zh-CN" sz="2000" dirty="0"/>
              <a:t>3</a:t>
            </a:r>
            <a:r>
              <a:rPr lang="zh-CN" altLang="en-US" sz="2000" dirty="0"/>
              <a:t>）</a:t>
            </a:r>
            <a:r>
              <a:rPr lang="en-US" altLang="zh-CN" sz="2000" dirty="0"/>
              <a:t>&lt;</a:t>
            </a:r>
            <a:r>
              <a:rPr lang="en-US" altLang="zh-CN" sz="2000" dirty="0" err="1"/>
              <a:t>ol</a:t>
            </a:r>
            <a:r>
              <a:rPr lang="en-US" altLang="zh-CN" sz="2000" dirty="0"/>
              <a:t> type="a"&gt;</a:t>
            </a:r>
            <a:r>
              <a:rPr lang="zh-CN" altLang="en-US" sz="2000" dirty="0"/>
              <a:t>：小写字母序号（</a:t>
            </a:r>
            <a:r>
              <a:rPr lang="en-US" altLang="zh-CN" sz="2000" dirty="0" err="1"/>
              <a:t>a,b,c</a:t>
            </a:r>
            <a:r>
              <a:rPr lang="en-US" altLang="zh-CN" sz="2000" dirty="0"/>
              <a:t>…</a:t>
            </a:r>
            <a:r>
              <a:rPr lang="zh-CN" altLang="en-US" sz="2000" dirty="0"/>
              <a:t>）。</a:t>
            </a:r>
          </a:p>
          <a:p>
            <a:pPr lvl="2"/>
            <a:r>
              <a:rPr lang="zh-CN" altLang="en-US" sz="2000" dirty="0"/>
              <a:t>（</a:t>
            </a:r>
            <a:r>
              <a:rPr lang="en-US" altLang="zh-CN" sz="2000" dirty="0"/>
              <a:t>4</a:t>
            </a:r>
            <a:r>
              <a:rPr lang="zh-CN" altLang="en-US" sz="2000" dirty="0"/>
              <a:t>）</a:t>
            </a:r>
            <a:r>
              <a:rPr lang="en-US" altLang="zh-CN" sz="2000" dirty="0"/>
              <a:t>&lt;</a:t>
            </a:r>
            <a:r>
              <a:rPr lang="en-US" altLang="zh-CN" sz="2000" dirty="0" err="1"/>
              <a:t>ol</a:t>
            </a:r>
            <a:r>
              <a:rPr lang="en-US" altLang="zh-CN" sz="2000" dirty="0"/>
              <a:t> type="I"&gt;</a:t>
            </a:r>
            <a:r>
              <a:rPr lang="zh-CN" altLang="en-US" sz="2000" dirty="0"/>
              <a:t>：大写罗马数字序号（</a:t>
            </a:r>
            <a:r>
              <a:rPr lang="en-US" altLang="zh-CN" sz="2000" dirty="0" err="1"/>
              <a:t>Ⅰ,Ⅱ,Ⅲ</a:t>
            </a:r>
            <a:r>
              <a:rPr lang="en-US" altLang="zh-CN" sz="2000" dirty="0"/>
              <a:t>…</a:t>
            </a:r>
            <a:r>
              <a:rPr lang="zh-CN" altLang="en-US" sz="2000" dirty="0"/>
              <a:t>）。</a:t>
            </a:r>
          </a:p>
          <a:p>
            <a:pPr lvl="2"/>
            <a:r>
              <a:rPr lang="zh-CN" altLang="en-US" sz="2000" dirty="0"/>
              <a:t>（</a:t>
            </a:r>
            <a:r>
              <a:rPr lang="en-US" altLang="zh-CN" sz="2000" dirty="0"/>
              <a:t>5</a:t>
            </a:r>
            <a:r>
              <a:rPr lang="zh-CN" altLang="en-US" sz="2000" dirty="0"/>
              <a:t>）</a:t>
            </a:r>
            <a:r>
              <a:rPr lang="en-US" altLang="zh-CN" sz="2000" dirty="0"/>
              <a:t>&lt;</a:t>
            </a:r>
            <a:r>
              <a:rPr lang="en-US" altLang="zh-CN" sz="2000" dirty="0" err="1"/>
              <a:t>ol</a:t>
            </a:r>
            <a:r>
              <a:rPr lang="en-US" altLang="zh-CN" sz="2000" dirty="0"/>
              <a:t> type="i"&gt;</a:t>
            </a:r>
            <a:r>
              <a:rPr lang="zh-CN" altLang="en-US" sz="2000" dirty="0"/>
              <a:t>：小写罗马数字序号（</a:t>
            </a:r>
            <a:r>
              <a:rPr lang="en-US" altLang="zh-CN" sz="2000" dirty="0" err="1"/>
              <a:t>ⅰ,ⅱ,ⅲ</a:t>
            </a:r>
            <a:r>
              <a:rPr lang="en-US" altLang="zh-CN" sz="2000" dirty="0"/>
              <a:t>…</a:t>
            </a:r>
            <a:r>
              <a:rPr lang="zh-CN" altLang="en-US" sz="2000" dirty="0"/>
              <a:t>）</a:t>
            </a:r>
            <a:r>
              <a:rPr lang="zh-CN" altLang="en-US" sz="2000" dirty="0" smtClean="0"/>
              <a:t>。</a:t>
            </a:r>
            <a:endParaRPr lang="en-US" altLang="zh-CN" sz="2000" dirty="0" smtClean="0"/>
          </a:p>
          <a:p>
            <a:pPr lvl="1"/>
            <a:r>
              <a:rPr lang="en-US" altLang="zh-CN" dirty="0"/>
              <a:t>&lt;</a:t>
            </a:r>
            <a:r>
              <a:rPr lang="en-US" altLang="zh-CN" dirty="0" err="1"/>
              <a:t>ul</a:t>
            </a:r>
            <a:r>
              <a:rPr lang="en-US" altLang="zh-CN" dirty="0"/>
              <a:t>&gt;</a:t>
            </a:r>
            <a:r>
              <a:rPr lang="zh-CN" altLang="en-US" dirty="0"/>
              <a:t>标记的</a:t>
            </a:r>
            <a:r>
              <a:rPr lang="en-US" altLang="zh-CN" dirty="0"/>
              <a:t>type</a:t>
            </a:r>
            <a:r>
              <a:rPr lang="zh-CN" altLang="en-US" dirty="0"/>
              <a:t>属性可以用来指定无序列表的项目符号类型。</a:t>
            </a:r>
          </a:p>
          <a:p>
            <a:pPr lvl="2"/>
            <a:r>
              <a:rPr lang="zh-CN" altLang="en-US" sz="1800" dirty="0"/>
              <a:t>（</a:t>
            </a:r>
            <a:r>
              <a:rPr lang="en-US" altLang="zh-CN" sz="1800" dirty="0"/>
              <a:t>1</a:t>
            </a:r>
            <a:r>
              <a:rPr lang="zh-CN" altLang="en-US" sz="1800" dirty="0"/>
              <a:t>）</a:t>
            </a:r>
            <a:r>
              <a:rPr lang="en-US" altLang="zh-CN" sz="1800" dirty="0"/>
              <a:t>&lt;</a:t>
            </a:r>
            <a:r>
              <a:rPr lang="en-US" altLang="zh-CN" sz="1800" dirty="0" err="1"/>
              <a:t>ul</a:t>
            </a:r>
            <a:r>
              <a:rPr lang="en-US" altLang="zh-CN" sz="1800" dirty="0"/>
              <a:t> type="disc"&gt;</a:t>
            </a:r>
            <a:r>
              <a:rPr lang="zh-CN" altLang="en-US" sz="1800" dirty="0"/>
              <a:t>：实心圆点项目符号（●），默认值。</a:t>
            </a:r>
          </a:p>
          <a:p>
            <a:pPr lvl="2"/>
            <a:r>
              <a:rPr lang="zh-CN" altLang="en-US" sz="1800" dirty="0"/>
              <a:t>（</a:t>
            </a:r>
            <a:r>
              <a:rPr lang="en-US" altLang="zh-CN" sz="1800" dirty="0"/>
              <a:t>2</a:t>
            </a:r>
            <a:r>
              <a:rPr lang="zh-CN" altLang="en-US" sz="1800" dirty="0"/>
              <a:t>）</a:t>
            </a:r>
            <a:r>
              <a:rPr lang="en-US" altLang="zh-CN" sz="1800" dirty="0"/>
              <a:t>&lt;</a:t>
            </a:r>
            <a:r>
              <a:rPr lang="en-US" altLang="zh-CN" sz="1800" dirty="0" err="1"/>
              <a:t>ul</a:t>
            </a:r>
            <a:r>
              <a:rPr lang="en-US" altLang="zh-CN" sz="1800" dirty="0"/>
              <a:t> type="circle"&gt;</a:t>
            </a:r>
            <a:r>
              <a:rPr lang="zh-CN" altLang="en-US" sz="1800" dirty="0"/>
              <a:t>：空心圆点项目符号（○）。</a:t>
            </a:r>
          </a:p>
          <a:p>
            <a:pPr lvl="2"/>
            <a:r>
              <a:rPr lang="zh-CN" altLang="en-US" sz="1800" dirty="0"/>
              <a:t>（</a:t>
            </a:r>
            <a:r>
              <a:rPr lang="en-US" altLang="zh-CN" sz="1800" dirty="0"/>
              <a:t>3</a:t>
            </a:r>
            <a:r>
              <a:rPr lang="zh-CN" altLang="en-US" sz="1800" dirty="0"/>
              <a:t>）</a:t>
            </a:r>
            <a:r>
              <a:rPr lang="en-US" altLang="zh-CN" sz="1800" dirty="0"/>
              <a:t>&lt;</a:t>
            </a:r>
            <a:r>
              <a:rPr lang="en-US" altLang="zh-CN" sz="1800" dirty="0" err="1"/>
              <a:t>ul</a:t>
            </a:r>
            <a:r>
              <a:rPr lang="en-US" altLang="zh-CN" sz="1800" dirty="0"/>
              <a:t> type="square"&gt;</a:t>
            </a:r>
            <a:r>
              <a:rPr lang="zh-CN" altLang="en-US" sz="1800" dirty="0"/>
              <a:t>：实心方块项目符号（■）</a:t>
            </a:r>
            <a:r>
              <a:rPr lang="zh-CN" altLang="en-US" sz="1800" dirty="0" smtClean="0"/>
              <a:t>。</a:t>
            </a:r>
            <a:endParaRPr lang="zh-CN" altLang="en-US" sz="1800"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6</a:t>
            </a:r>
            <a:r>
              <a:rPr lang="zh-CN" altLang="en-US" dirty="0"/>
              <a:t>．预格式化文本标记</a:t>
            </a:r>
            <a:r>
              <a:rPr lang="en-US" altLang="zh-CN" dirty="0"/>
              <a:t>&lt;pre&gt;&lt;/pre&gt;</a:t>
            </a:r>
          </a:p>
          <a:p>
            <a:pPr lvl="1"/>
            <a:r>
              <a:rPr lang="en-US" altLang="zh-CN" dirty="0"/>
              <a:t>&lt;pre&gt;&lt;/pre&gt;</a:t>
            </a:r>
            <a:r>
              <a:rPr lang="zh-CN" altLang="en-US" dirty="0"/>
              <a:t>标记用于显示预格式化文本（</a:t>
            </a:r>
            <a:r>
              <a:rPr lang="en-US" altLang="zh-CN" dirty="0"/>
              <a:t>Preformatted Text</a:t>
            </a:r>
            <a:r>
              <a:rPr lang="zh-CN" altLang="en-US" dirty="0"/>
              <a:t>）。对于</a:t>
            </a:r>
            <a:r>
              <a:rPr lang="en-US" altLang="zh-CN" dirty="0"/>
              <a:t>&lt;pre&gt;</a:t>
            </a:r>
            <a:r>
              <a:rPr lang="zh-CN" altLang="en-US" dirty="0"/>
              <a:t>和</a:t>
            </a:r>
            <a:r>
              <a:rPr lang="en-US" altLang="zh-CN" dirty="0"/>
              <a:t>&lt;/pre&gt;</a:t>
            </a:r>
            <a:r>
              <a:rPr lang="zh-CN" altLang="en-US" dirty="0"/>
              <a:t>之间的文本，大多数浏览器在显示时都保持其中的空格、换行符的数目和位置不变，而不是像其他</a:t>
            </a:r>
            <a:r>
              <a:rPr lang="en-US" altLang="zh-CN" dirty="0"/>
              <a:t>HTML</a:t>
            </a:r>
            <a:r>
              <a:rPr lang="zh-CN" altLang="en-US" dirty="0"/>
              <a:t>文本那样忽略换行符及重复的空格。也就是说，</a:t>
            </a:r>
            <a:r>
              <a:rPr lang="en-US" altLang="zh-CN" dirty="0"/>
              <a:t>&lt;pre&gt;&lt;/pre&gt;</a:t>
            </a:r>
            <a:r>
              <a:rPr lang="zh-CN" altLang="en-US" dirty="0"/>
              <a:t>能在最大程度上保留文字的原始排版，从而确保编辑格式和显示格式的一致性</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2.7</a:t>
            </a:r>
            <a:r>
              <a:rPr lang="zh-CN" altLang="en-US" dirty="0" smtClean="0"/>
              <a:t>代码。</a:t>
            </a:r>
            <a:endParaRPr lang="zh-CN" altLang="en-US"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7</a:t>
            </a:r>
            <a:r>
              <a:rPr lang="zh-CN" altLang="en-US" dirty="0"/>
              <a:t>．容器标记</a:t>
            </a:r>
            <a:r>
              <a:rPr lang="en-US" altLang="zh-CN" dirty="0"/>
              <a:t>&lt;span&gt;&lt;/span&gt;</a:t>
            </a:r>
            <a:r>
              <a:rPr lang="zh-CN" altLang="en-US" dirty="0"/>
              <a:t>和</a:t>
            </a:r>
            <a:r>
              <a:rPr lang="en-US" altLang="zh-CN" dirty="0"/>
              <a:t>&lt;div&gt;&lt;/div&gt;</a:t>
            </a:r>
          </a:p>
          <a:p>
            <a:pPr lvl="1"/>
            <a:r>
              <a:rPr lang="en-US" altLang="zh-CN" dirty="0"/>
              <a:t>&lt;span&gt;&lt;/span&gt;</a:t>
            </a:r>
            <a:r>
              <a:rPr lang="zh-CN" altLang="en-US" dirty="0"/>
              <a:t>和</a:t>
            </a:r>
            <a:r>
              <a:rPr lang="en-US" altLang="zh-CN" dirty="0"/>
              <a:t>&lt;div&gt;&lt;/div&gt;</a:t>
            </a:r>
            <a:r>
              <a:rPr lang="zh-CN" altLang="en-US" dirty="0"/>
              <a:t>标记对用于组织和结构化文档，并经常联合</a:t>
            </a:r>
            <a:r>
              <a:rPr lang="en-US" altLang="zh-CN" dirty="0"/>
              <a:t>class</a:t>
            </a:r>
            <a:r>
              <a:rPr lang="zh-CN" altLang="en-US" dirty="0"/>
              <a:t>和</a:t>
            </a:r>
            <a:r>
              <a:rPr lang="en-US" altLang="zh-CN" dirty="0"/>
              <a:t>id</a:t>
            </a:r>
            <a:r>
              <a:rPr lang="zh-CN" altLang="en-US" dirty="0"/>
              <a:t>属性作为样式来运用。借助它们可以定义文档中的分区或节（</a:t>
            </a:r>
            <a:r>
              <a:rPr lang="en-US" altLang="zh-CN" dirty="0"/>
              <a:t>Division/Section</a:t>
            </a:r>
            <a:r>
              <a:rPr lang="zh-CN" altLang="en-US" dirty="0"/>
              <a:t>），它可以把文档分割为若干独立的、不同的部分，可以用作严格的组织工具，故经常被用来排版</a:t>
            </a:r>
            <a:r>
              <a:rPr lang="en-US" altLang="zh-CN" dirty="0"/>
              <a:t>HTML</a:t>
            </a:r>
            <a:r>
              <a:rPr lang="zh-CN" altLang="en-US" dirty="0"/>
              <a:t>，也用于格式化表</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10000"/>
          </a:bodyPr>
          <a:lstStyle/>
          <a:p>
            <a:r>
              <a:rPr lang="zh-CN" altLang="en-US" dirty="0"/>
              <a:t>所谓超文本，是指我们可以在传统文本中加入图片、声音、动画、视频等内容。事实上每一个</a:t>
            </a:r>
            <a:r>
              <a:rPr lang="en-US" altLang="zh-CN" dirty="0"/>
              <a:t>HTML</a:t>
            </a:r>
            <a:r>
              <a:rPr lang="zh-CN" altLang="en-US" dirty="0"/>
              <a:t>文档都是静态的网页文件，这个文件里面包含了众多的</a:t>
            </a:r>
            <a:r>
              <a:rPr lang="en-US" altLang="zh-CN" dirty="0"/>
              <a:t>HTML</a:t>
            </a:r>
            <a:r>
              <a:rPr lang="zh-CN" altLang="en-US" dirty="0"/>
              <a:t>指令代码，这些指令代码并不是一种程序设计语言，它只是一种排版网页中各种元素显示位置的标记结构语言，易学易懂</a:t>
            </a:r>
            <a:r>
              <a:rPr lang="zh-CN" altLang="en-US" dirty="0" smtClean="0"/>
              <a:t>。</a:t>
            </a:r>
            <a:endParaRPr lang="en-US" altLang="zh-CN" dirty="0" smtClean="0"/>
          </a:p>
          <a:p>
            <a:r>
              <a:rPr lang="en-US" altLang="zh-CN" dirty="0" smtClean="0"/>
              <a:t>HTML</a:t>
            </a:r>
            <a:r>
              <a:rPr lang="zh-CN" altLang="en-US" dirty="0"/>
              <a:t>的普遍应用为我们带来了超文本的技术</a:t>
            </a:r>
            <a:r>
              <a:rPr lang="en-US" altLang="zh-CN" dirty="0"/>
              <a:t>——</a:t>
            </a:r>
            <a:r>
              <a:rPr lang="zh-CN" altLang="en-US" dirty="0"/>
              <a:t>通过单击鼠标从一个主题跳转到另一个主题，从一个页面跳转到另一个页面，与世界各地主机上的文件相链接。</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8830447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lnSpcReduction="10000"/>
          </a:bodyPr>
          <a:lstStyle/>
          <a:p>
            <a:r>
              <a:rPr lang="en-US" altLang="zh-CN" dirty="0"/>
              <a:t>2.2.3  </a:t>
            </a:r>
            <a:r>
              <a:rPr lang="zh-CN" altLang="en-US" dirty="0"/>
              <a:t>文本标记</a:t>
            </a:r>
          </a:p>
          <a:p>
            <a:r>
              <a:rPr lang="en-US" altLang="zh-CN" dirty="0"/>
              <a:t>1</a:t>
            </a:r>
            <a:r>
              <a:rPr lang="zh-CN" altLang="en-US" dirty="0"/>
              <a:t>．标题标记</a:t>
            </a:r>
            <a:r>
              <a:rPr lang="en-US" altLang="zh-CN" dirty="0"/>
              <a:t>&lt;</a:t>
            </a:r>
            <a:r>
              <a:rPr lang="en-US" altLang="zh-CN" dirty="0" err="1"/>
              <a:t>hn</a:t>
            </a:r>
            <a:r>
              <a:rPr lang="en-US" altLang="zh-CN" dirty="0"/>
              <a:t>&gt;&lt;/</a:t>
            </a:r>
            <a:r>
              <a:rPr lang="en-US" altLang="zh-CN" dirty="0" err="1"/>
              <a:t>hn</a:t>
            </a:r>
            <a:r>
              <a:rPr lang="en-US" altLang="zh-CN" dirty="0"/>
              <a:t>&gt;</a:t>
            </a:r>
          </a:p>
          <a:p>
            <a:pPr lvl="1"/>
            <a:r>
              <a:rPr lang="en-US" altLang="zh-CN" dirty="0"/>
              <a:t>HTML</a:t>
            </a:r>
            <a:r>
              <a:rPr lang="zh-CN" altLang="en-US" dirty="0"/>
              <a:t>语言提供了一系列用于定义标题文本的标记对：</a:t>
            </a:r>
            <a:r>
              <a:rPr lang="en-US" altLang="zh-CN" dirty="0"/>
              <a:t>&lt;h1&gt;&lt;/h1&gt;……&lt;h6&gt;&lt;/h6&gt;</a:t>
            </a:r>
            <a:r>
              <a:rPr lang="zh-CN" altLang="en-US" dirty="0"/>
              <a:t>，一共有六对。其中</a:t>
            </a:r>
            <a:r>
              <a:rPr lang="en-US" altLang="zh-CN" dirty="0"/>
              <a:t>&lt;h1&gt;&lt;/h1&gt;</a:t>
            </a:r>
            <a:r>
              <a:rPr lang="zh-CN" altLang="en-US" dirty="0"/>
              <a:t>是字号最大的标题，</a:t>
            </a:r>
            <a:r>
              <a:rPr lang="en-US" altLang="zh-CN" dirty="0"/>
              <a:t>&lt;h6&gt;&lt;/h6&gt;</a:t>
            </a:r>
            <a:r>
              <a:rPr lang="zh-CN" altLang="en-US" dirty="0"/>
              <a:t>是字号最小的标题，即标记中</a:t>
            </a:r>
            <a:r>
              <a:rPr lang="en-US" altLang="zh-CN" dirty="0"/>
              <a:t>"&lt;h"</a:t>
            </a:r>
            <a:r>
              <a:rPr lang="zh-CN" altLang="en-US" dirty="0"/>
              <a:t>后面的数字</a:t>
            </a:r>
            <a:r>
              <a:rPr lang="en-US" altLang="zh-CN" dirty="0"/>
              <a:t>n</a:t>
            </a:r>
            <a:r>
              <a:rPr lang="zh-CN" altLang="en-US" dirty="0"/>
              <a:t>越大则标题字号就越小。标题文本在显示时将独占一行。与</a:t>
            </a:r>
            <a:r>
              <a:rPr lang="en-US" altLang="zh-CN" dirty="0"/>
              <a:t>&lt;p&gt;</a:t>
            </a:r>
            <a:r>
              <a:rPr lang="zh-CN" altLang="en-US" dirty="0"/>
              <a:t>标记相似，标题标记也可以借助</a:t>
            </a:r>
            <a:r>
              <a:rPr lang="en-US" altLang="zh-CN" dirty="0"/>
              <a:t>align</a:t>
            </a:r>
            <a:r>
              <a:rPr lang="zh-CN" altLang="en-US" dirty="0"/>
              <a:t>属性来指明对齐方式，</a:t>
            </a:r>
            <a:r>
              <a:rPr lang="en-US" altLang="zh-CN" dirty="0"/>
              <a:t>align</a:t>
            </a:r>
            <a:r>
              <a:rPr lang="zh-CN" altLang="en-US" dirty="0"/>
              <a:t>属性值可以是</a:t>
            </a:r>
            <a:r>
              <a:rPr lang="en-US" altLang="zh-CN" dirty="0"/>
              <a:t>left</a:t>
            </a:r>
            <a:r>
              <a:rPr lang="zh-CN" altLang="en-US" dirty="0"/>
              <a:t>（左对齐）、</a:t>
            </a:r>
            <a:r>
              <a:rPr lang="en-US" altLang="zh-CN" dirty="0"/>
              <a:t>center</a:t>
            </a:r>
            <a:r>
              <a:rPr lang="zh-CN" altLang="en-US" dirty="0"/>
              <a:t>（居中对齐）和</a:t>
            </a:r>
            <a:r>
              <a:rPr lang="en-US" altLang="zh-CN" dirty="0"/>
              <a:t>right</a:t>
            </a:r>
            <a:r>
              <a:rPr lang="zh-CN" altLang="en-US" dirty="0"/>
              <a:t>（右对齐）三个值中的任何一个</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2</a:t>
            </a:r>
            <a:r>
              <a:rPr lang="zh-CN" altLang="en-US" dirty="0"/>
              <a:t>．粗体</a:t>
            </a:r>
            <a:r>
              <a:rPr lang="en-US" altLang="zh-CN" dirty="0"/>
              <a:t>&lt;b&gt;&lt;/b&gt;</a:t>
            </a:r>
            <a:r>
              <a:rPr lang="zh-CN" altLang="en-US" dirty="0"/>
              <a:t>、斜体</a:t>
            </a:r>
            <a:r>
              <a:rPr lang="en-US" altLang="zh-CN" dirty="0"/>
              <a:t>&lt;i&gt;&lt;/i&gt;</a:t>
            </a:r>
            <a:r>
              <a:rPr lang="zh-CN" altLang="en-US" dirty="0"/>
              <a:t>、下划线</a:t>
            </a:r>
            <a:r>
              <a:rPr lang="en-US" altLang="zh-CN" dirty="0"/>
              <a:t>&lt;u&gt;&lt;/u&gt;</a:t>
            </a:r>
            <a:r>
              <a:rPr lang="zh-CN" altLang="en-US" dirty="0"/>
              <a:t>、删除线</a:t>
            </a:r>
            <a:r>
              <a:rPr lang="en-US" altLang="zh-CN" dirty="0"/>
              <a:t>&lt;del&gt;&lt;/del&gt;</a:t>
            </a:r>
            <a:r>
              <a:rPr lang="zh-CN" altLang="en-US" dirty="0"/>
              <a:t>标记</a:t>
            </a:r>
          </a:p>
          <a:p>
            <a:pPr lvl="1"/>
            <a:r>
              <a:rPr lang="en-US" altLang="zh-CN" dirty="0"/>
              <a:t>&lt;b&gt;&lt;/b&gt;</a:t>
            </a:r>
            <a:r>
              <a:rPr lang="zh-CN" altLang="en-US" dirty="0"/>
              <a:t>标记对之间的文本将以加粗的格式输出；</a:t>
            </a:r>
            <a:r>
              <a:rPr lang="en-US" altLang="zh-CN" dirty="0"/>
              <a:t>&lt;i&gt;&lt;/i&gt;</a:t>
            </a:r>
            <a:r>
              <a:rPr lang="zh-CN" altLang="en-US" dirty="0"/>
              <a:t>标记对之间的文本将以斜体的格式输出；</a:t>
            </a:r>
            <a:r>
              <a:rPr lang="en-US" altLang="zh-CN" dirty="0"/>
              <a:t>&lt;u&gt;&lt;/u&gt;</a:t>
            </a:r>
            <a:r>
              <a:rPr lang="zh-CN" altLang="en-US" dirty="0"/>
              <a:t>标记对之间的文本将以带下划线的格式输出。</a:t>
            </a:r>
            <a:r>
              <a:rPr lang="en-US" altLang="zh-CN" dirty="0"/>
              <a:t>&lt;del&gt;&lt;/del&gt;</a:t>
            </a:r>
            <a:r>
              <a:rPr lang="zh-CN" altLang="en-US" dirty="0"/>
              <a:t>标记对之间的文本将以带删除线的格式输出</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lnSpcReduction="10000"/>
          </a:bodyPr>
          <a:lstStyle/>
          <a:p>
            <a:r>
              <a:rPr lang="en-US" altLang="zh-CN" dirty="0"/>
              <a:t>3</a:t>
            </a:r>
            <a:r>
              <a:rPr lang="zh-CN" altLang="en-US" dirty="0"/>
              <a:t>．字体标记</a:t>
            </a:r>
            <a:r>
              <a:rPr lang="en-US" altLang="zh-CN" dirty="0"/>
              <a:t>&lt;font&gt;&lt;/font&gt;</a:t>
            </a:r>
          </a:p>
          <a:p>
            <a:pPr lvl="1"/>
            <a:r>
              <a:rPr lang="en-US" altLang="zh-CN" dirty="0"/>
              <a:t>&lt;font&gt;&lt;/font&gt;</a:t>
            </a:r>
            <a:r>
              <a:rPr lang="zh-CN" altLang="en-US" dirty="0"/>
              <a:t>是</a:t>
            </a:r>
            <a:r>
              <a:rPr lang="en-US" altLang="zh-CN" dirty="0"/>
              <a:t>HTML</a:t>
            </a:r>
            <a:r>
              <a:rPr lang="zh-CN" altLang="en-US" dirty="0"/>
              <a:t>中常用的设置文字格式的标记对，可以对文本的字体、大小、颜色等进行设置，主要是通过该标记的属性</a:t>
            </a:r>
            <a:r>
              <a:rPr lang="en-US" altLang="zh-CN" dirty="0"/>
              <a:t>face</a:t>
            </a:r>
            <a:r>
              <a:rPr lang="zh-CN" altLang="en-US" dirty="0"/>
              <a:t>、</a:t>
            </a:r>
            <a:r>
              <a:rPr lang="en-US" altLang="zh-CN" dirty="0"/>
              <a:t>size</a:t>
            </a:r>
            <a:r>
              <a:rPr lang="zh-CN" altLang="en-US" dirty="0"/>
              <a:t>和</a:t>
            </a:r>
            <a:r>
              <a:rPr lang="en-US" altLang="zh-CN" dirty="0"/>
              <a:t>color</a:t>
            </a:r>
            <a:r>
              <a:rPr lang="zh-CN" altLang="en-US" dirty="0"/>
              <a:t>来实现的。</a:t>
            </a:r>
          </a:p>
          <a:p>
            <a:pPr lvl="2"/>
            <a:r>
              <a:rPr lang="zh-CN" altLang="en-US" dirty="0"/>
              <a:t>（</a:t>
            </a:r>
            <a:r>
              <a:rPr lang="en-US" altLang="zh-CN" dirty="0"/>
              <a:t>1</a:t>
            </a:r>
            <a:r>
              <a:rPr lang="zh-CN" altLang="en-US" dirty="0"/>
              <a:t>）</a:t>
            </a:r>
            <a:r>
              <a:rPr lang="en-US" altLang="zh-CN" dirty="0"/>
              <a:t>face</a:t>
            </a:r>
            <a:r>
              <a:rPr lang="zh-CN" altLang="en-US" dirty="0"/>
              <a:t>属性用来设置字体（比如宋体、楷体等），例如</a:t>
            </a:r>
            <a:r>
              <a:rPr lang="en-US" altLang="zh-CN" dirty="0"/>
              <a:t>&lt;font face="</a:t>
            </a:r>
            <a:r>
              <a:rPr lang="zh-CN" altLang="en-US" dirty="0"/>
              <a:t>宋体</a:t>
            </a:r>
            <a:r>
              <a:rPr lang="en-US" altLang="zh-CN" dirty="0"/>
              <a:t>"&gt;</a:t>
            </a:r>
            <a:r>
              <a:rPr lang="zh-CN" altLang="en-US" dirty="0"/>
              <a:t>。</a:t>
            </a:r>
          </a:p>
          <a:p>
            <a:pPr lvl="2"/>
            <a:r>
              <a:rPr lang="zh-CN" altLang="en-US" dirty="0"/>
              <a:t>（</a:t>
            </a:r>
            <a:r>
              <a:rPr lang="en-US" altLang="zh-CN" dirty="0"/>
              <a:t>2</a:t>
            </a:r>
            <a:r>
              <a:rPr lang="zh-CN" altLang="en-US" dirty="0"/>
              <a:t>）</a:t>
            </a:r>
            <a:r>
              <a:rPr lang="en-US" altLang="zh-CN" dirty="0"/>
              <a:t>size</a:t>
            </a:r>
            <a:r>
              <a:rPr lang="zh-CN" altLang="en-US" dirty="0"/>
              <a:t>属性用来设置字体的大小，取值范围从</a:t>
            </a:r>
            <a:r>
              <a:rPr lang="en-US" altLang="zh-CN" dirty="0"/>
              <a:t>1</a:t>
            </a:r>
            <a:r>
              <a:rPr lang="zh-CN" altLang="en-US" dirty="0"/>
              <a:t>到</a:t>
            </a:r>
            <a:r>
              <a:rPr lang="en-US" altLang="zh-CN" dirty="0"/>
              <a:t>7</a:t>
            </a:r>
            <a:r>
              <a:rPr lang="zh-CN" altLang="en-US" dirty="0"/>
              <a:t>，数字越大则字体越大，默认值为</a:t>
            </a:r>
            <a:r>
              <a:rPr lang="en-US" altLang="zh-CN" dirty="0"/>
              <a:t>3</a:t>
            </a:r>
            <a:r>
              <a:rPr lang="zh-CN" altLang="en-US" dirty="0"/>
              <a:t>。例如</a:t>
            </a:r>
            <a:r>
              <a:rPr lang="en-US" altLang="zh-CN" dirty="0"/>
              <a:t>&lt;font size="5"&gt;</a:t>
            </a:r>
            <a:r>
              <a:rPr lang="zh-CN" altLang="en-US" dirty="0"/>
              <a:t>。</a:t>
            </a:r>
          </a:p>
          <a:p>
            <a:pPr lvl="2"/>
            <a:r>
              <a:rPr lang="zh-CN" altLang="en-US" dirty="0"/>
              <a:t>（</a:t>
            </a:r>
            <a:r>
              <a:rPr lang="en-US" altLang="zh-CN" dirty="0"/>
              <a:t>3</a:t>
            </a:r>
            <a:r>
              <a:rPr lang="zh-CN" altLang="en-US" dirty="0"/>
              <a:t>）</a:t>
            </a:r>
            <a:r>
              <a:rPr lang="en-US" altLang="zh-CN" dirty="0"/>
              <a:t>color</a:t>
            </a:r>
            <a:r>
              <a:rPr lang="zh-CN" altLang="en-US" dirty="0"/>
              <a:t>属性用来设置文本的颜色。例如</a:t>
            </a:r>
            <a:r>
              <a:rPr lang="en-US" altLang="zh-CN" dirty="0"/>
              <a:t>&lt;font color="red"&gt;</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a:xfrm>
            <a:off x="381000" y="1371600"/>
            <a:ext cx="8382000" cy="4724400"/>
          </a:xfrm>
        </p:spPr>
        <p:txBody>
          <a:bodyPr>
            <a:normAutofit fontScale="77500" lnSpcReduction="20000"/>
          </a:bodyPr>
          <a:lstStyle/>
          <a:p>
            <a:r>
              <a:rPr lang="en-US" altLang="zh-CN" dirty="0"/>
              <a:t>4</a:t>
            </a:r>
            <a:r>
              <a:rPr lang="zh-CN" altLang="en-US" dirty="0"/>
              <a:t>．其他文本标记</a:t>
            </a:r>
          </a:p>
          <a:p>
            <a:r>
              <a:rPr lang="zh-CN" altLang="en-US" dirty="0"/>
              <a:t>还有一些标记对可用来设置文本。但需要提醒的是，在不同的浏览器中，使用这些标记的显示效果有可能不同。</a:t>
            </a:r>
          </a:p>
          <a:p>
            <a:pPr lvl="1"/>
            <a:r>
              <a:rPr lang="zh-CN" altLang="en-US" dirty="0"/>
              <a:t>（</a:t>
            </a:r>
            <a:r>
              <a:rPr lang="en-US" altLang="zh-CN" dirty="0"/>
              <a:t>1</a:t>
            </a:r>
            <a:r>
              <a:rPr lang="zh-CN" altLang="en-US" dirty="0"/>
              <a:t>）</a:t>
            </a:r>
            <a:r>
              <a:rPr lang="en-US" altLang="zh-CN" dirty="0"/>
              <a:t>&lt;sub&gt;&lt;/sub&gt;</a:t>
            </a:r>
            <a:r>
              <a:rPr lang="zh-CN" altLang="en-US" dirty="0"/>
              <a:t>用来设置下标。</a:t>
            </a:r>
          </a:p>
          <a:p>
            <a:pPr lvl="1"/>
            <a:r>
              <a:rPr lang="zh-CN" altLang="en-US" dirty="0"/>
              <a:t>（</a:t>
            </a:r>
            <a:r>
              <a:rPr lang="en-US" altLang="zh-CN" dirty="0"/>
              <a:t>2</a:t>
            </a:r>
            <a:r>
              <a:rPr lang="zh-CN" altLang="en-US" dirty="0"/>
              <a:t>）</a:t>
            </a:r>
            <a:r>
              <a:rPr lang="en-US" altLang="zh-CN" dirty="0"/>
              <a:t>&lt;sup&gt;&lt;/sup&gt;</a:t>
            </a:r>
            <a:r>
              <a:rPr lang="zh-CN" altLang="en-US" dirty="0"/>
              <a:t>用来设置上标。</a:t>
            </a:r>
          </a:p>
          <a:p>
            <a:pPr lvl="1"/>
            <a:r>
              <a:rPr lang="zh-CN" altLang="en-US" dirty="0"/>
              <a:t>（</a:t>
            </a:r>
            <a:r>
              <a:rPr lang="en-US" altLang="zh-CN" dirty="0"/>
              <a:t>3</a:t>
            </a:r>
            <a:r>
              <a:rPr lang="zh-CN" altLang="en-US" dirty="0"/>
              <a:t>）</a:t>
            </a:r>
            <a:r>
              <a:rPr lang="en-US" altLang="zh-CN" dirty="0"/>
              <a:t>&lt;code&gt;&lt;/code&gt;</a:t>
            </a:r>
            <a:r>
              <a:rPr lang="zh-CN" altLang="en-US" dirty="0"/>
              <a:t>用来表示计算机代码，为等宽字体。</a:t>
            </a:r>
          </a:p>
          <a:p>
            <a:pPr lvl="1"/>
            <a:r>
              <a:rPr lang="zh-CN" altLang="en-US" dirty="0"/>
              <a:t>（</a:t>
            </a:r>
            <a:r>
              <a:rPr lang="en-US" altLang="zh-CN" dirty="0"/>
              <a:t>4</a:t>
            </a:r>
            <a:r>
              <a:rPr lang="zh-CN" altLang="en-US" dirty="0"/>
              <a:t>）</a:t>
            </a:r>
            <a:r>
              <a:rPr lang="en-US" altLang="zh-CN" dirty="0"/>
              <a:t>&lt;</a:t>
            </a:r>
            <a:r>
              <a:rPr lang="en-US" altLang="zh-CN" dirty="0" err="1"/>
              <a:t>tt</a:t>
            </a:r>
            <a:r>
              <a:rPr lang="en-US" altLang="zh-CN" dirty="0"/>
              <a:t>&gt;&lt;/</a:t>
            </a:r>
            <a:r>
              <a:rPr lang="en-US" altLang="zh-CN" dirty="0" err="1"/>
              <a:t>tt</a:t>
            </a:r>
            <a:r>
              <a:rPr lang="en-US" altLang="zh-CN" dirty="0"/>
              <a:t>&gt;</a:t>
            </a:r>
            <a:r>
              <a:rPr lang="zh-CN" altLang="en-US" dirty="0"/>
              <a:t>用来输出打字机风格字体的文本。</a:t>
            </a:r>
          </a:p>
          <a:p>
            <a:pPr lvl="1"/>
            <a:r>
              <a:rPr lang="zh-CN" altLang="en-US" dirty="0"/>
              <a:t>（</a:t>
            </a:r>
            <a:r>
              <a:rPr lang="en-US" altLang="zh-CN" dirty="0"/>
              <a:t>5</a:t>
            </a:r>
            <a:r>
              <a:rPr lang="zh-CN" altLang="en-US" dirty="0"/>
              <a:t>）</a:t>
            </a:r>
            <a:r>
              <a:rPr lang="en-US" altLang="zh-CN" dirty="0"/>
              <a:t>&lt;cite&gt;&lt;/cite&gt;</a:t>
            </a:r>
            <a:r>
              <a:rPr lang="zh-CN" altLang="en-US" dirty="0"/>
              <a:t>用来输出引用方式的字体，通常是斜体。</a:t>
            </a:r>
          </a:p>
          <a:p>
            <a:pPr lvl="1"/>
            <a:r>
              <a:rPr lang="zh-CN" altLang="en-US" dirty="0"/>
              <a:t>（</a:t>
            </a:r>
            <a:r>
              <a:rPr lang="en-US" altLang="zh-CN" dirty="0"/>
              <a:t>6</a:t>
            </a:r>
            <a:r>
              <a:rPr lang="zh-CN" altLang="en-US" dirty="0"/>
              <a:t>）</a:t>
            </a:r>
            <a:r>
              <a:rPr lang="en-US" altLang="zh-CN" dirty="0"/>
              <a:t>&lt;</a:t>
            </a:r>
            <a:r>
              <a:rPr lang="en-US" altLang="zh-CN" dirty="0" err="1"/>
              <a:t>em</a:t>
            </a:r>
            <a:r>
              <a:rPr lang="en-US" altLang="zh-CN" dirty="0"/>
              <a:t>&gt;&lt;/</a:t>
            </a:r>
            <a:r>
              <a:rPr lang="en-US" altLang="zh-CN" dirty="0" err="1"/>
              <a:t>em</a:t>
            </a:r>
            <a:r>
              <a:rPr lang="en-US" altLang="zh-CN" dirty="0"/>
              <a:t>&gt;</a:t>
            </a:r>
            <a:r>
              <a:rPr lang="zh-CN" altLang="en-US" dirty="0"/>
              <a:t>用来输出需要强调的文本，通常也是斜体。</a:t>
            </a:r>
          </a:p>
          <a:p>
            <a:pPr lvl="1"/>
            <a:r>
              <a:rPr lang="zh-CN" altLang="en-US" dirty="0"/>
              <a:t>（</a:t>
            </a:r>
            <a:r>
              <a:rPr lang="en-US" altLang="zh-CN" dirty="0"/>
              <a:t>7</a:t>
            </a:r>
            <a:r>
              <a:rPr lang="zh-CN" altLang="en-US" dirty="0"/>
              <a:t>）</a:t>
            </a:r>
            <a:r>
              <a:rPr lang="en-US" altLang="zh-CN" dirty="0"/>
              <a:t>&lt;strong&gt;&lt;/strong&gt;</a:t>
            </a:r>
            <a:r>
              <a:rPr lang="zh-CN" altLang="en-US" dirty="0"/>
              <a:t>则用来输出加重文本，通常是粗体</a:t>
            </a:r>
            <a:r>
              <a:rPr lang="zh-CN" altLang="en-US" dirty="0" smtClean="0"/>
              <a:t>。</a:t>
            </a:r>
            <a:endParaRPr lang="en-US" altLang="zh-CN" dirty="0" smtClean="0"/>
          </a:p>
          <a:p>
            <a:endParaRPr lang="en-US" altLang="zh-CN" dirty="0"/>
          </a:p>
          <a:p>
            <a:r>
              <a:rPr lang="zh-CN" altLang="en-US" dirty="0" smtClean="0"/>
              <a:t>请阅读例</a:t>
            </a:r>
            <a:r>
              <a:rPr lang="en-US" altLang="zh-CN" dirty="0" smtClean="0"/>
              <a:t>2.8</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lnSpcReduction="10000"/>
          </a:bodyPr>
          <a:lstStyle/>
          <a:p>
            <a:r>
              <a:rPr lang="en-US" altLang="zh-CN" dirty="0"/>
              <a:t>2.2.4  </a:t>
            </a:r>
            <a:r>
              <a:rPr lang="zh-CN" altLang="en-US" dirty="0"/>
              <a:t>图像标记</a:t>
            </a:r>
          </a:p>
          <a:p>
            <a:r>
              <a:rPr lang="en-US" altLang="zh-CN" dirty="0"/>
              <a:t>1</a:t>
            </a:r>
            <a:r>
              <a:rPr lang="zh-CN" altLang="en-US" dirty="0"/>
              <a:t>．图像标记</a:t>
            </a:r>
            <a:r>
              <a:rPr lang="en-US" altLang="zh-CN" dirty="0"/>
              <a:t>&lt;</a:t>
            </a:r>
            <a:r>
              <a:rPr lang="en-US" altLang="zh-CN" dirty="0" err="1"/>
              <a:t>img</a:t>
            </a:r>
            <a:r>
              <a:rPr lang="en-US" altLang="zh-CN" dirty="0"/>
              <a:t>&gt;</a:t>
            </a:r>
          </a:p>
          <a:p>
            <a:pPr lvl="1"/>
            <a:r>
              <a:rPr lang="en-US" altLang="zh-CN" dirty="0"/>
              <a:t>&lt;</a:t>
            </a:r>
            <a:r>
              <a:rPr lang="en-US" altLang="zh-CN" dirty="0" err="1"/>
              <a:t>img</a:t>
            </a:r>
            <a:r>
              <a:rPr lang="en-US" altLang="zh-CN" dirty="0"/>
              <a:t>&gt;</a:t>
            </a:r>
            <a:r>
              <a:rPr lang="zh-CN" altLang="en-US" dirty="0"/>
              <a:t>是单标记，英文名称是</a:t>
            </a:r>
            <a:r>
              <a:rPr lang="en-US" altLang="zh-CN" dirty="0"/>
              <a:t>image</a:t>
            </a:r>
            <a:r>
              <a:rPr lang="zh-CN" altLang="en-US" dirty="0"/>
              <a:t>，它通过</a:t>
            </a:r>
            <a:r>
              <a:rPr lang="en-US" altLang="zh-CN" dirty="0" err="1"/>
              <a:t>src</a:t>
            </a:r>
            <a:r>
              <a:rPr lang="zh-CN" altLang="en-US" dirty="0"/>
              <a:t>属性指定要插入的图像文件，语法是：</a:t>
            </a:r>
          </a:p>
          <a:p>
            <a:pPr marL="857250" lvl="2" indent="0">
              <a:buNone/>
            </a:pPr>
            <a:r>
              <a:rPr lang="en-US" altLang="zh-CN" dirty="0"/>
              <a:t>&lt;</a:t>
            </a:r>
            <a:r>
              <a:rPr lang="en-US" altLang="zh-CN" dirty="0" err="1"/>
              <a:t>img</a:t>
            </a:r>
            <a:r>
              <a:rPr lang="en-US" altLang="zh-CN" dirty="0"/>
              <a:t> </a:t>
            </a:r>
            <a:r>
              <a:rPr lang="en-US" altLang="zh-CN" dirty="0" err="1"/>
              <a:t>src</a:t>
            </a:r>
            <a:r>
              <a:rPr lang="en-US" altLang="zh-CN" dirty="0"/>
              <a:t>="</a:t>
            </a:r>
            <a:r>
              <a:rPr lang="zh-CN" altLang="en-US" dirty="0"/>
              <a:t>图像文件的</a:t>
            </a:r>
            <a:r>
              <a:rPr lang="en-US" altLang="zh-CN" dirty="0"/>
              <a:t>URL"&gt;</a:t>
            </a:r>
          </a:p>
          <a:p>
            <a:pPr lvl="1"/>
            <a:r>
              <a:rPr lang="zh-CN" altLang="en-US" dirty="0"/>
              <a:t>在使用</a:t>
            </a:r>
            <a:r>
              <a:rPr lang="en-US" altLang="zh-CN" dirty="0"/>
              <a:t>&lt;</a:t>
            </a:r>
            <a:r>
              <a:rPr lang="en-US" altLang="zh-CN" dirty="0" err="1"/>
              <a:t>img</a:t>
            </a:r>
            <a:r>
              <a:rPr lang="en-US" altLang="zh-CN" dirty="0"/>
              <a:t>&gt;</a:t>
            </a:r>
            <a:r>
              <a:rPr lang="zh-CN" altLang="en-US" dirty="0"/>
              <a:t>标记时，</a:t>
            </a:r>
            <a:r>
              <a:rPr lang="en-US" altLang="zh-CN" dirty="0" err="1"/>
              <a:t>src</a:t>
            </a:r>
            <a:r>
              <a:rPr lang="zh-CN" altLang="en-US" dirty="0"/>
              <a:t>代表着图像源，是必须要指定的属性</a:t>
            </a:r>
            <a:r>
              <a:rPr lang="zh-CN" altLang="en-US" dirty="0" smtClean="0"/>
              <a:t>，在属性</a:t>
            </a:r>
            <a:r>
              <a:rPr lang="zh-CN" altLang="en-US" dirty="0"/>
              <a:t>值引号中的图像文件</a:t>
            </a:r>
            <a:r>
              <a:rPr lang="en-US" altLang="zh-CN" dirty="0"/>
              <a:t>URL</a:t>
            </a:r>
            <a:r>
              <a:rPr lang="zh-CN" altLang="en-US" dirty="0"/>
              <a:t>可以是相对</a:t>
            </a:r>
            <a:r>
              <a:rPr lang="zh-CN" altLang="en-US" dirty="0" smtClean="0"/>
              <a:t>路径，例如</a:t>
            </a:r>
            <a:endParaRPr lang="en-US" altLang="zh-CN" dirty="0" smtClean="0"/>
          </a:p>
          <a:p>
            <a:pPr marL="914400" lvl="2" indent="0">
              <a:buNone/>
            </a:pPr>
            <a:r>
              <a:rPr lang="en-US" altLang="zh-CN" dirty="0" smtClean="0"/>
              <a:t>&lt;</a:t>
            </a:r>
            <a:r>
              <a:rPr lang="en-US" altLang="zh-CN" dirty="0" err="1"/>
              <a:t>img</a:t>
            </a:r>
            <a:r>
              <a:rPr lang="en-US" altLang="zh-CN" dirty="0"/>
              <a:t> </a:t>
            </a:r>
            <a:r>
              <a:rPr lang="en-US" altLang="zh-CN" dirty="0" err="1"/>
              <a:t>src</a:t>
            </a:r>
            <a:r>
              <a:rPr lang="en-US" altLang="zh-CN" dirty="0"/>
              <a:t>="pic/logo.gif</a:t>
            </a:r>
            <a:r>
              <a:rPr lang="en-US" altLang="zh-CN" dirty="0" smtClean="0"/>
              <a:t>"&gt;</a:t>
            </a:r>
          </a:p>
          <a:p>
            <a:pPr lvl="1"/>
            <a:r>
              <a:rPr lang="zh-CN" altLang="en-US" dirty="0" smtClean="0"/>
              <a:t>也</a:t>
            </a:r>
            <a:r>
              <a:rPr lang="zh-CN" altLang="en-US" dirty="0"/>
              <a:t>可以是</a:t>
            </a:r>
            <a:r>
              <a:rPr lang="zh-CN" altLang="en-US" dirty="0" smtClean="0"/>
              <a:t>绝对地址，例如</a:t>
            </a:r>
            <a:endParaRPr lang="en-US" altLang="zh-CN" dirty="0" smtClean="0"/>
          </a:p>
          <a:p>
            <a:pPr marL="914400" lvl="2" indent="0">
              <a:buNone/>
            </a:pPr>
            <a:r>
              <a:rPr lang="en-US" altLang="zh-CN" dirty="0" smtClean="0"/>
              <a:t>&lt;</a:t>
            </a:r>
            <a:r>
              <a:rPr lang="en-US" altLang="zh-CN" dirty="0" err="1"/>
              <a:t>img</a:t>
            </a:r>
            <a:r>
              <a:rPr lang="en-US" altLang="zh-CN" dirty="0"/>
              <a:t> </a:t>
            </a:r>
            <a:r>
              <a:rPr lang="en-US" altLang="zh-CN" dirty="0" err="1"/>
              <a:t>src</a:t>
            </a:r>
            <a:r>
              <a:rPr lang="en-US" altLang="zh-CN" dirty="0"/>
              <a:t>="http://</a:t>
            </a:r>
            <a:r>
              <a:rPr lang="en-US" altLang="zh-CN" dirty="0" smtClean="0"/>
              <a:t>www.myweb.com/logo.gif</a:t>
            </a:r>
            <a:r>
              <a:rPr lang="en-US" altLang="zh-CN" dirty="0"/>
              <a:t>"&gt;</a:t>
            </a:r>
            <a:r>
              <a:rPr lang="zh-CN" altLang="en-US" dirty="0"/>
              <a:t>）</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lnSpcReduction="10000"/>
          </a:bodyPr>
          <a:lstStyle/>
          <a:p>
            <a:pPr lvl="1"/>
            <a:r>
              <a:rPr lang="en-US" altLang="zh-CN" dirty="0" smtClean="0"/>
              <a:t>&lt;</a:t>
            </a:r>
            <a:r>
              <a:rPr lang="en-US" altLang="zh-CN" dirty="0" err="1"/>
              <a:t>img</a:t>
            </a:r>
            <a:r>
              <a:rPr lang="en-US" altLang="zh-CN" dirty="0"/>
              <a:t>&gt;</a:t>
            </a:r>
            <a:r>
              <a:rPr lang="zh-CN" altLang="en-US" dirty="0" smtClean="0"/>
              <a:t>标记的常用属性：</a:t>
            </a:r>
            <a:endParaRPr lang="zh-CN" altLang="en-US" dirty="0"/>
          </a:p>
          <a:p>
            <a:pPr lvl="2"/>
            <a:r>
              <a:rPr lang="zh-CN" altLang="en-US" dirty="0"/>
              <a:t>（</a:t>
            </a:r>
            <a:r>
              <a:rPr lang="en-US" altLang="zh-CN" dirty="0"/>
              <a:t>1</a:t>
            </a:r>
            <a:r>
              <a:rPr lang="zh-CN" altLang="en-US" dirty="0"/>
              <a:t>）</a:t>
            </a:r>
            <a:r>
              <a:rPr lang="en-US" altLang="zh-CN" dirty="0"/>
              <a:t>alt</a:t>
            </a:r>
            <a:r>
              <a:rPr lang="zh-CN" altLang="en-US" dirty="0"/>
              <a:t>属性用于指定图像的替代文本，当鼠标悬浮在图像上方不动或者无法显示图像的时候，浏览器将显示该替代文本。</a:t>
            </a:r>
          </a:p>
          <a:p>
            <a:pPr lvl="2"/>
            <a:r>
              <a:rPr lang="zh-CN" altLang="en-US" dirty="0"/>
              <a:t>（</a:t>
            </a:r>
            <a:r>
              <a:rPr lang="en-US" altLang="zh-CN" dirty="0"/>
              <a:t>2</a:t>
            </a:r>
            <a:r>
              <a:rPr lang="zh-CN" altLang="en-US" dirty="0"/>
              <a:t>）</a:t>
            </a:r>
            <a:r>
              <a:rPr lang="en-US" altLang="zh-CN" dirty="0"/>
              <a:t>align</a:t>
            </a:r>
            <a:r>
              <a:rPr lang="zh-CN" altLang="en-US" dirty="0"/>
              <a:t>属性指定图像和当前行的文字之间的对齐方式，取值可以为：</a:t>
            </a:r>
            <a:r>
              <a:rPr lang="en-US" altLang="zh-CN" dirty="0"/>
              <a:t>top</a:t>
            </a:r>
            <a:r>
              <a:rPr lang="zh-CN" altLang="en-US" dirty="0"/>
              <a:t>、</a:t>
            </a:r>
            <a:r>
              <a:rPr lang="en-US" altLang="zh-CN" dirty="0"/>
              <a:t>bottom</a:t>
            </a:r>
            <a:r>
              <a:rPr lang="zh-CN" altLang="en-US" dirty="0"/>
              <a:t>、</a:t>
            </a:r>
            <a:r>
              <a:rPr lang="en-US" altLang="zh-CN" dirty="0"/>
              <a:t>middle</a:t>
            </a:r>
            <a:r>
              <a:rPr lang="zh-CN" altLang="en-US" dirty="0"/>
              <a:t>、</a:t>
            </a:r>
            <a:r>
              <a:rPr lang="en-US" altLang="zh-CN" dirty="0"/>
              <a:t>left</a:t>
            </a:r>
            <a:r>
              <a:rPr lang="zh-CN" altLang="en-US" dirty="0"/>
              <a:t>、</a:t>
            </a:r>
            <a:r>
              <a:rPr lang="en-US" altLang="zh-CN" dirty="0"/>
              <a:t>right</a:t>
            </a:r>
            <a:r>
              <a:rPr lang="zh-CN" altLang="en-US" dirty="0"/>
              <a:t>。</a:t>
            </a:r>
          </a:p>
          <a:p>
            <a:pPr lvl="2"/>
            <a:r>
              <a:rPr lang="zh-CN" altLang="en-US" dirty="0"/>
              <a:t>（</a:t>
            </a:r>
            <a:r>
              <a:rPr lang="en-US" altLang="zh-CN" dirty="0"/>
              <a:t>3</a:t>
            </a:r>
            <a:r>
              <a:rPr lang="zh-CN" altLang="en-US" dirty="0"/>
              <a:t>）</a:t>
            </a:r>
            <a:r>
              <a:rPr lang="en-US" altLang="zh-CN" dirty="0"/>
              <a:t>border</a:t>
            </a:r>
            <a:r>
              <a:rPr lang="zh-CN" altLang="en-US" dirty="0"/>
              <a:t>属性设定图像的边框粗细，单位是像素（</a:t>
            </a:r>
            <a:r>
              <a:rPr lang="en-US" altLang="zh-CN" dirty="0"/>
              <a:t>pixel</a:t>
            </a:r>
            <a:r>
              <a:rPr lang="zh-CN" altLang="en-US" dirty="0"/>
              <a:t>），可以取大于或者等于</a:t>
            </a:r>
            <a:r>
              <a:rPr lang="en-US" altLang="zh-CN" dirty="0"/>
              <a:t>0</a:t>
            </a:r>
            <a:r>
              <a:rPr lang="zh-CN" altLang="en-US" dirty="0"/>
              <a:t>的整数，默认值为</a:t>
            </a:r>
            <a:r>
              <a:rPr lang="en-US" altLang="zh-CN" dirty="0"/>
              <a:t>0</a:t>
            </a:r>
            <a:r>
              <a:rPr lang="zh-CN" altLang="en-US" dirty="0"/>
              <a:t>。</a:t>
            </a:r>
          </a:p>
          <a:p>
            <a:pPr lvl="2"/>
            <a:r>
              <a:rPr lang="zh-CN" altLang="en-US" dirty="0"/>
              <a:t>（</a:t>
            </a:r>
            <a:r>
              <a:rPr lang="en-US" altLang="zh-CN" dirty="0"/>
              <a:t>4</a:t>
            </a:r>
            <a:r>
              <a:rPr lang="zh-CN" altLang="en-US" dirty="0"/>
              <a:t>）</a:t>
            </a:r>
            <a:r>
              <a:rPr lang="en-US" altLang="zh-CN" dirty="0"/>
              <a:t>width</a:t>
            </a:r>
            <a:r>
              <a:rPr lang="zh-CN" altLang="en-US" dirty="0"/>
              <a:t>和</a:t>
            </a:r>
            <a:r>
              <a:rPr lang="en-US" altLang="zh-CN" dirty="0"/>
              <a:t>height</a:t>
            </a:r>
            <a:r>
              <a:rPr lang="zh-CN" altLang="en-US" dirty="0"/>
              <a:t>属性是图像的显示宽度和高度，默认单位也是像素</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lnSpcReduction="20000"/>
          </a:bodyPr>
          <a:lstStyle/>
          <a:p>
            <a:r>
              <a:rPr lang="en-US" altLang="zh-CN" dirty="0"/>
              <a:t>2</a:t>
            </a:r>
            <a:r>
              <a:rPr lang="zh-CN" altLang="en-US" dirty="0"/>
              <a:t>．水平线标记</a:t>
            </a:r>
            <a:r>
              <a:rPr lang="en-US" altLang="zh-CN" dirty="0"/>
              <a:t>&lt;</a:t>
            </a:r>
            <a:r>
              <a:rPr lang="en-US" altLang="zh-CN" dirty="0" err="1"/>
              <a:t>hr</a:t>
            </a:r>
            <a:r>
              <a:rPr lang="en-US" altLang="zh-CN" dirty="0"/>
              <a:t>&gt;</a:t>
            </a:r>
          </a:p>
          <a:p>
            <a:pPr lvl="1"/>
            <a:r>
              <a:rPr lang="en-US" altLang="zh-CN" dirty="0"/>
              <a:t>&lt;</a:t>
            </a:r>
            <a:r>
              <a:rPr lang="en-US" altLang="zh-CN" dirty="0" err="1"/>
              <a:t>hr</a:t>
            </a:r>
            <a:r>
              <a:rPr lang="en-US" altLang="zh-CN" dirty="0"/>
              <a:t>&gt;</a:t>
            </a:r>
            <a:r>
              <a:rPr lang="zh-CN" altLang="en-US" dirty="0"/>
              <a:t>标记也是单标记，作用是在</a:t>
            </a:r>
            <a:r>
              <a:rPr lang="en-US" altLang="zh-CN" dirty="0"/>
              <a:t>HTML</a:t>
            </a:r>
            <a:r>
              <a:rPr lang="zh-CN" altLang="en-US" dirty="0"/>
              <a:t>文档中的当前位置插入一条水平线</a:t>
            </a:r>
            <a:r>
              <a:rPr lang="zh-CN" altLang="en-US" dirty="0" smtClean="0"/>
              <a:t>。常用属性：</a:t>
            </a:r>
            <a:endParaRPr lang="zh-CN" altLang="en-US" dirty="0"/>
          </a:p>
          <a:p>
            <a:pPr lvl="2"/>
            <a:r>
              <a:rPr lang="zh-CN" altLang="en-US" dirty="0"/>
              <a:t>（</a:t>
            </a:r>
            <a:r>
              <a:rPr lang="en-US" altLang="zh-CN" dirty="0"/>
              <a:t>1</a:t>
            </a:r>
            <a:r>
              <a:rPr lang="zh-CN" altLang="en-US" dirty="0"/>
              <a:t>）</a:t>
            </a:r>
            <a:r>
              <a:rPr lang="en-US" altLang="zh-CN" dirty="0"/>
              <a:t>align</a:t>
            </a:r>
            <a:r>
              <a:rPr lang="zh-CN" altLang="en-US" dirty="0"/>
              <a:t>属性用于设置水平线的对齐方式。</a:t>
            </a:r>
          </a:p>
          <a:p>
            <a:pPr lvl="2"/>
            <a:r>
              <a:rPr lang="zh-CN" altLang="en-US" dirty="0"/>
              <a:t>（</a:t>
            </a:r>
            <a:r>
              <a:rPr lang="en-US" altLang="zh-CN" dirty="0"/>
              <a:t>2</a:t>
            </a:r>
            <a:r>
              <a:rPr lang="zh-CN" altLang="en-US" dirty="0"/>
              <a:t>）</a:t>
            </a:r>
            <a:r>
              <a:rPr lang="en-US" altLang="zh-CN" dirty="0"/>
              <a:t>size</a:t>
            </a:r>
            <a:r>
              <a:rPr lang="zh-CN" altLang="en-US" dirty="0"/>
              <a:t>属性用于设置水平线的粗细，以像素为单位。</a:t>
            </a:r>
          </a:p>
          <a:p>
            <a:pPr lvl="2"/>
            <a:r>
              <a:rPr lang="zh-CN" altLang="en-US" dirty="0"/>
              <a:t>（</a:t>
            </a:r>
            <a:r>
              <a:rPr lang="en-US" altLang="zh-CN" dirty="0"/>
              <a:t>3</a:t>
            </a:r>
            <a:r>
              <a:rPr lang="zh-CN" altLang="en-US" dirty="0"/>
              <a:t>）</a:t>
            </a:r>
            <a:r>
              <a:rPr lang="en-US" altLang="zh-CN" dirty="0"/>
              <a:t>width</a:t>
            </a:r>
            <a:r>
              <a:rPr lang="zh-CN" altLang="en-US" dirty="0"/>
              <a:t>属性是设置水平线的宽度，单位可以是浏览器窗口宽度的百分比值，也可以是绝对像素值。</a:t>
            </a:r>
          </a:p>
          <a:p>
            <a:pPr lvl="2"/>
            <a:r>
              <a:rPr lang="zh-CN" altLang="en-US" dirty="0"/>
              <a:t>（</a:t>
            </a:r>
            <a:r>
              <a:rPr lang="en-US" altLang="zh-CN" dirty="0"/>
              <a:t>4</a:t>
            </a:r>
            <a:r>
              <a:rPr lang="zh-CN" altLang="en-US" dirty="0"/>
              <a:t>）</a:t>
            </a:r>
            <a:r>
              <a:rPr lang="en-US" altLang="zh-CN" dirty="0"/>
              <a:t>color</a:t>
            </a:r>
            <a:r>
              <a:rPr lang="zh-CN" altLang="en-US" dirty="0"/>
              <a:t>属性用于设置水平线的颜色。</a:t>
            </a:r>
          </a:p>
          <a:p>
            <a:pPr lvl="2"/>
            <a:r>
              <a:rPr lang="zh-CN" altLang="en-US" dirty="0"/>
              <a:t>（</a:t>
            </a:r>
            <a:r>
              <a:rPr lang="en-US" altLang="zh-CN" dirty="0"/>
              <a:t>5</a:t>
            </a:r>
            <a:r>
              <a:rPr lang="zh-CN" altLang="en-US" dirty="0"/>
              <a:t>）</a:t>
            </a:r>
            <a:r>
              <a:rPr lang="en-US" altLang="zh-CN" dirty="0" err="1"/>
              <a:t>noshade</a:t>
            </a:r>
            <a:r>
              <a:rPr lang="zh-CN" altLang="en-US" dirty="0"/>
              <a:t>属性不需指定属性值，直接加入</a:t>
            </a:r>
            <a:r>
              <a:rPr lang="en-US" altLang="zh-CN" dirty="0"/>
              <a:t>&lt;</a:t>
            </a:r>
            <a:r>
              <a:rPr lang="en-US" altLang="zh-CN" dirty="0" err="1"/>
              <a:t>hr</a:t>
            </a:r>
            <a:r>
              <a:rPr lang="en-US" altLang="zh-CN" dirty="0"/>
              <a:t>&gt;</a:t>
            </a:r>
            <a:r>
              <a:rPr lang="zh-CN" altLang="en-US" dirty="0"/>
              <a:t>标记中即可使用，使用该属性将得到一条没有</a:t>
            </a:r>
            <a:r>
              <a:rPr lang="en-US" altLang="zh-CN" dirty="0"/>
              <a:t>3D</a:t>
            </a:r>
            <a:r>
              <a:rPr lang="zh-CN" altLang="en-US" dirty="0"/>
              <a:t>阴影的水平线（不使用</a:t>
            </a:r>
            <a:r>
              <a:rPr lang="en-US" altLang="zh-CN" dirty="0" err="1"/>
              <a:t>noshade</a:t>
            </a:r>
            <a:r>
              <a:rPr lang="zh-CN" altLang="en-US" dirty="0"/>
              <a:t>属性的水平线将有</a:t>
            </a:r>
            <a:r>
              <a:rPr lang="en-US" altLang="zh-CN" dirty="0"/>
              <a:t>3D</a:t>
            </a:r>
            <a:r>
              <a:rPr lang="zh-CN" altLang="en-US" dirty="0"/>
              <a:t>阴影）。</a:t>
            </a:r>
          </a:p>
          <a:p>
            <a:r>
              <a:rPr lang="zh-CN" altLang="en-US" dirty="0" smtClean="0"/>
              <a:t>请阅读例</a:t>
            </a:r>
            <a:r>
              <a:rPr lang="en-US" altLang="zh-CN" dirty="0" smtClean="0"/>
              <a:t>2.9</a:t>
            </a:r>
            <a:r>
              <a:rPr lang="zh-CN" altLang="en-US"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fontScale="92500" lnSpcReduction="10000"/>
          </a:bodyPr>
          <a:lstStyle/>
          <a:p>
            <a:r>
              <a:rPr lang="en-US" altLang="zh-CN" dirty="0"/>
              <a:t>2.2.5  </a:t>
            </a:r>
            <a:r>
              <a:rPr lang="zh-CN" altLang="en-US" dirty="0"/>
              <a:t>超级链接标记</a:t>
            </a:r>
            <a:r>
              <a:rPr lang="en-US" altLang="zh-CN" dirty="0"/>
              <a:t>&lt;a&gt;&lt;/a&gt;</a:t>
            </a:r>
          </a:p>
          <a:p>
            <a:pPr lvl="1"/>
            <a:r>
              <a:rPr lang="zh-CN" altLang="en-US" dirty="0"/>
              <a:t>超级链接是</a:t>
            </a:r>
            <a:r>
              <a:rPr lang="en-US" altLang="zh-CN" dirty="0"/>
              <a:t>HTML</a:t>
            </a:r>
            <a:r>
              <a:rPr lang="zh-CN" altLang="en-US" dirty="0"/>
              <a:t>语言的一大特色，也是整个</a:t>
            </a:r>
            <a:r>
              <a:rPr lang="en-US" altLang="zh-CN" dirty="0"/>
              <a:t>WWW</a:t>
            </a:r>
            <a:r>
              <a:rPr lang="zh-CN" altLang="en-US" dirty="0"/>
              <a:t>应用的核心基础之一，正因为有了它，用户才能在不同的网站或网页之间自由、方便地浏览和跳转</a:t>
            </a:r>
            <a:r>
              <a:rPr lang="zh-CN" altLang="en-US" dirty="0" smtClean="0"/>
              <a:t>。</a:t>
            </a:r>
            <a:endParaRPr lang="en-US" altLang="zh-CN" dirty="0" smtClean="0"/>
          </a:p>
          <a:p>
            <a:pPr lvl="1"/>
            <a:r>
              <a:rPr lang="zh-CN" altLang="en-US" dirty="0" smtClean="0"/>
              <a:t>超级链接</a:t>
            </a:r>
            <a:r>
              <a:rPr lang="zh-CN" altLang="en-US" dirty="0"/>
              <a:t>可以分为两种，一种是从当前</a:t>
            </a:r>
            <a:r>
              <a:rPr lang="en-US" altLang="zh-CN" dirty="0"/>
              <a:t>HTML</a:t>
            </a:r>
            <a:r>
              <a:rPr lang="zh-CN" altLang="en-US" dirty="0"/>
              <a:t>文档链接到其他</a:t>
            </a:r>
            <a:r>
              <a:rPr lang="en-US" altLang="zh-CN" dirty="0"/>
              <a:t>HTML</a:t>
            </a:r>
            <a:r>
              <a:rPr lang="zh-CN" altLang="en-US" dirty="0"/>
              <a:t>文档或文件，应用最为广泛；另一种是从当前文档的当前位置链接到当前文档的另一位置，也可称之为书签。这两种超链功能都是通过</a:t>
            </a:r>
            <a:r>
              <a:rPr lang="en-US" altLang="zh-CN" dirty="0"/>
              <a:t>HTML</a:t>
            </a:r>
            <a:r>
              <a:rPr lang="zh-CN" altLang="en-US" dirty="0"/>
              <a:t>语言的链接标记对</a:t>
            </a:r>
            <a:r>
              <a:rPr lang="en-US" altLang="zh-CN" dirty="0"/>
              <a:t>&lt;a&gt;&lt;/a&gt;</a:t>
            </a:r>
            <a:r>
              <a:rPr lang="zh-CN" altLang="en-US" dirty="0"/>
              <a:t>实现</a:t>
            </a:r>
            <a:r>
              <a:rPr lang="zh-CN" altLang="en-US" dirty="0" smtClean="0"/>
              <a:t>的</a:t>
            </a:r>
            <a:endParaRPr lang="en-US" altLang="zh-CN" dirty="0" smtClean="0"/>
          </a:p>
          <a:p>
            <a:pPr lvl="1"/>
            <a:r>
              <a:rPr lang="en-US" altLang="zh-CN" dirty="0" smtClean="0"/>
              <a:t>&lt;a&gt;&lt;/a&gt;</a:t>
            </a:r>
            <a:r>
              <a:rPr lang="zh-CN" altLang="en-US" dirty="0" smtClean="0"/>
              <a:t>标记</a:t>
            </a:r>
            <a:r>
              <a:rPr lang="zh-CN" altLang="en-US" dirty="0"/>
              <a:t>的英文名称叫</a:t>
            </a:r>
            <a:r>
              <a:rPr lang="en-US" altLang="zh-CN" dirty="0"/>
              <a:t>anchor</a:t>
            </a:r>
            <a:r>
              <a:rPr lang="zh-CN" altLang="en-US" dirty="0"/>
              <a:t>，中文通常翻译为锚</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1</a:t>
            </a:r>
            <a:r>
              <a:rPr lang="zh-CN" altLang="en-US" dirty="0"/>
              <a:t>．定义超级链接</a:t>
            </a:r>
          </a:p>
          <a:p>
            <a:r>
              <a:rPr lang="zh-CN" altLang="en-US" dirty="0"/>
              <a:t>用法：</a:t>
            </a:r>
            <a:r>
              <a:rPr lang="en-US" altLang="zh-CN" dirty="0"/>
              <a:t>&lt;a </a:t>
            </a:r>
            <a:r>
              <a:rPr lang="en-US" altLang="zh-CN" dirty="0" err="1"/>
              <a:t>href</a:t>
            </a:r>
            <a:r>
              <a:rPr lang="en-US" altLang="zh-CN" dirty="0"/>
              <a:t>="</a:t>
            </a:r>
            <a:r>
              <a:rPr lang="zh-CN" altLang="en-US" dirty="0"/>
              <a:t>链接目标的</a:t>
            </a:r>
            <a:r>
              <a:rPr lang="en-US" altLang="zh-CN" dirty="0"/>
              <a:t>URL"&gt;</a:t>
            </a:r>
            <a:r>
              <a:rPr lang="zh-CN" altLang="en-US" dirty="0"/>
              <a:t>文本或图像</a:t>
            </a:r>
            <a:r>
              <a:rPr lang="en-US" altLang="zh-CN" dirty="0"/>
              <a:t>&lt;/a&gt;</a:t>
            </a:r>
          </a:p>
          <a:p>
            <a:pPr lvl="1"/>
            <a:r>
              <a:rPr lang="zh-CN" altLang="en-US" dirty="0"/>
              <a:t>（</a:t>
            </a:r>
            <a:r>
              <a:rPr lang="en-US" altLang="zh-CN" dirty="0"/>
              <a:t>1</a:t>
            </a:r>
            <a:r>
              <a:rPr lang="zh-CN" altLang="en-US" dirty="0"/>
              <a:t>）</a:t>
            </a:r>
            <a:r>
              <a:rPr lang="en-US" altLang="zh-CN" dirty="0" err="1"/>
              <a:t>href</a:t>
            </a:r>
            <a:r>
              <a:rPr lang="zh-CN" altLang="en-US" dirty="0"/>
              <a:t>属性用于指定超级链接目标的</a:t>
            </a:r>
            <a:r>
              <a:rPr lang="en-US" altLang="zh-CN" dirty="0"/>
              <a:t>URL</a:t>
            </a:r>
            <a:r>
              <a:rPr lang="zh-CN" altLang="en-US" dirty="0"/>
              <a:t>，放在</a:t>
            </a:r>
            <a:r>
              <a:rPr lang="en-US" altLang="zh-CN" dirty="0"/>
              <a:t>&lt;a&gt;&lt;/a&gt;</a:t>
            </a:r>
            <a:r>
              <a:rPr lang="zh-CN" altLang="en-US" dirty="0"/>
              <a:t>标记对之间的内容是用于承载链接的文本或图像，也就是说，在点击该文本或图像后，浏览器将跳转到</a:t>
            </a:r>
            <a:r>
              <a:rPr lang="en-US" altLang="zh-CN" dirty="0" err="1"/>
              <a:t>href</a:t>
            </a:r>
            <a:r>
              <a:rPr lang="zh-CN" altLang="en-US" dirty="0"/>
              <a:t>所指定的</a:t>
            </a:r>
            <a:r>
              <a:rPr lang="en-US" altLang="zh-CN" dirty="0"/>
              <a:t>URL</a:t>
            </a:r>
            <a:r>
              <a:rPr lang="zh-CN" altLang="en-US" dirty="0"/>
              <a:t>。</a:t>
            </a:r>
            <a:r>
              <a:rPr lang="en-US" altLang="zh-CN" dirty="0" err="1"/>
              <a:t>href</a:t>
            </a:r>
            <a:r>
              <a:rPr lang="zh-CN" altLang="en-US" dirty="0"/>
              <a:t>属性值可以是链接对象的相对路径或绝对路径，也可以是</a:t>
            </a:r>
            <a:r>
              <a:rPr lang="en-US" altLang="zh-CN" dirty="0"/>
              <a:t>"mailto:"</a:t>
            </a:r>
            <a:r>
              <a:rPr lang="zh-CN" altLang="en-US" dirty="0"/>
              <a:t>形式，即用于发送</a:t>
            </a:r>
            <a:r>
              <a:rPr lang="en-US" altLang="zh-CN" dirty="0"/>
              <a:t>E-Mail</a:t>
            </a:r>
            <a:r>
              <a:rPr lang="zh-CN" altLang="en-US" dirty="0"/>
              <a:t>的超级链接。</a:t>
            </a:r>
          </a:p>
          <a:p>
            <a:pPr marL="0"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pPr lvl="1"/>
            <a:r>
              <a:rPr lang="en-US" altLang="zh-CN" dirty="0"/>
              <a:t>2</a:t>
            </a:r>
            <a:r>
              <a:rPr lang="zh-CN" altLang="en-US" dirty="0"/>
              <a:t>）</a:t>
            </a:r>
            <a:r>
              <a:rPr lang="en-US" altLang="zh-CN" dirty="0"/>
              <a:t>target</a:t>
            </a:r>
            <a:r>
              <a:rPr lang="zh-CN" altLang="en-US" dirty="0"/>
              <a:t>属性用于指定当超级链接被点击后将在何处打开目标</a:t>
            </a:r>
            <a:r>
              <a:rPr lang="en-US" altLang="zh-CN" dirty="0"/>
              <a:t>URL</a:t>
            </a:r>
            <a:r>
              <a:rPr lang="zh-CN" altLang="en-US" dirty="0"/>
              <a:t>。可选的属性值有：</a:t>
            </a:r>
            <a:r>
              <a:rPr lang="en-US" altLang="zh-CN" dirty="0"/>
              <a:t>_blank</a:t>
            </a:r>
            <a:r>
              <a:rPr lang="zh-CN" altLang="en-US" dirty="0"/>
              <a:t>（在新窗口中打开）、</a:t>
            </a:r>
            <a:r>
              <a:rPr lang="en-US" altLang="zh-CN" dirty="0"/>
              <a:t>_parent</a:t>
            </a:r>
            <a:r>
              <a:rPr lang="zh-CN" altLang="en-US" dirty="0"/>
              <a:t>（在父框架或父窗口中打开）、</a:t>
            </a:r>
            <a:r>
              <a:rPr lang="en-US" altLang="zh-CN" dirty="0"/>
              <a:t>_self</a:t>
            </a:r>
            <a:r>
              <a:rPr lang="zh-CN" altLang="en-US" dirty="0"/>
              <a:t>（在当前框架或窗口中打开，默认值）、</a:t>
            </a:r>
            <a:r>
              <a:rPr lang="en-US" altLang="zh-CN" dirty="0"/>
              <a:t>_top</a:t>
            </a:r>
            <a:r>
              <a:rPr lang="zh-CN" altLang="en-US" dirty="0"/>
              <a:t>（在浏览器的顶层窗口中打开，忽略任何框架）、</a:t>
            </a:r>
            <a:r>
              <a:rPr lang="en-US" altLang="zh-CN" dirty="0" err="1"/>
              <a:t>framename</a:t>
            </a:r>
            <a:r>
              <a:rPr lang="zh-CN" altLang="en-US" dirty="0"/>
              <a:t>（在指定名称的框架中打开）。目前只要求了解第一种属性值（即</a:t>
            </a:r>
            <a:r>
              <a:rPr lang="en-US" altLang="zh-CN" dirty="0"/>
              <a:t>_blank</a:t>
            </a:r>
            <a:r>
              <a:rPr lang="zh-CN" altLang="en-US" dirty="0" smtClean="0"/>
              <a:t>）。</a:t>
            </a:r>
            <a:endParaRPr lang="zh-CN" altLang="en-US" dirty="0"/>
          </a:p>
          <a:p>
            <a:pPr lvl="1"/>
            <a:r>
              <a:rPr lang="zh-CN" altLang="en-US" dirty="0"/>
              <a:t>（</a:t>
            </a:r>
            <a:r>
              <a:rPr lang="en-US" altLang="zh-CN" dirty="0"/>
              <a:t>3</a:t>
            </a:r>
            <a:r>
              <a:rPr lang="zh-CN" altLang="en-US" dirty="0"/>
              <a:t>）</a:t>
            </a:r>
            <a:r>
              <a:rPr lang="en-US" altLang="zh-CN" dirty="0"/>
              <a:t>title</a:t>
            </a:r>
            <a:r>
              <a:rPr lang="zh-CN" altLang="en-US" dirty="0"/>
              <a:t>属性用于指定当鼠标悬停在超级链接上方的时候将要显示的说明性文字</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20000"/>
          </a:bodyPr>
          <a:lstStyle/>
          <a:p>
            <a:r>
              <a:rPr lang="en-US" altLang="zh-CN" dirty="0"/>
              <a:t>2.1.2  HTML</a:t>
            </a:r>
            <a:r>
              <a:rPr lang="zh-CN" altLang="en-US" dirty="0"/>
              <a:t>的基本结构和语法</a:t>
            </a:r>
          </a:p>
          <a:p>
            <a:r>
              <a:rPr lang="en-US" altLang="zh-CN" dirty="0"/>
              <a:t>1</a:t>
            </a:r>
            <a:r>
              <a:rPr lang="zh-CN" altLang="en-US" dirty="0"/>
              <a:t>．</a:t>
            </a:r>
            <a:r>
              <a:rPr lang="en-US" altLang="zh-CN" dirty="0"/>
              <a:t>HTML</a:t>
            </a:r>
            <a:r>
              <a:rPr lang="zh-CN" altLang="en-US" dirty="0"/>
              <a:t>文件结构</a:t>
            </a:r>
          </a:p>
          <a:p>
            <a:pPr lvl="1"/>
            <a:r>
              <a:rPr lang="en-US" altLang="zh-CN" dirty="0"/>
              <a:t>HTML</a:t>
            </a:r>
            <a:r>
              <a:rPr lang="zh-CN" altLang="en-US" dirty="0"/>
              <a:t>作为一种标识性的语言，由一些特定符号和语法组成，命令简洁明了，具有可扩充性，语法也非常简单，理解和掌握起来都比较容易</a:t>
            </a:r>
            <a:r>
              <a:rPr lang="zh-CN" altLang="en-US" dirty="0" smtClean="0"/>
              <a:t>。</a:t>
            </a:r>
            <a:endParaRPr lang="zh-CN" altLang="en-US" dirty="0"/>
          </a:p>
          <a:p>
            <a:pPr marL="914400" lvl="2" indent="0">
              <a:buNone/>
            </a:pPr>
            <a:r>
              <a:rPr lang="en-US" altLang="zh-CN" dirty="0"/>
              <a:t>&lt;html&gt;</a:t>
            </a:r>
          </a:p>
          <a:p>
            <a:pPr marL="914400" lvl="2" indent="0">
              <a:buNone/>
            </a:pPr>
            <a:r>
              <a:rPr lang="en-US" altLang="zh-CN" dirty="0"/>
              <a:t>	&lt;head&gt;</a:t>
            </a:r>
          </a:p>
          <a:p>
            <a:pPr marL="914400" lvl="2" indent="0">
              <a:buNone/>
            </a:pPr>
            <a:r>
              <a:rPr lang="en-US" altLang="zh-CN" dirty="0"/>
              <a:t>		……</a:t>
            </a:r>
          </a:p>
          <a:p>
            <a:pPr marL="914400" lvl="2" indent="0">
              <a:buNone/>
            </a:pPr>
            <a:r>
              <a:rPr lang="en-US" altLang="zh-CN" dirty="0"/>
              <a:t>	&lt;/head&gt;</a:t>
            </a:r>
          </a:p>
          <a:p>
            <a:pPr marL="914400" lvl="2" indent="0">
              <a:buNone/>
            </a:pPr>
            <a:r>
              <a:rPr lang="en-US" altLang="zh-CN" dirty="0"/>
              <a:t>	&lt;body&gt;</a:t>
            </a:r>
          </a:p>
          <a:p>
            <a:pPr marL="914400" lvl="2" indent="0">
              <a:buNone/>
            </a:pPr>
            <a:r>
              <a:rPr lang="en-US" altLang="zh-CN" dirty="0"/>
              <a:t>		……</a:t>
            </a:r>
          </a:p>
          <a:p>
            <a:pPr marL="914400" lvl="2" indent="0">
              <a:buNone/>
            </a:pPr>
            <a:r>
              <a:rPr lang="en-US" altLang="zh-CN" dirty="0"/>
              <a:t>	&lt;/body&gt;</a:t>
            </a:r>
          </a:p>
          <a:p>
            <a:pPr marL="914400" lvl="2" indent="0">
              <a:buNone/>
            </a:pPr>
            <a:r>
              <a:rPr lang="en-US" altLang="zh-CN" dirty="0"/>
              <a:t>&lt;/html&gt;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a:xfrm>
            <a:off x="381000" y="1371600"/>
            <a:ext cx="7924800" cy="5181600"/>
          </a:xfrm>
        </p:spPr>
        <p:txBody>
          <a:bodyPr>
            <a:normAutofit fontScale="62500" lnSpcReduction="20000"/>
          </a:bodyPr>
          <a:lstStyle/>
          <a:p>
            <a:r>
              <a:rPr lang="en-US" altLang="zh-CN" dirty="0"/>
              <a:t>2</a:t>
            </a:r>
            <a:r>
              <a:rPr lang="zh-CN" altLang="en-US" dirty="0"/>
              <a:t>．超级链接举例</a:t>
            </a:r>
          </a:p>
          <a:p>
            <a:pPr lvl="1"/>
            <a:r>
              <a:rPr lang="zh-CN" altLang="en-US" dirty="0"/>
              <a:t>（</a:t>
            </a:r>
            <a:r>
              <a:rPr lang="en-US" altLang="zh-CN" dirty="0"/>
              <a:t>1</a:t>
            </a:r>
            <a:r>
              <a:rPr lang="zh-CN" altLang="en-US" dirty="0"/>
              <a:t>）</a:t>
            </a:r>
            <a:r>
              <a:rPr lang="en-US" altLang="zh-CN" dirty="0"/>
              <a:t>&lt;a </a:t>
            </a:r>
            <a:r>
              <a:rPr lang="en-US" altLang="zh-CN" dirty="0" err="1"/>
              <a:t>href</a:t>
            </a:r>
            <a:r>
              <a:rPr lang="en-US" altLang="zh-CN" dirty="0"/>
              <a:t>="../login.htm"&gt;</a:t>
            </a:r>
            <a:r>
              <a:rPr lang="zh-CN" altLang="en-US" dirty="0"/>
              <a:t>用户登录</a:t>
            </a:r>
            <a:r>
              <a:rPr lang="en-US" altLang="zh-CN" dirty="0"/>
              <a:t>&lt;/a&gt;</a:t>
            </a:r>
          </a:p>
          <a:p>
            <a:pPr lvl="2"/>
            <a:r>
              <a:rPr lang="zh-CN" altLang="en-US" dirty="0"/>
              <a:t>说明：点击“用户登录”文字链接后，当前窗口将跳转到本站点中相对于当前网页位置的上一层目录的</a:t>
            </a:r>
            <a:r>
              <a:rPr lang="en-US" altLang="zh-CN" dirty="0"/>
              <a:t>login.htm</a:t>
            </a:r>
            <a:r>
              <a:rPr lang="zh-CN" altLang="en-US" dirty="0"/>
              <a:t>页面。</a:t>
            </a:r>
          </a:p>
          <a:p>
            <a:pPr lvl="1"/>
            <a:r>
              <a:rPr lang="zh-CN" altLang="en-US" dirty="0"/>
              <a:t>（</a:t>
            </a:r>
            <a:r>
              <a:rPr lang="en-US" altLang="zh-CN" dirty="0"/>
              <a:t>2</a:t>
            </a:r>
            <a:r>
              <a:rPr lang="zh-CN" altLang="en-US" dirty="0"/>
              <a:t>）</a:t>
            </a:r>
            <a:r>
              <a:rPr lang="en-US" altLang="zh-CN" dirty="0"/>
              <a:t>&lt;a </a:t>
            </a:r>
            <a:r>
              <a:rPr lang="en-US" altLang="zh-CN" dirty="0" err="1"/>
              <a:t>href</a:t>
            </a:r>
            <a:r>
              <a:rPr lang="en-US" altLang="zh-CN" dirty="0"/>
              <a:t>="http://www.baidu.com/"&gt;</a:t>
            </a:r>
            <a:r>
              <a:rPr lang="zh-CN" altLang="en-US" dirty="0"/>
              <a:t>百度一下</a:t>
            </a:r>
            <a:r>
              <a:rPr lang="en-US" altLang="zh-CN" dirty="0"/>
              <a:t>&lt;/a&gt;</a:t>
            </a:r>
          </a:p>
          <a:p>
            <a:pPr lvl="2"/>
            <a:r>
              <a:rPr lang="zh-CN" altLang="en-US" dirty="0"/>
              <a:t>说明：点击“百度一下”文字链接后，当前窗口将跳转到百度首页</a:t>
            </a:r>
            <a:r>
              <a:rPr lang="en-US" altLang="zh-CN" dirty="0"/>
              <a:t>http://www.baidu.com/</a:t>
            </a:r>
            <a:r>
              <a:rPr lang="zh-CN" altLang="en-US" dirty="0"/>
              <a:t>。</a:t>
            </a:r>
          </a:p>
          <a:p>
            <a:pPr lvl="1"/>
            <a:r>
              <a:rPr lang="zh-CN" altLang="en-US" dirty="0"/>
              <a:t>（</a:t>
            </a:r>
            <a:r>
              <a:rPr lang="en-US" altLang="zh-CN" dirty="0"/>
              <a:t>3</a:t>
            </a:r>
            <a:r>
              <a:rPr lang="zh-CN" altLang="en-US" dirty="0"/>
              <a:t>）</a:t>
            </a:r>
            <a:r>
              <a:rPr lang="en-US" altLang="zh-CN" dirty="0"/>
              <a:t>&lt;a </a:t>
            </a:r>
            <a:r>
              <a:rPr lang="en-US" altLang="zh-CN" dirty="0" err="1"/>
              <a:t>href</a:t>
            </a:r>
            <a:r>
              <a:rPr lang="en-US" altLang="zh-CN" dirty="0"/>
              <a:t>="http://www.baidu.com/"target="_blank"&gt;</a:t>
            </a:r>
            <a:r>
              <a:rPr lang="zh-CN" altLang="en-US" dirty="0"/>
              <a:t>百度一下</a:t>
            </a:r>
            <a:r>
              <a:rPr lang="en-US" altLang="zh-CN" dirty="0"/>
              <a:t>&lt;/a&gt;</a:t>
            </a:r>
          </a:p>
          <a:p>
            <a:pPr lvl="2"/>
            <a:r>
              <a:rPr lang="zh-CN" altLang="en-US" dirty="0"/>
              <a:t>说明：点击“百度一下”文字链接后，将在新窗口中打开百度首页</a:t>
            </a:r>
            <a:r>
              <a:rPr lang="en-US" altLang="zh-CN" dirty="0"/>
              <a:t>http://www.baidu.com/</a:t>
            </a:r>
            <a:r>
              <a:rPr lang="zh-CN" altLang="en-US" dirty="0"/>
              <a:t>。</a:t>
            </a:r>
          </a:p>
          <a:p>
            <a:pPr lvl="1"/>
            <a:r>
              <a:rPr lang="zh-CN" altLang="en-US" dirty="0"/>
              <a:t>（</a:t>
            </a:r>
            <a:r>
              <a:rPr lang="en-US" altLang="zh-CN" dirty="0"/>
              <a:t>4</a:t>
            </a:r>
            <a:r>
              <a:rPr lang="zh-CN" altLang="en-US" dirty="0"/>
              <a:t>）</a:t>
            </a:r>
            <a:r>
              <a:rPr lang="en-US" altLang="zh-CN" dirty="0"/>
              <a:t>&lt;a </a:t>
            </a:r>
            <a:r>
              <a:rPr lang="en-US" altLang="zh-CN" dirty="0" err="1"/>
              <a:t>href</a:t>
            </a:r>
            <a:r>
              <a:rPr lang="en-US" altLang="zh-CN" dirty="0"/>
              <a:t>="http://www.lsnu.edu.cn/"&gt;&lt;img </a:t>
            </a:r>
            <a:r>
              <a:rPr lang="en-US" altLang="zh-CN" dirty="0" err="1"/>
              <a:t>src</a:t>
            </a:r>
            <a:r>
              <a:rPr lang="en-US" altLang="zh-CN" dirty="0"/>
              <a:t>="lsnu.jpg"&gt;&lt;/a&gt;</a:t>
            </a:r>
          </a:p>
          <a:p>
            <a:pPr lvl="2"/>
            <a:r>
              <a:rPr lang="zh-CN" altLang="en-US" dirty="0"/>
              <a:t>说明：点击“</a:t>
            </a:r>
            <a:r>
              <a:rPr lang="en-US" altLang="zh-CN" dirty="0"/>
              <a:t>lsnu.jpg”</a:t>
            </a:r>
            <a:r>
              <a:rPr lang="zh-CN" altLang="en-US" dirty="0"/>
              <a:t>图像链接后，当前窗口将跳转到</a:t>
            </a:r>
            <a:r>
              <a:rPr lang="en-US" altLang="zh-CN" dirty="0"/>
              <a:t>http://www.lsnu.edu.cn/</a:t>
            </a:r>
            <a:r>
              <a:rPr lang="zh-CN" altLang="en-US" dirty="0"/>
              <a:t>。</a:t>
            </a:r>
          </a:p>
          <a:p>
            <a:pPr lvl="1"/>
            <a:r>
              <a:rPr lang="zh-CN" altLang="en-US" dirty="0"/>
              <a:t>（</a:t>
            </a:r>
            <a:r>
              <a:rPr lang="en-US" altLang="zh-CN" dirty="0"/>
              <a:t>5</a:t>
            </a:r>
            <a:r>
              <a:rPr lang="zh-CN" altLang="en-US" dirty="0"/>
              <a:t>）</a:t>
            </a:r>
            <a:r>
              <a:rPr lang="en-US" altLang="zh-CN" dirty="0"/>
              <a:t>&lt;a </a:t>
            </a:r>
            <a:r>
              <a:rPr lang="en-US" altLang="zh-CN" dirty="0" err="1"/>
              <a:t>href</a:t>
            </a:r>
            <a:r>
              <a:rPr lang="en-US" altLang="zh-CN" dirty="0"/>
              <a:t>="mailto:Lstcxw@163.com"&gt;</a:t>
            </a:r>
            <a:r>
              <a:rPr lang="zh-CN" altLang="en-US" dirty="0"/>
              <a:t>联系作者</a:t>
            </a:r>
            <a:r>
              <a:rPr lang="en-US" altLang="zh-CN" dirty="0"/>
              <a:t>&lt;/a&gt;</a:t>
            </a:r>
          </a:p>
          <a:p>
            <a:pPr lvl="2"/>
            <a:r>
              <a:rPr lang="zh-CN" altLang="en-US" dirty="0"/>
              <a:t>说明：点击“联系作者”文字链接后，将自动启动默认的邮件处理程序给指定邮箱“</a:t>
            </a:r>
            <a:r>
              <a:rPr lang="en-US" altLang="zh-CN" dirty="0"/>
              <a:t>Lstcxw@163.com”</a:t>
            </a:r>
            <a:r>
              <a:rPr lang="zh-CN" altLang="en-US" dirty="0"/>
              <a:t>撰写一封新邮件。</a:t>
            </a:r>
          </a:p>
          <a:p>
            <a:pPr lvl="1"/>
            <a:r>
              <a:rPr lang="zh-CN" altLang="en-US" dirty="0"/>
              <a:t>（</a:t>
            </a:r>
            <a:r>
              <a:rPr lang="en-US" altLang="zh-CN" dirty="0"/>
              <a:t>6</a:t>
            </a:r>
            <a:r>
              <a:rPr lang="zh-CN" altLang="en-US" dirty="0"/>
              <a:t>）</a:t>
            </a:r>
            <a:r>
              <a:rPr lang="en-US" altLang="zh-CN" dirty="0"/>
              <a:t>&lt;a </a:t>
            </a:r>
            <a:r>
              <a:rPr lang="en-US" altLang="zh-CN" dirty="0" err="1"/>
              <a:t>href</a:t>
            </a:r>
            <a:r>
              <a:rPr lang="en-US" altLang="zh-CN" dirty="0"/>
              <a:t>="http://down.360safe.com/inst.exe"&gt;</a:t>
            </a:r>
            <a:r>
              <a:rPr lang="zh-CN" altLang="en-US" dirty="0"/>
              <a:t>下载</a:t>
            </a:r>
            <a:r>
              <a:rPr lang="en-US" altLang="zh-CN" dirty="0"/>
              <a:t>360</a:t>
            </a:r>
            <a:r>
              <a:rPr lang="zh-CN" altLang="en-US" dirty="0"/>
              <a:t>安全卫士</a:t>
            </a:r>
            <a:r>
              <a:rPr lang="en-US" altLang="zh-CN" dirty="0"/>
              <a:t>&lt;/a&gt;</a:t>
            </a:r>
          </a:p>
          <a:p>
            <a:pPr lvl="2"/>
            <a:r>
              <a:rPr lang="zh-CN" altLang="en-US" dirty="0"/>
              <a:t>说明：点击“下载</a:t>
            </a:r>
            <a:r>
              <a:rPr lang="en-US" altLang="zh-CN" dirty="0"/>
              <a:t>360</a:t>
            </a:r>
            <a:r>
              <a:rPr lang="zh-CN" altLang="en-US" dirty="0"/>
              <a:t>安全卫士”文字链接后，将开始下载</a:t>
            </a:r>
            <a:r>
              <a:rPr lang="en-US" altLang="zh-CN" dirty="0"/>
              <a:t>URL</a:t>
            </a:r>
            <a:r>
              <a:rPr lang="zh-CN" altLang="en-US" dirty="0"/>
              <a:t>为“</a:t>
            </a:r>
            <a:r>
              <a:rPr lang="en-US" altLang="zh-CN" dirty="0"/>
              <a:t>http://down.360safe.com/inst.exe”</a:t>
            </a:r>
            <a:r>
              <a:rPr lang="zh-CN" altLang="en-US" dirty="0"/>
              <a:t>的文件到本地计算机</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zh-CN" altLang="en-US" dirty="0" smtClean="0"/>
              <a:t>请阅读例</a:t>
            </a:r>
            <a:r>
              <a:rPr lang="en-US" altLang="zh-CN" dirty="0" smtClean="0"/>
              <a:t>2.10</a:t>
            </a:r>
            <a:r>
              <a:rPr lang="zh-CN" altLang="en-US" dirty="0" smtClean="0"/>
              <a:t>代码。</a:t>
            </a:r>
            <a:endParaRPr lang="en-US" altLang="zh-CN" dirty="0" smtClean="0"/>
          </a:p>
          <a:p>
            <a:pPr marL="514350" lvl="1" indent="0">
              <a:buNone/>
            </a:pPr>
            <a:r>
              <a:rPr lang="en-US" altLang="zh-CN" sz="1400" dirty="0"/>
              <a:t>&lt;html&gt;</a:t>
            </a:r>
          </a:p>
          <a:p>
            <a:pPr marL="514350" lvl="1" indent="0">
              <a:buNone/>
            </a:pPr>
            <a:r>
              <a:rPr lang="en-US" altLang="zh-CN" sz="1400" dirty="0"/>
              <a:t>	&lt;head&gt;</a:t>
            </a:r>
          </a:p>
          <a:p>
            <a:pPr marL="514350" lvl="1" indent="0">
              <a:buNone/>
            </a:pPr>
            <a:r>
              <a:rPr lang="en-US" altLang="zh-CN" sz="1400" dirty="0"/>
              <a:t>		&lt;title&gt;</a:t>
            </a:r>
            <a:r>
              <a:rPr lang="zh-CN" altLang="en-US" sz="1400" dirty="0"/>
              <a:t>超级链接</a:t>
            </a:r>
            <a:r>
              <a:rPr lang="en-US" altLang="zh-CN" sz="1400" dirty="0"/>
              <a:t>&lt;/title&gt;</a:t>
            </a:r>
          </a:p>
          <a:p>
            <a:pPr marL="514350" lvl="1" indent="0">
              <a:buNone/>
            </a:pPr>
            <a:r>
              <a:rPr lang="en-US" altLang="zh-CN" sz="1400" dirty="0"/>
              <a:t>	&lt;/head&gt;</a:t>
            </a:r>
          </a:p>
          <a:p>
            <a:pPr marL="514350" lvl="1" indent="0">
              <a:buNone/>
            </a:pPr>
            <a:r>
              <a:rPr lang="en-US" altLang="zh-CN" sz="1400" dirty="0"/>
              <a:t>	&lt;body&gt;</a:t>
            </a:r>
          </a:p>
          <a:p>
            <a:pPr marL="514350" lvl="1" indent="0">
              <a:buNone/>
            </a:pPr>
            <a:r>
              <a:rPr lang="en-US" altLang="zh-CN" sz="1400" dirty="0"/>
              <a:t>		&lt;a </a:t>
            </a:r>
            <a:r>
              <a:rPr lang="en-US" altLang="zh-CN" sz="1400" dirty="0" err="1"/>
              <a:t>href</a:t>
            </a:r>
            <a:r>
              <a:rPr lang="en-US" altLang="zh-CN" sz="1400" dirty="0"/>
              <a:t>="http://www.baidu.com/"&gt;</a:t>
            </a:r>
            <a:r>
              <a:rPr lang="zh-CN" altLang="en-US" sz="1400" dirty="0"/>
              <a:t>百度一下</a:t>
            </a:r>
            <a:r>
              <a:rPr lang="en-US" altLang="zh-CN" sz="1400" dirty="0"/>
              <a:t>&lt;/a&gt;&lt;p&gt;</a:t>
            </a:r>
          </a:p>
          <a:p>
            <a:pPr marL="514350" lvl="1" indent="0">
              <a:buNone/>
            </a:pPr>
            <a:r>
              <a:rPr lang="en-US" altLang="zh-CN" sz="1400" dirty="0"/>
              <a:t>		&lt;a </a:t>
            </a:r>
            <a:r>
              <a:rPr lang="en-US" altLang="zh-CN" sz="1400" dirty="0" err="1"/>
              <a:t>href</a:t>
            </a:r>
            <a:r>
              <a:rPr lang="en-US" altLang="zh-CN" sz="1400" dirty="0"/>
              <a:t>="http://www.baidu.com/" target="_blank"&gt;</a:t>
            </a:r>
            <a:r>
              <a:rPr lang="zh-CN" altLang="en-US" sz="1400" dirty="0"/>
              <a:t>百度一下</a:t>
            </a:r>
            <a:r>
              <a:rPr lang="en-US" altLang="zh-CN" sz="1400" dirty="0"/>
              <a:t>&lt;/a&gt;&lt;p&gt;</a:t>
            </a:r>
          </a:p>
          <a:p>
            <a:pPr marL="514350" lvl="1" indent="0">
              <a:buNone/>
            </a:pPr>
            <a:r>
              <a:rPr lang="en-US" altLang="zh-CN" sz="1400" dirty="0"/>
              <a:t>		&lt;a </a:t>
            </a:r>
            <a:r>
              <a:rPr lang="en-US" altLang="zh-CN" sz="1400" dirty="0" err="1"/>
              <a:t>href</a:t>
            </a:r>
            <a:r>
              <a:rPr lang="en-US" altLang="zh-CN" sz="1400" dirty="0"/>
              <a:t>="http://www.lsnu.edu.cn/"&gt;&lt;img </a:t>
            </a:r>
            <a:r>
              <a:rPr lang="en-US" altLang="zh-CN" sz="1400" dirty="0" err="1"/>
              <a:t>src</a:t>
            </a:r>
            <a:r>
              <a:rPr lang="en-US" altLang="zh-CN" sz="1400" dirty="0"/>
              <a:t>="lsnu.jpg" width="200" </a:t>
            </a:r>
            <a:r>
              <a:rPr lang="en-US" altLang="zh-CN" sz="1400" dirty="0" smtClean="0"/>
              <a:t>  </a:t>
            </a:r>
          </a:p>
          <a:p>
            <a:pPr marL="514350" lvl="1" indent="0">
              <a:buNone/>
            </a:pPr>
            <a:r>
              <a:rPr lang="en-US" altLang="zh-CN" sz="1400" dirty="0"/>
              <a:t> </a:t>
            </a:r>
            <a:r>
              <a:rPr lang="en-US" altLang="zh-CN" sz="1400" dirty="0" smtClean="0"/>
              <a:t>                                                                                                  height</a:t>
            </a:r>
            <a:r>
              <a:rPr lang="en-US" altLang="zh-CN" sz="1400" dirty="0"/>
              <a:t>="50"&gt;&lt;/a&gt;&lt;p&gt;</a:t>
            </a:r>
          </a:p>
          <a:p>
            <a:pPr marL="514350" lvl="1" indent="0">
              <a:buNone/>
            </a:pPr>
            <a:r>
              <a:rPr lang="en-US" altLang="zh-CN" sz="1400" dirty="0"/>
              <a:t>		&lt;a </a:t>
            </a:r>
            <a:r>
              <a:rPr lang="en-US" altLang="zh-CN" sz="1400" dirty="0" err="1"/>
              <a:t>href</a:t>
            </a:r>
            <a:r>
              <a:rPr lang="en-US" altLang="zh-CN" sz="1400" dirty="0"/>
              <a:t>="mailto:Lstcxw@163.com"&gt;</a:t>
            </a:r>
            <a:r>
              <a:rPr lang="zh-CN" altLang="en-US" sz="1400" dirty="0"/>
              <a:t>联系作者</a:t>
            </a:r>
            <a:r>
              <a:rPr lang="en-US" altLang="zh-CN" sz="1400" dirty="0"/>
              <a:t>&lt;/a&gt;&lt;p&gt;</a:t>
            </a:r>
          </a:p>
          <a:p>
            <a:pPr marL="514350" lvl="1" indent="0">
              <a:buNone/>
            </a:pPr>
            <a:r>
              <a:rPr lang="en-US" altLang="zh-CN" sz="1400" dirty="0"/>
              <a:t>		&lt;a </a:t>
            </a:r>
            <a:r>
              <a:rPr lang="en-US" altLang="zh-CN" sz="1400" dirty="0" err="1"/>
              <a:t>href</a:t>
            </a:r>
            <a:r>
              <a:rPr lang="en-US" altLang="zh-CN" sz="1400" dirty="0"/>
              <a:t>="http://down.360safe.com/inst.exe"&gt;</a:t>
            </a:r>
            <a:r>
              <a:rPr lang="zh-CN" altLang="en-US" sz="1400" dirty="0"/>
              <a:t>下载</a:t>
            </a:r>
            <a:r>
              <a:rPr lang="en-US" altLang="zh-CN" sz="1400" dirty="0"/>
              <a:t>360</a:t>
            </a:r>
            <a:r>
              <a:rPr lang="zh-CN" altLang="en-US" sz="1400" dirty="0"/>
              <a:t>安全卫士</a:t>
            </a:r>
            <a:r>
              <a:rPr lang="en-US" altLang="zh-CN" sz="1400" dirty="0"/>
              <a:t>&lt;/a&gt;&lt;p&gt;</a:t>
            </a:r>
          </a:p>
          <a:p>
            <a:pPr marL="514350" lvl="1" indent="0">
              <a:buNone/>
            </a:pPr>
            <a:r>
              <a:rPr lang="en-US" altLang="zh-CN" sz="1400" dirty="0"/>
              <a:t>	&lt;/body&gt;</a:t>
            </a:r>
          </a:p>
          <a:p>
            <a:pPr marL="514350" lvl="1" indent="0">
              <a:buNone/>
            </a:pPr>
            <a:r>
              <a:rPr lang="en-US" altLang="zh-CN" sz="1400" dirty="0"/>
              <a:t>&lt;/html&gt;</a:t>
            </a:r>
          </a:p>
          <a:p>
            <a:pPr marL="914400" lvl="2" indent="0">
              <a:buNone/>
            </a:pP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800600"/>
            <a:ext cx="3475037"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6504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p:txBody>
          <a:bodyPr>
            <a:normAutofit/>
          </a:bodyPr>
          <a:lstStyle/>
          <a:p>
            <a:r>
              <a:rPr lang="en-US" altLang="zh-CN" dirty="0"/>
              <a:t>3</a:t>
            </a:r>
            <a:r>
              <a:rPr lang="zh-CN" altLang="en-US" dirty="0"/>
              <a:t>．定义书签</a:t>
            </a:r>
          </a:p>
          <a:p>
            <a:pPr lvl="1"/>
            <a:r>
              <a:rPr lang="zh-CN" altLang="en-US" dirty="0"/>
              <a:t>定义书签就是在</a:t>
            </a:r>
            <a:r>
              <a:rPr lang="en-US" altLang="zh-CN" dirty="0"/>
              <a:t>HTML</a:t>
            </a:r>
            <a:r>
              <a:rPr lang="zh-CN" altLang="en-US" dirty="0"/>
              <a:t>文档中的某个位置创建一个命名的锚，以便其他网页能够通过超级链接直接定位到该文档的这个位置，即实现从一个文档链接到一个文档中指定位置的功能。比如：有一个网页的内容是一部长篇小说，为了便于读者定位到小说中的某一章，我们通常会在网页中通过书签建立一个可以跳转到本文档各章节目录的超链列表。定义书签要使用</a:t>
            </a:r>
            <a:r>
              <a:rPr lang="en-US" altLang="zh-CN" dirty="0"/>
              <a:t>&lt;a&gt;</a:t>
            </a:r>
            <a:r>
              <a:rPr lang="zh-CN" altLang="en-US" dirty="0"/>
              <a:t>标记的</a:t>
            </a:r>
            <a:r>
              <a:rPr lang="en-US" altLang="zh-CN" dirty="0"/>
              <a:t>name</a:t>
            </a:r>
            <a:r>
              <a:rPr lang="zh-CN" altLang="en-US" dirty="0"/>
              <a:t>属性</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HTML</a:t>
            </a:r>
            <a:r>
              <a:rPr lang="zh-CN" altLang="en-US" dirty="0"/>
              <a:t>的一些基本标记</a:t>
            </a:r>
          </a:p>
        </p:txBody>
      </p:sp>
      <p:sp>
        <p:nvSpPr>
          <p:cNvPr id="3" name="内容占位符 2"/>
          <p:cNvSpPr>
            <a:spLocks noGrp="1"/>
          </p:cNvSpPr>
          <p:nvPr>
            <p:ph idx="1"/>
          </p:nvPr>
        </p:nvSpPr>
        <p:spPr>
          <a:xfrm>
            <a:off x="381000" y="1371600"/>
            <a:ext cx="8610600" cy="4724400"/>
          </a:xfrm>
        </p:spPr>
        <p:txBody>
          <a:bodyPr>
            <a:normAutofit fontScale="85000" lnSpcReduction="10000"/>
          </a:bodyPr>
          <a:lstStyle/>
          <a:p>
            <a:pPr lvl="1"/>
            <a:r>
              <a:rPr lang="zh-CN" altLang="en-US" dirty="0"/>
              <a:t>用法：</a:t>
            </a:r>
            <a:r>
              <a:rPr lang="en-US" altLang="zh-CN" dirty="0"/>
              <a:t>&lt;a name="</a:t>
            </a:r>
            <a:r>
              <a:rPr lang="zh-CN" altLang="en-US" dirty="0"/>
              <a:t>要定义的书签名</a:t>
            </a:r>
            <a:r>
              <a:rPr lang="en-US" altLang="zh-CN" dirty="0"/>
              <a:t>"&gt;</a:t>
            </a:r>
            <a:r>
              <a:rPr lang="zh-CN" altLang="en-US" dirty="0"/>
              <a:t>书签所在处的文本</a:t>
            </a:r>
            <a:r>
              <a:rPr lang="en-US" altLang="zh-CN" dirty="0"/>
              <a:t>&lt;/a&gt;</a:t>
            </a:r>
          </a:p>
          <a:p>
            <a:pPr lvl="2"/>
            <a:r>
              <a:rPr lang="zh-CN" altLang="en-US" dirty="0"/>
              <a:t>说明：使用</a:t>
            </a:r>
            <a:r>
              <a:rPr lang="en-US" altLang="zh-CN" dirty="0"/>
              <a:t>name</a:t>
            </a:r>
            <a:r>
              <a:rPr lang="zh-CN" altLang="en-US" dirty="0"/>
              <a:t>属性并不会建立超级链接，而只是定义了一个标记指定位置的书签，</a:t>
            </a:r>
            <a:r>
              <a:rPr lang="en-US" altLang="zh-CN" dirty="0"/>
              <a:t>name</a:t>
            </a:r>
            <a:r>
              <a:rPr lang="zh-CN" altLang="en-US" dirty="0"/>
              <a:t>属性值也就是书签名，例如：</a:t>
            </a:r>
          </a:p>
          <a:p>
            <a:pPr lvl="2"/>
            <a:r>
              <a:rPr lang="en-US" altLang="zh-CN" dirty="0"/>
              <a:t>&lt;a name="chapter03"&gt;</a:t>
            </a:r>
            <a:r>
              <a:rPr lang="zh-CN" altLang="en-US" dirty="0"/>
              <a:t>第三章</a:t>
            </a:r>
            <a:r>
              <a:rPr lang="en-US" altLang="zh-CN" dirty="0"/>
              <a:t>&lt;/a&gt;</a:t>
            </a:r>
          </a:p>
          <a:p>
            <a:pPr lvl="2"/>
            <a:r>
              <a:rPr lang="zh-CN" altLang="en-US" dirty="0"/>
              <a:t>上行代码的功能是在“第三章”文字处定义了一个名为“</a:t>
            </a:r>
            <a:r>
              <a:rPr lang="en-US" altLang="zh-CN" dirty="0"/>
              <a:t>chapter03”</a:t>
            </a:r>
            <a:r>
              <a:rPr lang="zh-CN" altLang="en-US" dirty="0"/>
              <a:t>的书签。</a:t>
            </a:r>
          </a:p>
          <a:p>
            <a:pPr lvl="1"/>
            <a:r>
              <a:rPr lang="zh-CN" altLang="en-US" dirty="0"/>
              <a:t>仅仅定义了书签是不够的，还要通过建立超级链接才能使用书签。而想要定位到书签所在位置，就必须用</a:t>
            </a:r>
            <a:r>
              <a:rPr lang="en-US" altLang="zh-CN" dirty="0"/>
              <a:t>&lt;a </a:t>
            </a:r>
            <a:r>
              <a:rPr lang="en-US" altLang="zh-CN" dirty="0" err="1"/>
              <a:t>href</a:t>
            </a:r>
            <a:r>
              <a:rPr lang="en-US" altLang="zh-CN" dirty="0"/>
              <a:t>="#</a:t>
            </a:r>
            <a:r>
              <a:rPr lang="zh-CN" altLang="en-US" dirty="0"/>
              <a:t>书签名</a:t>
            </a:r>
            <a:r>
              <a:rPr lang="en-US" altLang="zh-CN" dirty="0"/>
              <a:t>"&gt;</a:t>
            </a:r>
            <a:r>
              <a:rPr lang="zh-CN" altLang="en-US" dirty="0"/>
              <a:t>链接文字</a:t>
            </a:r>
            <a:r>
              <a:rPr lang="en-US" altLang="zh-CN" dirty="0"/>
              <a:t>&lt;/a&gt;</a:t>
            </a:r>
            <a:r>
              <a:rPr lang="zh-CN" altLang="en-US" dirty="0"/>
              <a:t>。例如：假设在</a:t>
            </a:r>
            <a:r>
              <a:rPr lang="en-US" altLang="zh-CN" dirty="0"/>
              <a:t>xiyouji.html</a:t>
            </a:r>
            <a:r>
              <a:rPr lang="zh-CN" altLang="en-US" dirty="0"/>
              <a:t>中已经定义了名为“</a:t>
            </a:r>
            <a:r>
              <a:rPr lang="en-US" altLang="zh-CN" dirty="0"/>
              <a:t>chapter03”</a:t>
            </a:r>
            <a:r>
              <a:rPr lang="zh-CN" altLang="en-US" dirty="0"/>
              <a:t>的书签，如果要从</a:t>
            </a:r>
            <a:r>
              <a:rPr lang="en-US" altLang="zh-CN" dirty="0"/>
              <a:t>index.html</a:t>
            </a:r>
            <a:r>
              <a:rPr lang="zh-CN" altLang="en-US" dirty="0"/>
              <a:t>跳转到</a:t>
            </a:r>
            <a:r>
              <a:rPr lang="en-US" altLang="zh-CN" dirty="0"/>
              <a:t>xiyouji.html</a:t>
            </a:r>
            <a:r>
              <a:rPr lang="zh-CN" altLang="en-US" dirty="0"/>
              <a:t>的“</a:t>
            </a:r>
            <a:r>
              <a:rPr lang="en-US" altLang="zh-CN" dirty="0"/>
              <a:t>chapter03”</a:t>
            </a:r>
            <a:r>
              <a:rPr lang="zh-CN" altLang="en-US" dirty="0"/>
              <a:t>书签位置，就要在</a:t>
            </a:r>
            <a:r>
              <a:rPr lang="en-US" altLang="zh-CN" dirty="0"/>
              <a:t>index.html</a:t>
            </a:r>
            <a:r>
              <a:rPr lang="zh-CN" altLang="en-US" dirty="0"/>
              <a:t>中定义如下的超链代码：</a:t>
            </a:r>
          </a:p>
          <a:p>
            <a:pPr lvl="2"/>
            <a:r>
              <a:rPr lang="en-US" altLang="zh-CN" dirty="0"/>
              <a:t>&lt;a </a:t>
            </a:r>
            <a:r>
              <a:rPr lang="en-US" altLang="zh-CN" dirty="0" err="1"/>
              <a:t>href</a:t>
            </a:r>
            <a:r>
              <a:rPr lang="en-US" altLang="zh-CN" dirty="0"/>
              <a:t>="xiyouji.html#chapter03"&gt;</a:t>
            </a:r>
            <a:r>
              <a:rPr lang="zh-CN" altLang="en-US" dirty="0"/>
              <a:t>点击此处将跳转到西游记第三章</a:t>
            </a:r>
            <a:r>
              <a:rPr lang="en-US" altLang="zh-CN" dirty="0"/>
              <a:t>&lt;/a&gt;</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sp>
        <p:nvSpPr>
          <p:cNvPr id="3" name="内容占位符 2"/>
          <p:cNvSpPr>
            <a:spLocks noGrp="1"/>
          </p:cNvSpPr>
          <p:nvPr>
            <p:ph idx="1"/>
          </p:nvPr>
        </p:nvSpPr>
        <p:spPr/>
        <p:txBody>
          <a:bodyPr>
            <a:normAutofit fontScale="92500" lnSpcReduction="10000"/>
          </a:bodyPr>
          <a:lstStyle/>
          <a:p>
            <a:r>
              <a:rPr lang="zh-CN" altLang="en-US" dirty="0"/>
              <a:t>表格标记在网页制作中的作用非常重要，它不仅仅是一种数据表现工具（比如学生成绩表格），更重要的是用于网页的布局和排版。很多网页中都使用了多重嵌套表格，主要是因为通过表格可以方便有效地固定文本、图像等网页元素的输出位置，还可以进行多样化的格式设置</a:t>
            </a:r>
            <a:r>
              <a:rPr lang="zh-CN" altLang="en-US" dirty="0" smtClean="0"/>
              <a:t>。</a:t>
            </a:r>
            <a:endParaRPr lang="en-US" altLang="zh-CN" dirty="0" smtClean="0"/>
          </a:p>
          <a:p>
            <a:r>
              <a:rPr lang="zh-CN" altLang="en-US" dirty="0" smtClean="0"/>
              <a:t>熟练</a:t>
            </a:r>
            <a:r>
              <a:rPr lang="zh-CN" altLang="en-US" dirty="0"/>
              <a:t>掌握了表格的运用技术，在控制网页整体布局和网页元素定位等方面就会更加得心应手</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365047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1670864449"/>
              </p:ext>
            </p:extLst>
          </p:nvPr>
        </p:nvGraphicFramePr>
        <p:xfrm>
          <a:off x="533400" y="1143003"/>
          <a:ext cx="7391400" cy="4190999"/>
        </p:xfrm>
        <a:graphic>
          <a:graphicData uri="http://schemas.openxmlformats.org/drawingml/2006/table">
            <a:tbl>
              <a:tblPr>
                <a:tableStyleId>{E8B1032C-EA38-4F05-BA0D-38AFFFC7BED3}</a:tableStyleId>
              </a:tblPr>
              <a:tblGrid>
                <a:gridCol w="1171421"/>
                <a:gridCol w="3870973"/>
                <a:gridCol w="2349006"/>
              </a:tblGrid>
              <a:tr h="327749">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示例</a:t>
                      </a:r>
                      <a:endParaRPr lang="zh-CN" sz="1200" b="1" kern="1050" dirty="0">
                        <a:effectLst/>
                        <a:latin typeface="Arial"/>
                        <a:ea typeface="黑体"/>
                        <a:cs typeface="Times New Roman"/>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align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设置表格在网页中的对齐方式</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align="center"&gt;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bgcolor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设置表格的背景色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bgcolor="gray"&gt;</a:t>
                      </a:r>
                      <a:endParaRPr lang="zh-CN" sz="1200">
                        <a:effectLst/>
                        <a:latin typeface="Times New Roman"/>
                        <a:ea typeface="宋体"/>
                      </a:endParaRPr>
                    </a:p>
                  </a:txBody>
                  <a:tcPr marL="53975" marR="53975" marT="0" marB="0" anchor="ctr"/>
                </a:tc>
              </a:tr>
              <a:tr h="695308">
                <a:tc>
                  <a:txBody>
                    <a:bodyPr/>
                    <a:lstStyle/>
                    <a:p>
                      <a:pPr algn="just">
                        <a:lnSpc>
                          <a:spcPts val="1200"/>
                        </a:lnSpc>
                        <a:spcBef>
                          <a:spcPts val="200"/>
                        </a:spcBef>
                        <a:spcAft>
                          <a:spcPts val="200"/>
                        </a:spcAft>
                      </a:pPr>
                      <a:r>
                        <a:rPr lang="en-US" sz="1200" kern="100">
                          <a:effectLst/>
                        </a:rPr>
                        <a:t>background</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dirty="0">
                          <a:effectLst/>
                        </a:rPr>
                        <a:t>设置表格的背景图片</a:t>
                      </a:r>
                      <a:endParaRPr lang="zh-CN" sz="12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background="Logo.jpg"&gt;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border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设置表格的边框粗细，默认为</a:t>
                      </a:r>
                      <a:r>
                        <a:rPr lang="en-US" sz="1200" kern="100">
                          <a:effectLst/>
                        </a:rPr>
                        <a:t>0</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border="1"&gt;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bordercolor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设置表格的边框颜色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bordercolor="blue"&gt;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cellspacing</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设置表格中相邻两个单元格之间的间距</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cellspacing="5"&gt;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cellpadding</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dirty="0">
                          <a:effectLst/>
                        </a:rPr>
                        <a:t>设置表格单元格内容与单元格边框的间距</a:t>
                      </a:r>
                      <a:endParaRPr lang="zh-CN" sz="12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cellpadding="2"&gt;</a:t>
                      </a:r>
                      <a:endParaRPr lang="zh-CN" sz="1200">
                        <a:effectLst/>
                        <a:latin typeface="Times New Roman"/>
                        <a:ea typeface="宋体"/>
                      </a:endParaRPr>
                    </a:p>
                  </a:txBody>
                  <a:tcPr marL="53975" marR="53975" marT="0" marB="0" anchor="ctr"/>
                </a:tc>
              </a:tr>
              <a:tr h="815032">
                <a:tc>
                  <a:txBody>
                    <a:bodyPr/>
                    <a:lstStyle/>
                    <a:p>
                      <a:pPr algn="just">
                        <a:lnSpc>
                          <a:spcPts val="1200"/>
                        </a:lnSpc>
                        <a:spcBef>
                          <a:spcPts val="200"/>
                        </a:spcBef>
                        <a:spcAft>
                          <a:spcPts val="200"/>
                        </a:spcAft>
                      </a:pPr>
                      <a:r>
                        <a:rPr lang="en-US" sz="1200" kern="100">
                          <a:effectLst/>
                        </a:rPr>
                        <a:t>width</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dirty="0">
                          <a:effectLst/>
                        </a:rPr>
                        <a:t>设置表格的宽度，可用绝对像素值或窗口宽度的百分比值</a:t>
                      </a:r>
                      <a:endParaRPr lang="zh-CN" sz="12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&lt;table width="600"&gt;</a:t>
                      </a:r>
                      <a:endParaRPr lang="zh-CN" sz="1200">
                        <a:effectLst/>
                      </a:endParaRPr>
                    </a:p>
                    <a:p>
                      <a:pPr algn="just">
                        <a:lnSpc>
                          <a:spcPts val="1200"/>
                        </a:lnSpc>
                        <a:spcBef>
                          <a:spcPts val="200"/>
                        </a:spcBef>
                        <a:spcAft>
                          <a:spcPts val="200"/>
                        </a:spcAft>
                      </a:pPr>
                      <a:r>
                        <a:rPr lang="en-US" sz="1200" kern="100">
                          <a:effectLst/>
                        </a:rPr>
                        <a:t>&lt;table width="50%"&gt;</a:t>
                      </a:r>
                      <a:endParaRPr lang="zh-CN" sz="1200">
                        <a:effectLst/>
                        <a:latin typeface="Times New Roman"/>
                        <a:ea typeface="宋体"/>
                      </a:endParaRPr>
                    </a:p>
                  </a:txBody>
                  <a:tcPr marL="53975" marR="53975" marT="0" marB="0" anchor="ctr"/>
                </a:tc>
              </a:tr>
              <a:tr h="336130">
                <a:tc>
                  <a:txBody>
                    <a:bodyPr/>
                    <a:lstStyle/>
                    <a:p>
                      <a:pPr algn="just">
                        <a:lnSpc>
                          <a:spcPts val="1200"/>
                        </a:lnSpc>
                        <a:spcBef>
                          <a:spcPts val="200"/>
                        </a:spcBef>
                        <a:spcAft>
                          <a:spcPts val="200"/>
                        </a:spcAft>
                      </a:pPr>
                      <a:r>
                        <a:rPr lang="en-US" sz="1200" kern="100">
                          <a:effectLst/>
                        </a:rPr>
                        <a:t>height</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设置表格的高度，使用绝对像素值</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dirty="0">
                          <a:effectLst/>
                        </a:rPr>
                        <a:t>&lt;table height="300"&gt;</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55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667000" y="5774323"/>
            <a:ext cx="3525324" cy="338554"/>
          </a:xfrm>
          <a:prstGeom prst="rect">
            <a:avLst/>
          </a:prstGeom>
          <a:noFill/>
        </p:spPr>
        <p:txBody>
          <a:bodyPr wrap="none" rtlCol="0">
            <a:spAutoFit/>
          </a:bodyPr>
          <a:lstStyle/>
          <a:p>
            <a:r>
              <a:rPr lang="zh-CN" altLang="en-US" dirty="0"/>
              <a:t>表</a:t>
            </a:r>
            <a:r>
              <a:rPr lang="en-US" altLang="zh-CN" dirty="0"/>
              <a:t>2.3  &lt;table&gt;</a:t>
            </a:r>
            <a:r>
              <a:rPr lang="zh-CN" altLang="en-US" dirty="0"/>
              <a:t>标记的部分常见属性</a:t>
            </a:r>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61950609"/>
              </p:ext>
            </p:extLst>
          </p:nvPr>
        </p:nvGraphicFramePr>
        <p:xfrm>
          <a:off x="533400" y="1143003"/>
          <a:ext cx="7391400" cy="3502480"/>
        </p:xfrm>
        <a:graphic>
          <a:graphicData uri="http://schemas.openxmlformats.org/drawingml/2006/table">
            <a:tbl>
              <a:tblPr>
                <a:tableStyleId>{E8B1032C-EA38-4F05-BA0D-38AFFFC7BED3}</a:tableStyleId>
              </a:tblPr>
              <a:tblGrid>
                <a:gridCol w="1171421"/>
                <a:gridCol w="3870973"/>
                <a:gridCol w="2349006"/>
              </a:tblGrid>
              <a:tr h="380997">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示例</a:t>
                      </a:r>
                      <a:endParaRPr lang="zh-CN" sz="1200" b="1" kern="1050" dirty="0">
                        <a:effectLst/>
                        <a:latin typeface="Arial"/>
                        <a:ea typeface="黑体"/>
                        <a:cs typeface="Times New Roman"/>
                      </a:endParaRPr>
                    </a:p>
                  </a:txBody>
                  <a:tcPr marL="53975" marR="53975" marT="0" marB="0" anchor="ctr"/>
                </a:tc>
              </a:tr>
              <a:tr h="1387326">
                <a:tc>
                  <a:txBody>
                    <a:bodyPr/>
                    <a:lstStyle/>
                    <a:p>
                      <a:pPr algn="just">
                        <a:lnSpc>
                          <a:spcPts val="1200"/>
                        </a:lnSpc>
                        <a:spcBef>
                          <a:spcPts val="200"/>
                        </a:spcBef>
                        <a:spcAft>
                          <a:spcPts val="200"/>
                        </a:spcAft>
                      </a:pPr>
                      <a:r>
                        <a:rPr lang="en-US" sz="1200" kern="100">
                          <a:effectLst/>
                          <a:latin typeface="Times New Roman"/>
                          <a:ea typeface="宋体"/>
                        </a:rPr>
                        <a:t>rules</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latin typeface="Times New Roman"/>
                          <a:ea typeface="宋体"/>
                        </a:rPr>
                        <a:t>表格分隔线的显示状态，取值如下：</a:t>
                      </a:r>
                      <a:r>
                        <a:rPr lang="en-US" sz="1200" kern="100">
                          <a:effectLst/>
                          <a:latin typeface="Times New Roman"/>
                          <a:ea typeface="宋体"/>
                        </a:rPr>
                        <a:t/>
                      </a:r>
                      <a:br>
                        <a:rPr lang="en-US" sz="1200" kern="100">
                          <a:effectLst/>
                          <a:latin typeface="Times New Roman"/>
                          <a:ea typeface="宋体"/>
                        </a:rPr>
                      </a:br>
                      <a:r>
                        <a:rPr lang="en-US" sz="1200" kern="100">
                          <a:effectLst/>
                          <a:latin typeface="Times New Roman"/>
                          <a:ea typeface="宋体"/>
                        </a:rPr>
                        <a:t>all</a:t>
                      </a:r>
                      <a:r>
                        <a:rPr lang="zh-CN" sz="1200" kern="100">
                          <a:effectLst/>
                          <a:latin typeface="Times New Roman"/>
                          <a:ea typeface="宋体"/>
                        </a:rPr>
                        <a:t>（显示所有分隔线），</a:t>
                      </a:r>
                      <a:r>
                        <a:rPr lang="en-US" sz="1200" kern="100">
                          <a:effectLst/>
                          <a:latin typeface="Times New Roman"/>
                          <a:ea typeface="宋体"/>
                        </a:rPr>
                        <a:t>groups</a:t>
                      </a:r>
                      <a:r>
                        <a:rPr lang="zh-CN" sz="1200" kern="100">
                          <a:effectLst/>
                          <a:latin typeface="Times New Roman"/>
                          <a:ea typeface="宋体"/>
                        </a:rPr>
                        <a:t>（只显示组与组的分隔线），</a:t>
                      </a:r>
                      <a:r>
                        <a:rPr lang="en-US" sz="1200" kern="100">
                          <a:effectLst/>
                          <a:latin typeface="Times New Roman"/>
                          <a:ea typeface="宋体"/>
                        </a:rPr>
                        <a:t>rows</a:t>
                      </a:r>
                      <a:r>
                        <a:rPr lang="zh-CN" sz="1200" kern="100">
                          <a:effectLst/>
                          <a:latin typeface="Times New Roman"/>
                          <a:ea typeface="宋体"/>
                        </a:rPr>
                        <a:t>（只显示行与行的分隔线），</a:t>
                      </a:r>
                      <a:r>
                        <a:rPr lang="en-US" sz="1200" kern="100">
                          <a:effectLst/>
                          <a:latin typeface="Times New Roman"/>
                          <a:ea typeface="宋体"/>
                        </a:rPr>
                        <a:t>cols</a:t>
                      </a:r>
                      <a:r>
                        <a:rPr lang="zh-CN" sz="1200" kern="100">
                          <a:effectLst/>
                          <a:latin typeface="Times New Roman"/>
                          <a:ea typeface="宋体"/>
                        </a:rPr>
                        <a:t>（只显示列与列的分隔线），</a:t>
                      </a:r>
                      <a:r>
                        <a:rPr lang="en-US" sz="1200" kern="100">
                          <a:effectLst/>
                          <a:latin typeface="Times New Roman"/>
                          <a:ea typeface="宋体"/>
                        </a:rPr>
                        <a:t>none</a:t>
                      </a:r>
                      <a:r>
                        <a:rPr lang="zh-CN" sz="1200" kern="100">
                          <a:effectLst/>
                          <a:latin typeface="Times New Roman"/>
                          <a:ea typeface="宋体"/>
                        </a:rPr>
                        <a:t>（所有分隔线都不显示）</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dirty="0">
                          <a:effectLst/>
                          <a:latin typeface="Times New Roman"/>
                          <a:ea typeface="宋体"/>
                        </a:rPr>
                        <a:t>&lt;table rules="rows"&gt;</a:t>
                      </a:r>
                      <a:endParaRPr lang="zh-CN" sz="1200" dirty="0">
                        <a:effectLst/>
                        <a:latin typeface="Times New Roman"/>
                        <a:ea typeface="宋体"/>
                      </a:endParaRPr>
                    </a:p>
                  </a:txBody>
                  <a:tcPr marL="53975" marR="53975" marT="0" marB="0" anchor="ctr"/>
                </a:tc>
              </a:tr>
              <a:tr h="1734157">
                <a:tc>
                  <a:txBody>
                    <a:bodyPr/>
                    <a:lstStyle/>
                    <a:p>
                      <a:pPr algn="just">
                        <a:lnSpc>
                          <a:spcPts val="1200"/>
                        </a:lnSpc>
                        <a:spcBef>
                          <a:spcPts val="200"/>
                        </a:spcBef>
                        <a:spcAft>
                          <a:spcPts val="200"/>
                        </a:spcAft>
                      </a:pPr>
                      <a:r>
                        <a:rPr lang="en-US" sz="1200" kern="100">
                          <a:effectLst/>
                          <a:latin typeface="Times New Roman"/>
                          <a:ea typeface="宋体"/>
                        </a:rPr>
                        <a:t>frame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dirty="0">
                          <a:effectLst/>
                          <a:latin typeface="Times New Roman"/>
                          <a:ea typeface="宋体"/>
                        </a:rPr>
                        <a:t>表格边框的显示状态，取值如下：</a:t>
                      </a:r>
                      <a:r>
                        <a:rPr lang="en-US" sz="1200" kern="100" dirty="0">
                          <a:effectLst/>
                          <a:latin typeface="Times New Roman"/>
                          <a:ea typeface="宋体"/>
                        </a:rPr>
                        <a:t/>
                      </a:r>
                      <a:br>
                        <a:rPr lang="en-US" sz="1200" kern="100" dirty="0">
                          <a:effectLst/>
                          <a:latin typeface="Times New Roman"/>
                          <a:ea typeface="宋体"/>
                        </a:rPr>
                      </a:br>
                      <a:r>
                        <a:rPr lang="en-US" sz="1200" kern="100" dirty="0">
                          <a:effectLst/>
                          <a:latin typeface="Times New Roman"/>
                          <a:ea typeface="宋体"/>
                        </a:rPr>
                        <a:t>box</a:t>
                      </a:r>
                      <a:r>
                        <a:rPr lang="zh-CN" sz="1200" kern="100" dirty="0">
                          <a:effectLst/>
                          <a:latin typeface="Times New Roman"/>
                          <a:ea typeface="宋体"/>
                        </a:rPr>
                        <a:t>（显示所有表格边框），</a:t>
                      </a:r>
                      <a:r>
                        <a:rPr lang="en-US" sz="1200" kern="100" dirty="0">
                          <a:effectLst/>
                          <a:latin typeface="Times New Roman"/>
                          <a:ea typeface="宋体"/>
                        </a:rPr>
                        <a:t>void</a:t>
                      </a:r>
                      <a:r>
                        <a:rPr lang="zh-CN" sz="1200" kern="100" dirty="0">
                          <a:effectLst/>
                          <a:latin typeface="Times New Roman"/>
                          <a:ea typeface="宋体"/>
                        </a:rPr>
                        <a:t>（不显示表格边框），</a:t>
                      </a:r>
                      <a:r>
                        <a:rPr lang="en-US" sz="1200" kern="100" dirty="0" err="1">
                          <a:effectLst/>
                          <a:latin typeface="Times New Roman"/>
                          <a:ea typeface="宋体"/>
                        </a:rPr>
                        <a:t>hsides</a:t>
                      </a:r>
                      <a:r>
                        <a:rPr lang="zh-CN" sz="1200" kern="100" dirty="0">
                          <a:effectLst/>
                          <a:latin typeface="Times New Roman"/>
                          <a:ea typeface="宋体"/>
                        </a:rPr>
                        <a:t>（只显示表格的上下边框），</a:t>
                      </a:r>
                      <a:r>
                        <a:rPr lang="en-US" sz="1200" kern="100" dirty="0" err="1">
                          <a:effectLst/>
                          <a:latin typeface="Times New Roman"/>
                          <a:ea typeface="宋体"/>
                        </a:rPr>
                        <a:t>vsides</a:t>
                      </a:r>
                      <a:r>
                        <a:rPr lang="zh-CN" sz="1200" kern="100" dirty="0">
                          <a:effectLst/>
                          <a:latin typeface="Times New Roman"/>
                          <a:ea typeface="宋体"/>
                        </a:rPr>
                        <a:t>（只显示表格的左右边框），</a:t>
                      </a:r>
                      <a:r>
                        <a:rPr lang="en-US" sz="1200" kern="100" dirty="0">
                          <a:effectLst/>
                          <a:latin typeface="Times New Roman"/>
                          <a:ea typeface="宋体"/>
                        </a:rPr>
                        <a:t>above</a:t>
                      </a:r>
                      <a:r>
                        <a:rPr lang="zh-CN" sz="1200" kern="100" dirty="0">
                          <a:effectLst/>
                          <a:latin typeface="Times New Roman"/>
                          <a:ea typeface="宋体"/>
                        </a:rPr>
                        <a:t>（只显示表格的上边框），</a:t>
                      </a:r>
                      <a:r>
                        <a:rPr lang="en-US" sz="1200" kern="100" dirty="0">
                          <a:effectLst/>
                          <a:latin typeface="Times New Roman"/>
                          <a:ea typeface="宋体"/>
                        </a:rPr>
                        <a:t>below</a:t>
                      </a:r>
                      <a:r>
                        <a:rPr lang="zh-CN" sz="1200" kern="100" dirty="0">
                          <a:effectLst/>
                          <a:latin typeface="Times New Roman"/>
                          <a:ea typeface="宋体"/>
                        </a:rPr>
                        <a:t>（只显示表格的下边框），</a:t>
                      </a:r>
                      <a:r>
                        <a:rPr lang="en-US" sz="1200" kern="100" dirty="0">
                          <a:effectLst/>
                          <a:latin typeface="Times New Roman"/>
                          <a:ea typeface="宋体"/>
                        </a:rPr>
                        <a:t>lhs</a:t>
                      </a:r>
                      <a:r>
                        <a:rPr lang="zh-CN" sz="1200" kern="100" dirty="0">
                          <a:effectLst/>
                          <a:latin typeface="Times New Roman"/>
                          <a:ea typeface="宋体"/>
                        </a:rPr>
                        <a:t>（只显示表格的左边框），</a:t>
                      </a:r>
                      <a:r>
                        <a:rPr lang="en-US" sz="1200" kern="100" dirty="0" err="1">
                          <a:effectLst/>
                          <a:latin typeface="Times New Roman"/>
                          <a:ea typeface="宋体"/>
                        </a:rPr>
                        <a:t>rhs</a:t>
                      </a:r>
                      <a:r>
                        <a:rPr lang="zh-CN" sz="1200" kern="100" dirty="0">
                          <a:effectLst/>
                          <a:latin typeface="Times New Roman"/>
                          <a:ea typeface="宋体"/>
                        </a:rPr>
                        <a:t>（只显示表格的右边框）</a:t>
                      </a:r>
                      <a:endParaRPr lang="zh-CN" sz="1200" dirty="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dirty="0">
                          <a:effectLst/>
                          <a:latin typeface="Times New Roman"/>
                          <a:ea typeface="宋体"/>
                        </a:rPr>
                        <a:t>&lt;table frame="</a:t>
                      </a:r>
                      <a:r>
                        <a:rPr lang="en-US" sz="1200" kern="100" dirty="0" err="1">
                          <a:effectLst/>
                          <a:latin typeface="Times New Roman"/>
                          <a:ea typeface="宋体"/>
                        </a:rPr>
                        <a:t>hsides</a:t>
                      </a:r>
                      <a:r>
                        <a:rPr lang="en-US" sz="1200" kern="100" dirty="0">
                          <a:effectLst/>
                          <a:latin typeface="Times New Roman"/>
                          <a:ea typeface="宋体"/>
                        </a:rPr>
                        <a:t>"&gt;</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56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667000" y="5774323"/>
            <a:ext cx="4145687" cy="338554"/>
          </a:xfrm>
          <a:prstGeom prst="rect">
            <a:avLst/>
          </a:prstGeom>
          <a:noFill/>
        </p:spPr>
        <p:txBody>
          <a:bodyPr wrap="none" rtlCol="0">
            <a:spAutoFit/>
          </a:bodyPr>
          <a:lstStyle/>
          <a:p>
            <a:r>
              <a:rPr lang="zh-CN" altLang="en-US" dirty="0"/>
              <a:t>表</a:t>
            </a:r>
            <a:r>
              <a:rPr lang="en-US" altLang="zh-CN" dirty="0"/>
              <a:t>2.3  &lt;table&gt;</a:t>
            </a:r>
            <a:r>
              <a:rPr lang="zh-CN" altLang="en-US" dirty="0"/>
              <a:t>标记的部分常见</a:t>
            </a:r>
            <a:r>
              <a:rPr lang="zh-CN" altLang="en-US" dirty="0" smtClean="0"/>
              <a:t>属性（续）</a:t>
            </a:r>
            <a:endParaRPr lang="zh-CN" altLang="en-US" dirty="0"/>
          </a:p>
        </p:txBody>
      </p:sp>
    </p:spTree>
    <p:extLst>
      <p:ext uri="{BB962C8B-B14F-4D97-AF65-F5344CB8AC3E}">
        <p14:creationId xmlns:p14="http://schemas.microsoft.com/office/powerpoint/2010/main" val="56541345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sp>
        <p:nvSpPr>
          <p:cNvPr id="3" name="内容占位符 2"/>
          <p:cNvSpPr>
            <a:spLocks noGrp="1"/>
          </p:cNvSpPr>
          <p:nvPr>
            <p:ph idx="1"/>
          </p:nvPr>
        </p:nvSpPr>
        <p:spPr/>
        <p:txBody>
          <a:bodyPr>
            <a:normAutofit/>
          </a:bodyPr>
          <a:lstStyle/>
          <a:p>
            <a:r>
              <a:rPr lang="en-US" altLang="zh-CN" dirty="0"/>
              <a:t>2.3.2  </a:t>
            </a:r>
            <a:r>
              <a:rPr lang="zh-CN" altLang="en-US" dirty="0"/>
              <a:t>表格行标记</a:t>
            </a:r>
            <a:r>
              <a:rPr lang="en-US" altLang="zh-CN" dirty="0"/>
              <a:t>&lt;</a:t>
            </a:r>
            <a:r>
              <a:rPr lang="en-US" altLang="zh-CN" dirty="0" err="1"/>
              <a:t>tr</a:t>
            </a:r>
            <a:r>
              <a:rPr lang="en-US" altLang="zh-CN" dirty="0"/>
              <a:t>&gt;&lt;/</a:t>
            </a:r>
            <a:r>
              <a:rPr lang="en-US" altLang="zh-CN" dirty="0" err="1"/>
              <a:t>tr</a:t>
            </a:r>
            <a:r>
              <a:rPr lang="en-US" altLang="zh-CN" dirty="0"/>
              <a:t>&gt;</a:t>
            </a:r>
            <a:r>
              <a:rPr lang="zh-CN" altLang="en-US" dirty="0"/>
              <a:t>和表格单元格标记</a:t>
            </a:r>
            <a:r>
              <a:rPr lang="en-US" altLang="zh-CN" dirty="0"/>
              <a:t>&lt;td&gt;&lt;/td&gt;</a:t>
            </a:r>
          </a:p>
          <a:p>
            <a:pPr lvl="1"/>
            <a:r>
              <a:rPr lang="zh-CN" altLang="en-US" dirty="0"/>
              <a:t>如上所述，表格是用</a:t>
            </a:r>
            <a:r>
              <a:rPr lang="en-US" altLang="zh-CN" dirty="0"/>
              <a:t>&lt;table&gt;&lt;/table&gt;</a:t>
            </a:r>
            <a:r>
              <a:rPr lang="zh-CN" altLang="en-US" dirty="0"/>
              <a:t>来定义的，而一个表格可以分成很多行（</a:t>
            </a:r>
            <a:r>
              <a:rPr lang="en-US" altLang="zh-CN" dirty="0"/>
              <a:t>row</a:t>
            </a:r>
            <a:r>
              <a:rPr lang="zh-CN" altLang="en-US" dirty="0"/>
              <a:t>），用</a:t>
            </a:r>
            <a:r>
              <a:rPr lang="en-US" altLang="zh-CN" dirty="0"/>
              <a:t>&lt;</a:t>
            </a:r>
            <a:r>
              <a:rPr lang="en-US" altLang="zh-CN" dirty="0" err="1"/>
              <a:t>tr</a:t>
            </a:r>
            <a:r>
              <a:rPr lang="en-US" altLang="zh-CN" dirty="0"/>
              <a:t>&gt;&lt;/</a:t>
            </a:r>
            <a:r>
              <a:rPr lang="en-US" altLang="zh-CN" dirty="0" err="1"/>
              <a:t>tr</a:t>
            </a:r>
            <a:r>
              <a:rPr lang="en-US" altLang="zh-CN" dirty="0"/>
              <a:t>&gt;</a:t>
            </a:r>
            <a:r>
              <a:rPr lang="zh-CN" altLang="en-US" dirty="0"/>
              <a:t>定义（意为</a:t>
            </a:r>
            <a:r>
              <a:rPr lang="en-US" altLang="zh-CN" dirty="0"/>
              <a:t>table row</a:t>
            </a:r>
            <a:r>
              <a:rPr lang="zh-CN" altLang="en-US" dirty="0"/>
              <a:t>），每行又可以分成很多单元格，用</a:t>
            </a:r>
            <a:r>
              <a:rPr lang="en-US" altLang="zh-CN" dirty="0"/>
              <a:t>&lt;td&gt;&lt;/td&gt;</a:t>
            </a:r>
            <a:r>
              <a:rPr lang="zh-CN" altLang="en-US" dirty="0"/>
              <a:t>定义（意为</a:t>
            </a:r>
            <a:r>
              <a:rPr lang="en-US" altLang="zh-CN" dirty="0"/>
              <a:t>table data</a:t>
            </a:r>
            <a:r>
              <a:rPr lang="zh-CN" altLang="en-US" dirty="0"/>
              <a:t>）。它们是创建表格最基本的三个标记对</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2.11</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sp>
        <p:nvSpPr>
          <p:cNvPr id="3" name="内容占位符 2"/>
          <p:cNvSpPr>
            <a:spLocks noGrp="1"/>
          </p:cNvSpPr>
          <p:nvPr>
            <p:ph idx="1"/>
          </p:nvPr>
        </p:nvSpPr>
        <p:spPr/>
        <p:txBody>
          <a:bodyPr>
            <a:normAutofit/>
          </a:bodyPr>
          <a:lstStyle/>
          <a:p>
            <a:pPr lvl="1"/>
            <a:r>
              <a:rPr lang="zh-CN" altLang="en-US" dirty="0"/>
              <a:t>有些表格需要有标题行，这时可用</a:t>
            </a:r>
            <a:r>
              <a:rPr lang="en-US" altLang="zh-CN" dirty="0"/>
              <a:t>&lt;</a:t>
            </a:r>
            <a:r>
              <a:rPr lang="en-US" altLang="zh-CN" dirty="0" err="1"/>
              <a:t>th</a:t>
            </a:r>
            <a:r>
              <a:rPr lang="en-US" altLang="zh-CN" dirty="0"/>
              <a:t>&gt;&lt;/</a:t>
            </a:r>
            <a:r>
              <a:rPr lang="en-US" altLang="zh-CN" dirty="0" err="1"/>
              <a:t>th</a:t>
            </a:r>
            <a:r>
              <a:rPr lang="en-US" altLang="zh-CN" dirty="0"/>
              <a:t>&gt;</a:t>
            </a:r>
            <a:r>
              <a:rPr lang="zh-CN" altLang="en-US" dirty="0"/>
              <a:t>替代</a:t>
            </a:r>
            <a:r>
              <a:rPr lang="en-US" altLang="zh-CN" dirty="0"/>
              <a:t>&lt;td&gt;&lt;/td&gt;</a:t>
            </a:r>
            <a:r>
              <a:rPr lang="zh-CN" altLang="en-US" dirty="0"/>
              <a:t>，在</a:t>
            </a:r>
            <a:r>
              <a:rPr lang="en-US" altLang="zh-CN" dirty="0"/>
              <a:t>&lt;</a:t>
            </a:r>
            <a:r>
              <a:rPr lang="en-US" altLang="zh-CN" dirty="0" err="1"/>
              <a:t>th</a:t>
            </a:r>
            <a:r>
              <a:rPr lang="en-US" altLang="zh-CN" dirty="0"/>
              <a:t>&gt;&lt;/</a:t>
            </a:r>
            <a:r>
              <a:rPr lang="en-US" altLang="zh-CN" dirty="0" err="1"/>
              <a:t>th</a:t>
            </a:r>
            <a:r>
              <a:rPr lang="en-US" altLang="zh-CN" dirty="0"/>
              <a:t>&gt;</a:t>
            </a:r>
            <a:r>
              <a:rPr lang="zh-CN" altLang="en-US" dirty="0"/>
              <a:t>之间的单元格文字会自动加粗并居中显示</a:t>
            </a:r>
            <a:r>
              <a:rPr lang="zh-CN" altLang="en-US" dirty="0" smtClean="0"/>
              <a:t>。</a:t>
            </a:r>
            <a:endParaRPr lang="en-US" altLang="zh-CN" dirty="0" smtClean="0"/>
          </a:p>
          <a:p>
            <a:pPr lvl="1"/>
            <a:r>
              <a:rPr lang="zh-CN" altLang="en-US" dirty="0"/>
              <a:t>注意：无论表格中要呈现的内容是文本、图像、超级链接、嵌套表格、表单或其他任何元素，都只能放入</a:t>
            </a:r>
            <a:r>
              <a:rPr lang="en-US" altLang="zh-CN" dirty="0"/>
              <a:t>&lt;td&gt;&lt;/td&gt;</a:t>
            </a:r>
            <a:r>
              <a:rPr lang="zh-CN" altLang="en-US" dirty="0"/>
              <a:t>标记对或</a:t>
            </a:r>
            <a:r>
              <a:rPr lang="en-US" altLang="zh-CN" dirty="0"/>
              <a:t>&lt;</a:t>
            </a:r>
            <a:r>
              <a:rPr lang="en-US" altLang="zh-CN" dirty="0" err="1"/>
              <a:t>th</a:t>
            </a:r>
            <a:r>
              <a:rPr lang="en-US" altLang="zh-CN" dirty="0"/>
              <a:t>&gt;&lt;/</a:t>
            </a:r>
            <a:r>
              <a:rPr lang="en-US" altLang="zh-CN" dirty="0" err="1"/>
              <a:t>th</a:t>
            </a:r>
            <a:r>
              <a:rPr lang="en-US" altLang="zh-CN" dirty="0"/>
              <a:t>&gt;</a:t>
            </a:r>
            <a:r>
              <a:rPr lang="zh-CN" altLang="en-US" dirty="0"/>
              <a:t>标记对之间。将内容直接放在</a:t>
            </a:r>
            <a:r>
              <a:rPr lang="en-US" altLang="zh-CN" dirty="0"/>
              <a:t>&lt;table&gt;&lt;/table&gt;</a:t>
            </a:r>
            <a:r>
              <a:rPr lang="zh-CN" altLang="en-US" dirty="0"/>
              <a:t>之间或放在</a:t>
            </a:r>
            <a:r>
              <a:rPr lang="en-US" altLang="zh-CN" dirty="0"/>
              <a:t>&lt;</a:t>
            </a:r>
            <a:r>
              <a:rPr lang="en-US" altLang="zh-CN" dirty="0" err="1"/>
              <a:t>tr</a:t>
            </a:r>
            <a:r>
              <a:rPr lang="en-US" altLang="zh-CN" dirty="0"/>
              <a:t>&gt;&lt;/</a:t>
            </a:r>
            <a:r>
              <a:rPr lang="en-US" altLang="zh-CN" dirty="0" err="1"/>
              <a:t>tr</a:t>
            </a:r>
            <a:r>
              <a:rPr lang="en-US" altLang="zh-CN" dirty="0"/>
              <a:t>&gt;</a:t>
            </a:r>
            <a:r>
              <a:rPr lang="zh-CN" altLang="en-US" dirty="0"/>
              <a:t>之间都是无意义的。</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1372223045"/>
              </p:ext>
            </p:extLst>
          </p:nvPr>
        </p:nvGraphicFramePr>
        <p:xfrm>
          <a:off x="304800" y="1447801"/>
          <a:ext cx="8077200" cy="3397363"/>
        </p:xfrm>
        <a:graphic>
          <a:graphicData uri="http://schemas.openxmlformats.org/drawingml/2006/table">
            <a:tbl>
              <a:tblPr>
                <a:tableStyleId>{E8B1032C-EA38-4F05-BA0D-38AFFFC7BED3}</a:tableStyleId>
              </a:tblPr>
              <a:tblGrid>
                <a:gridCol w="1279272"/>
                <a:gridCol w="4569240"/>
                <a:gridCol w="2228688"/>
              </a:tblGrid>
              <a:tr h="380999">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示例</a:t>
                      </a:r>
                      <a:endParaRPr lang="zh-CN" sz="1200" b="1" kern="1050" dirty="0">
                        <a:effectLst/>
                        <a:latin typeface="Arial"/>
                        <a:ea typeface="黑体"/>
                        <a:cs typeface="Times New Roman"/>
                      </a:endParaRPr>
                    </a:p>
                  </a:txBody>
                  <a:tcPr marL="53975" marR="53975" marT="0" marB="0" anchor="ctr"/>
                </a:tc>
              </a:tr>
              <a:tr h="831805">
                <a:tc>
                  <a:txBody>
                    <a:bodyPr/>
                    <a:lstStyle/>
                    <a:p>
                      <a:pPr algn="just">
                        <a:lnSpc>
                          <a:spcPts val="1200"/>
                        </a:lnSpc>
                        <a:spcBef>
                          <a:spcPts val="200"/>
                        </a:spcBef>
                        <a:spcAft>
                          <a:spcPts val="200"/>
                        </a:spcAft>
                      </a:pPr>
                      <a:r>
                        <a:rPr lang="en-US" sz="1200" kern="100">
                          <a:effectLst/>
                        </a:rPr>
                        <a:t>align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设置表格当前行的内容的水平对齐方式，取值为</a:t>
                      </a:r>
                      <a:r>
                        <a:rPr lang="en-US" sz="1200" kern="100">
                          <a:effectLst/>
                        </a:rPr>
                        <a:t>left</a:t>
                      </a:r>
                      <a:r>
                        <a:rPr lang="zh-CN" sz="1200" kern="100">
                          <a:effectLst/>
                        </a:rPr>
                        <a:t>（水平居左对齐）、</a:t>
                      </a:r>
                      <a:r>
                        <a:rPr lang="en-US" sz="1200" kern="100">
                          <a:effectLst/>
                        </a:rPr>
                        <a:t>center</a:t>
                      </a:r>
                      <a:r>
                        <a:rPr lang="zh-CN" sz="1200" kern="100">
                          <a:effectLst/>
                        </a:rPr>
                        <a:t>（水平居中对齐）、</a:t>
                      </a:r>
                      <a:r>
                        <a:rPr lang="en-US" sz="1200" kern="100">
                          <a:effectLst/>
                        </a:rPr>
                        <a:t>right</a:t>
                      </a:r>
                      <a:r>
                        <a:rPr lang="zh-CN" sz="1200" kern="100">
                          <a:effectLst/>
                        </a:rPr>
                        <a:t>（水平居右对齐）</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&lt;tr align="center"&gt;</a:t>
                      </a:r>
                      <a:endParaRPr lang="zh-CN" sz="1200">
                        <a:effectLst/>
                        <a:latin typeface="Times New Roman"/>
                        <a:ea typeface="宋体"/>
                      </a:endParaRPr>
                    </a:p>
                  </a:txBody>
                  <a:tcPr marL="53975" marR="53975" marT="0" marB="0" anchor="ctr"/>
                </a:tc>
              </a:tr>
              <a:tr h="266891">
                <a:tc>
                  <a:txBody>
                    <a:bodyPr/>
                    <a:lstStyle/>
                    <a:p>
                      <a:pPr algn="just">
                        <a:lnSpc>
                          <a:spcPts val="1200"/>
                        </a:lnSpc>
                        <a:spcBef>
                          <a:spcPts val="200"/>
                        </a:spcBef>
                        <a:spcAft>
                          <a:spcPts val="200"/>
                        </a:spcAft>
                      </a:pPr>
                      <a:r>
                        <a:rPr lang="en-US" sz="1200" kern="100">
                          <a:effectLst/>
                        </a:rPr>
                        <a:t>bgcolor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设置表格当前行的背景色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&lt;tr bgcolor="blue"&gt;</a:t>
                      </a:r>
                      <a:endParaRPr lang="zh-CN" sz="1200">
                        <a:effectLst/>
                        <a:latin typeface="Times New Roman"/>
                        <a:ea typeface="宋体"/>
                      </a:endParaRPr>
                    </a:p>
                  </a:txBody>
                  <a:tcPr marL="53975" marR="53975" marT="0" marB="0" anchor="ctr"/>
                </a:tc>
              </a:tr>
              <a:tr h="552081">
                <a:tc>
                  <a:txBody>
                    <a:bodyPr/>
                    <a:lstStyle/>
                    <a:p>
                      <a:pPr algn="just">
                        <a:lnSpc>
                          <a:spcPts val="1200"/>
                        </a:lnSpc>
                        <a:spcBef>
                          <a:spcPts val="200"/>
                        </a:spcBef>
                        <a:spcAft>
                          <a:spcPts val="200"/>
                        </a:spcAft>
                      </a:pPr>
                      <a:r>
                        <a:rPr lang="en-US" sz="1200" kern="100">
                          <a:effectLst/>
                        </a:rPr>
                        <a:t>background</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设置表格当前行的背景图片</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&lt;tr background="logo.jpg"&gt;</a:t>
                      </a:r>
                      <a:endParaRPr lang="zh-CN" sz="1200">
                        <a:effectLst/>
                        <a:latin typeface="Times New Roman"/>
                        <a:ea typeface="宋体"/>
                      </a:endParaRPr>
                    </a:p>
                  </a:txBody>
                  <a:tcPr marL="53975" marR="53975" marT="0" marB="0" anchor="ctr"/>
                </a:tc>
              </a:tr>
              <a:tr h="266891">
                <a:tc>
                  <a:txBody>
                    <a:bodyPr/>
                    <a:lstStyle/>
                    <a:p>
                      <a:pPr algn="just">
                        <a:lnSpc>
                          <a:spcPts val="1200"/>
                        </a:lnSpc>
                        <a:spcBef>
                          <a:spcPts val="200"/>
                        </a:spcBef>
                        <a:spcAft>
                          <a:spcPts val="200"/>
                        </a:spcAft>
                      </a:pPr>
                      <a:r>
                        <a:rPr lang="en-US" sz="1200" kern="100">
                          <a:effectLst/>
                        </a:rPr>
                        <a:t>bordercolor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设置表格当前行的边框颜色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&lt;tr bordercolor="red"&gt;</a:t>
                      </a:r>
                      <a:endParaRPr lang="zh-CN" sz="1200">
                        <a:effectLst/>
                        <a:latin typeface="Times New Roman"/>
                        <a:ea typeface="宋体"/>
                      </a:endParaRPr>
                    </a:p>
                  </a:txBody>
                  <a:tcPr marL="53975" marR="53975" marT="0" marB="0" anchor="ctr"/>
                </a:tc>
              </a:tr>
              <a:tr h="266891">
                <a:tc>
                  <a:txBody>
                    <a:bodyPr/>
                    <a:lstStyle/>
                    <a:p>
                      <a:pPr algn="just">
                        <a:lnSpc>
                          <a:spcPts val="1200"/>
                        </a:lnSpc>
                        <a:spcBef>
                          <a:spcPts val="200"/>
                        </a:spcBef>
                        <a:spcAft>
                          <a:spcPts val="200"/>
                        </a:spcAft>
                      </a:pPr>
                      <a:r>
                        <a:rPr lang="en-US" sz="1200" kern="100">
                          <a:effectLst/>
                        </a:rPr>
                        <a:t>height</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设置表格当前行的行高</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&lt;tr height="120"&gt;</a:t>
                      </a:r>
                      <a:endParaRPr lang="zh-CN" sz="1200">
                        <a:effectLst/>
                        <a:latin typeface="Times New Roman"/>
                        <a:ea typeface="宋体"/>
                      </a:endParaRPr>
                    </a:p>
                  </a:txBody>
                  <a:tcPr marL="53975" marR="53975" marT="0" marB="0" anchor="ctr"/>
                </a:tc>
              </a:tr>
              <a:tr h="831805">
                <a:tc>
                  <a:txBody>
                    <a:bodyPr/>
                    <a:lstStyle/>
                    <a:p>
                      <a:pPr algn="just">
                        <a:lnSpc>
                          <a:spcPts val="1200"/>
                        </a:lnSpc>
                        <a:spcBef>
                          <a:spcPts val="200"/>
                        </a:spcBef>
                        <a:spcAft>
                          <a:spcPts val="200"/>
                        </a:spcAft>
                      </a:pPr>
                      <a:r>
                        <a:rPr lang="en-US" sz="1200" kern="100">
                          <a:effectLst/>
                        </a:rPr>
                        <a:t>valign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设置表格当前行的内容的垂直对齐方式，取值为</a:t>
                      </a:r>
                      <a:r>
                        <a:rPr lang="en-US" sz="1200" kern="100">
                          <a:effectLst/>
                        </a:rPr>
                        <a:t>top</a:t>
                      </a:r>
                      <a:r>
                        <a:rPr lang="zh-CN" sz="1200" kern="100">
                          <a:effectLst/>
                        </a:rPr>
                        <a:t>（垂直靠顶端对齐）、</a:t>
                      </a:r>
                      <a:r>
                        <a:rPr lang="en-US" sz="1200" kern="100">
                          <a:effectLst/>
                        </a:rPr>
                        <a:t>middle</a:t>
                      </a:r>
                      <a:r>
                        <a:rPr lang="zh-CN" sz="1200" kern="100">
                          <a:effectLst/>
                        </a:rPr>
                        <a:t>（垂直居中对齐）或</a:t>
                      </a:r>
                      <a:r>
                        <a:rPr lang="en-US" sz="1200" kern="100">
                          <a:effectLst/>
                        </a:rPr>
                        <a:t>bottom</a:t>
                      </a:r>
                      <a:r>
                        <a:rPr lang="zh-CN" sz="1200" kern="100">
                          <a:effectLst/>
                        </a:rPr>
                        <a:t>（垂直靠底部对齐）</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dirty="0">
                          <a:effectLst/>
                        </a:rPr>
                        <a:t>&lt;</a:t>
                      </a:r>
                      <a:r>
                        <a:rPr lang="en-US" sz="1200" kern="100" dirty="0" err="1">
                          <a:effectLst/>
                        </a:rPr>
                        <a:t>tr</a:t>
                      </a:r>
                      <a:r>
                        <a:rPr lang="en-US" sz="1200" kern="100" dirty="0">
                          <a:effectLst/>
                        </a:rPr>
                        <a:t> align="top"&gt;</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59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3124200" y="5943600"/>
            <a:ext cx="3217547" cy="338554"/>
          </a:xfrm>
          <a:prstGeom prst="rect">
            <a:avLst/>
          </a:prstGeom>
          <a:noFill/>
        </p:spPr>
        <p:txBody>
          <a:bodyPr wrap="none" rtlCol="0">
            <a:spAutoFit/>
          </a:bodyPr>
          <a:lstStyle/>
          <a:p>
            <a:r>
              <a:rPr lang="zh-CN" altLang="zh-CN" dirty="0"/>
              <a:t>表</a:t>
            </a:r>
            <a:r>
              <a:rPr lang="en-US" altLang="zh-CN" dirty="0"/>
              <a:t>2.4  &lt;</a:t>
            </a:r>
            <a:r>
              <a:rPr lang="en-US" altLang="zh-CN" dirty="0" err="1"/>
              <a:t>tr</a:t>
            </a:r>
            <a:r>
              <a:rPr lang="en-US" altLang="zh-CN" dirty="0"/>
              <a:t>&gt;</a:t>
            </a:r>
            <a:r>
              <a:rPr lang="zh-CN" altLang="zh-CN" dirty="0"/>
              <a:t>标记的部分常见属性</a:t>
            </a:r>
            <a:endParaRPr lang="zh-CN" altLang="en-US"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pPr lvl="1"/>
            <a:r>
              <a:rPr lang="zh-CN" altLang="en-US" dirty="0"/>
              <a:t>例</a:t>
            </a:r>
            <a:r>
              <a:rPr lang="en-US" altLang="zh-CN" dirty="0"/>
              <a:t>2.1  </a:t>
            </a:r>
            <a:r>
              <a:rPr lang="zh-CN" altLang="en-US" dirty="0"/>
              <a:t>打开记事本（</a:t>
            </a:r>
            <a:r>
              <a:rPr lang="en-US" altLang="zh-CN" dirty="0"/>
              <a:t>notepad.exe</a:t>
            </a:r>
            <a:r>
              <a:rPr lang="zh-CN" altLang="en-US" dirty="0"/>
              <a:t>），输入如下内容，将文件保存为</a:t>
            </a:r>
            <a:r>
              <a:rPr lang="en-US" altLang="zh-CN" dirty="0"/>
              <a:t>ep2_1.html</a:t>
            </a:r>
            <a:r>
              <a:rPr lang="zh-CN" altLang="en-US" dirty="0"/>
              <a:t>，然后双击</a:t>
            </a:r>
            <a:r>
              <a:rPr lang="en-US" altLang="zh-CN" dirty="0"/>
              <a:t>ep2_1.html</a:t>
            </a:r>
            <a:r>
              <a:rPr lang="zh-CN" altLang="en-US" dirty="0"/>
              <a:t>在浏览器中打开并预览。效果如</a:t>
            </a:r>
            <a:r>
              <a:rPr lang="zh-CN" altLang="en-US" dirty="0" smtClean="0"/>
              <a:t>图所</a:t>
            </a:r>
            <a:r>
              <a:rPr lang="zh-CN" altLang="en-US" dirty="0"/>
              <a:t>示。</a:t>
            </a:r>
          </a:p>
          <a:p>
            <a:pPr marL="914400" lvl="2" indent="0">
              <a:buNone/>
            </a:pPr>
            <a:r>
              <a:rPr lang="en-US" altLang="zh-CN" sz="1200" dirty="0"/>
              <a:t>&lt;html&gt;</a:t>
            </a:r>
          </a:p>
          <a:p>
            <a:pPr marL="914400" lvl="2" indent="0">
              <a:buNone/>
            </a:pPr>
            <a:r>
              <a:rPr lang="en-US" altLang="zh-CN" sz="1200" dirty="0"/>
              <a:t>	&lt;head&gt;</a:t>
            </a:r>
          </a:p>
          <a:p>
            <a:pPr marL="914400" lvl="2" indent="0">
              <a:buNone/>
            </a:pPr>
            <a:r>
              <a:rPr lang="en-US" altLang="zh-CN" sz="1200" dirty="0"/>
              <a:t>		&lt;title&gt;</a:t>
            </a:r>
            <a:r>
              <a:rPr lang="zh-CN" altLang="en-US" sz="1200" dirty="0"/>
              <a:t>一个简单的</a:t>
            </a:r>
            <a:r>
              <a:rPr lang="en-US" altLang="zh-CN" sz="1200" dirty="0"/>
              <a:t>HTML</a:t>
            </a:r>
            <a:r>
              <a:rPr lang="zh-CN" altLang="en-US" sz="1200" dirty="0"/>
              <a:t>网页</a:t>
            </a:r>
            <a:r>
              <a:rPr lang="en-US" altLang="zh-CN" sz="1200" dirty="0"/>
              <a:t>&lt;/title&gt;</a:t>
            </a:r>
          </a:p>
          <a:p>
            <a:pPr marL="914400" lvl="2" indent="0">
              <a:buNone/>
            </a:pPr>
            <a:r>
              <a:rPr lang="en-US" altLang="zh-CN" sz="1200" dirty="0"/>
              <a:t>	&lt;/head&gt;</a:t>
            </a:r>
          </a:p>
          <a:p>
            <a:pPr marL="914400" lvl="2" indent="0">
              <a:buNone/>
            </a:pPr>
            <a:r>
              <a:rPr lang="en-US" altLang="zh-CN" sz="1200" dirty="0"/>
              <a:t>	&lt;body </a:t>
            </a:r>
            <a:r>
              <a:rPr lang="en-US" altLang="zh-CN" sz="1200" dirty="0" err="1"/>
              <a:t>bgcolor</a:t>
            </a:r>
            <a:r>
              <a:rPr lang="en-US" altLang="zh-CN" sz="1200" dirty="0"/>
              <a:t>="gray"&gt;</a:t>
            </a:r>
          </a:p>
          <a:p>
            <a:pPr marL="914400" lvl="2" indent="0">
              <a:buNone/>
            </a:pPr>
            <a:r>
              <a:rPr lang="en-US" altLang="zh-CN" sz="1200" dirty="0"/>
              <a:t>		&lt;font size="7" color="red"&gt;</a:t>
            </a:r>
            <a:r>
              <a:rPr lang="zh-CN" altLang="en-US" sz="1200" dirty="0"/>
              <a:t>这是我的第一个网页。</a:t>
            </a:r>
            <a:r>
              <a:rPr lang="en-US" altLang="zh-CN" sz="1200" dirty="0"/>
              <a:t>&lt;/font&gt;&lt;</a:t>
            </a:r>
            <a:r>
              <a:rPr lang="en-US" altLang="zh-CN" sz="1200" dirty="0" err="1"/>
              <a:t>br</a:t>
            </a:r>
            <a:r>
              <a:rPr lang="en-US" altLang="zh-CN" sz="1200" dirty="0"/>
              <a:t>&gt;</a:t>
            </a:r>
          </a:p>
          <a:p>
            <a:pPr marL="914400" lvl="2" indent="0">
              <a:buNone/>
            </a:pPr>
            <a:r>
              <a:rPr lang="en-US" altLang="zh-CN" sz="1200" dirty="0"/>
              <a:t>		&lt;b&gt;&lt;i&gt;</a:t>
            </a:r>
            <a:r>
              <a:rPr lang="zh-CN" altLang="en-US" sz="1200" dirty="0"/>
              <a:t>加粗、斜体部分</a:t>
            </a:r>
            <a:r>
              <a:rPr lang="en-US" altLang="zh-CN" sz="1200" dirty="0"/>
              <a:t>&lt;/i&gt;&lt;/b&gt;&lt;</a:t>
            </a:r>
            <a:r>
              <a:rPr lang="en-US" altLang="zh-CN" sz="1200" dirty="0" err="1"/>
              <a:t>br</a:t>
            </a:r>
            <a:r>
              <a:rPr lang="en-US" altLang="zh-CN" sz="1200" dirty="0"/>
              <a:t>&gt;</a:t>
            </a:r>
          </a:p>
          <a:p>
            <a:pPr marL="914400" lvl="2" indent="0">
              <a:buNone/>
            </a:pPr>
            <a:r>
              <a:rPr lang="en-US" altLang="zh-CN" sz="1200" dirty="0"/>
              <a:t>		&lt;</a:t>
            </a:r>
            <a:r>
              <a:rPr lang="en-US" altLang="zh-CN" sz="1200" dirty="0" err="1"/>
              <a:t>hr</a:t>
            </a:r>
            <a:r>
              <a:rPr lang="en-US" altLang="zh-CN" sz="1200" dirty="0"/>
              <a:t>&gt;</a:t>
            </a:r>
          </a:p>
          <a:p>
            <a:pPr marL="914400" lvl="2" indent="0">
              <a:buNone/>
            </a:pPr>
            <a:r>
              <a:rPr lang="en-US" altLang="zh-CN" sz="1200" dirty="0"/>
              <a:t>		&lt;</a:t>
            </a:r>
            <a:r>
              <a:rPr lang="en-US" altLang="zh-CN" sz="1200" dirty="0" err="1"/>
              <a:t>img</a:t>
            </a:r>
            <a:r>
              <a:rPr lang="en-US" altLang="zh-CN" sz="1200" dirty="0"/>
              <a:t> </a:t>
            </a:r>
            <a:r>
              <a:rPr lang="en-US" altLang="zh-CN" sz="1200" dirty="0" err="1"/>
              <a:t>src</a:t>
            </a:r>
            <a:r>
              <a:rPr lang="en-US" altLang="zh-CN" sz="1200" dirty="0"/>
              <a:t>="Flower.jpg"&gt;</a:t>
            </a:r>
          </a:p>
          <a:p>
            <a:pPr marL="914400" lvl="2" indent="0">
              <a:buNone/>
            </a:pPr>
            <a:r>
              <a:rPr lang="en-US" altLang="zh-CN" sz="1200" dirty="0"/>
              <a:t>		&lt;p&gt;&lt;a </a:t>
            </a:r>
            <a:r>
              <a:rPr lang="en-US" altLang="zh-CN" sz="1200" dirty="0" err="1"/>
              <a:t>href</a:t>
            </a:r>
            <a:r>
              <a:rPr lang="en-US" altLang="zh-CN" sz="1200" dirty="0"/>
              <a:t>="http://www.baidu.com/"&gt;</a:t>
            </a:r>
            <a:r>
              <a:rPr lang="zh-CN" altLang="en-US" sz="1200" dirty="0"/>
              <a:t>点击跳到百度</a:t>
            </a:r>
            <a:r>
              <a:rPr lang="en-US" altLang="zh-CN" sz="1200" dirty="0"/>
              <a:t>&lt;/a&gt;&lt;/p&gt;</a:t>
            </a:r>
          </a:p>
          <a:p>
            <a:pPr marL="914400" lvl="2" indent="0">
              <a:buNone/>
            </a:pPr>
            <a:r>
              <a:rPr lang="en-US" altLang="zh-CN" sz="1200" dirty="0"/>
              <a:t>	&lt;/body&gt;</a:t>
            </a:r>
          </a:p>
          <a:p>
            <a:pPr marL="914400" lvl="2" indent="0">
              <a:buNone/>
            </a:pPr>
            <a:r>
              <a:rPr lang="en-US" altLang="zh-CN" sz="1200" dirty="0"/>
              <a:t>&lt;/html&gt;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3063689821"/>
              </p:ext>
            </p:extLst>
          </p:nvPr>
        </p:nvGraphicFramePr>
        <p:xfrm>
          <a:off x="685800" y="1295400"/>
          <a:ext cx="7772400" cy="3886202"/>
        </p:xfrm>
        <a:graphic>
          <a:graphicData uri="http://schemas.openxmlformats.org/drawingml/2006/table">
            <a:tbl>
              <a:tblPr>
                <a:tableStyleId>{E8B1032C-EA38-4F05-BA0D-38AFFFC7BED3}</a:tableStyleId>
              </a:tblPr>
              <a:tblGrid>
                <a:gridCol w="1230998"/>
                <a:gridCol w="4396816"/>
                <a:gridCol w="2144586"/>
              </a:tblGrid>
              <a:tr h="314631">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示例</a:t>
                      </a:r>
                      <a:endParaRPr lang="zh-CN" sz="1200" b="1" kern="1050" dirty="0">
                        <a:effectLst/>
                        <a:latin typeface="Arial"/>
                        <a:ea typeface="黑体"/>
                        <a:cs typeface="Times New Roman"/>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align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设置表格当前单元格的内容的水平对齐方式</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align="left"&gt;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bgcolor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设置表格当前单元格的背景色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bgcolor="blue"&gt;</a:t>
                      </a:r>
                      <a:endParaRPr lang="zh-CN" sz="1200">
                        <a:effectLst/>
                        <a:latin typeface="Times New Roman"/>
                        <a:ea typeface="宋体"/>
                      </a:endParaRPr>
                    </a:p>
                  </a:txBody>
                  <a:tcPr marL="53975" marR="53975" marT="0" marB="0" anchor="ctr"/>
                </a:tc>
              </a:tr>
              <a:tr h="667478">
                <a:tc>
                  <a:txBody>
                    <a:bodyPr/>
                    <a:lstStyle/>
                    <a:p>
                      <a:pPr algn="just">
                        <a:lnSpc>
                          <a:spcPts val="1200"/>
                        </a:lnSpc>
                        <a:spcBef>
                          <a:spcPts val="200"/>
                        </a:spcBef>
                        <a:spcAft>
                          <a:spcPts val="200"/>
                        </a:spcAft>
                      </a:pPr>
                      <a:r>
                        <a:rPr lang="en-US" sz="1200" kern="100">
                          <a:effectLst/>
                        </a:rPr>
                        <a:t>background</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设置表格当前单元格的背景图片</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background="logo.jpg"&gt;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bordercolor</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设置表格当前单元格的边框颜色</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bordercolor="red"&gt;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valign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设置表格当前单元格的内容的垂直对齐方式</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valign="bottom"&gt;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width</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设置表格当前单元格的宽度</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width="20%"&gt;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height</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设置表格当前单元格的高度</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height="80"&gt;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colspan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设置表格当前单元格横跨的列数</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colspan="2"&gt;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rowspan</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设置表格当前单元格纵跨的行数</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a:effectLst/>
                        </a:rPr>
                        <a:t>&lt;td rowspan="2"&gt;</a:t>
                      </a:r>
                      <a:endParaRPr lang="zh-CN" sz="1200">
                        <a:effectLst/>
                        <a:latin typeface="Times New Roman"/>
                        <a:ea typeface="宋体"/>
                      </a:endParaRPr>
                    </a:p>
                  </a:txBody>
                  <a:tcPr marL="53975" marR="53975" marT="0" marB="0" anchor="ctr"/>
                </a:tc>
              </a:tr>
              <a:tr h="322677">
                <a:tc>
                  <a:txBody>
                    <a:bodyPr/>
                    <a:lstStyle/>
                    <a:p>
                      <a:pPr algn="just">
                        <a:lnSpc>
                          <a:spcPts val="1200"/>
                        </a:lnSpc>
                        <a:spcBef>
                          <a:spcPts val="200"/>
                        </a:spcBef>
                        <a:spcAft>
                          <a:spcPts val="200"/>
                        </a:spcAft>
                      </a:pPr>
                      <a:r>
                        <a:rPr lang="en-US" sz="1200" kern="100">
                          <a:effectLst/>
                        </a:rPr>
                        <a:t>nowrap</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zh-CN" sz="1200" kern="100">
                          <a:effectLst/>
                        </a:rPr>
                        <a:t>禁止表格当前单元格的内容自动断行</a:t>
                      </a:r>
                      <a:endParaRPr lang="zh-CN" sz="1200">
                        <a:effectLst/>
                        <a:latin typeface="Times New Roman"/>
                        <a:ea typeface="宋体"/>
                      </a:endParaRPr>
                    </a:p>
                  </a:txBody>
                  <a:tcPr marL="53975" marR="53975" marT="0" marB="0" anchor="ctr"/>
                </a:tc>
                <a:tc>
                  <a:txBody>
                    <a:bodyPr/>
                    <a:lstStyle/>
                    <a:p>
                      <a:pPr algn="just">
                        <a:lnSpc>
                          <a:spcPts val="1200"/>
                        </a:lnSpc>
                        <a:spcBef>
                          <a:spcPts val="200"/>
                        </a:spcBef>
                        <a:spcAft>
                          <a:spcPts val="200"/>
                        </a:spcAft>
                      </a:pPr>
                      <a:r>
                        <a:rPr lang="en-US" sz="1200" kern="100" dirty="0">
                          <a:effectLst/>
                        </a:rPr>
                        <a:t>&lt;td </a:t>
                      </a:r>
                      <a:r>
                        <a:rPr lang="en-US" sz="1200" kern="100" dirty="0" err="1">
                          <a:effectLst/>
                        </a:rPr>
                        <a:t>nowrap</a:t>
                      </a:r>
                      <a:r>
                        <a:rPr lang="en-US" sz="1200" kern="100" dirty="0">
                          <a:effectLst/>
                        </a:rPr>
                        <a:t>="</a:t>
                      </a:r>
                      <a:r>
                        <a:rPr lang="en-US" sz="1200" kern="100" dirty="0" err="1">
                          <a:effectLst/>
                        </a:rPr>
                        <a:t>nowrap</a:t>
                      </a:r>
                      <a:r>
                        <a:rPr lang="en-US" sz="1200" kern="100" dirty="0">
                          <a:effectLst/>
                        </a:rPr>
                        <a:t>"&gt;</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60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3124200" y="5943600"/>
            <a:ext cx="3217547" cy="338554"/>
          </a:xfrm>
          <a:prstGeom prst="rect">
            <a:avLst/>
          </a:prstGeom>
          <a:noFill/>
        </p:spPr>
        <p:txBody>
          <a:bodyPr wrap="none" rtlCol="0">
            <a:spAutoFit/>
          </a:bodyPr>
          <a:lstStyle/>
          <a:p>
            <a:r>
              <a:rPr lang="zh-CN" altLang="zh-CN" dirty="0"/>
              <a:t>表</a:t>
            </a:r>
            <a:r>
              <a:rPr lang="en-US" altLang="zh-CN" dirty="0" smtClean="0"/>
              <a:t>2.5  </a:t>
            </a:r>
            <a:r>
              <a:rPr lang="en-US" altLang="zh-CN" dirty="0"/>
              <a:t>&lt;</a:t>
            </a:r>
            <a:r>
              <a:rPr lang="en-US" altLang="zh-CN" dirty="0" smtClean="0"/>
              <a:t>td&gt;</a:t>
            </a:r>
            <a:r>
              <a:rPr lang="zh-CN" altLang="zh-CN" dirty="0"/>
              <a:t>标记的部分常见属性</a:t>
            </a:r>
            <a:endParaRPr lang="zh-CN" altLang="en-US"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sp>
        <p:nvSpPr>
          <p:cNvPr id="3" name="内容占位符 2"/>
          <p:cNvSpPr>
            <a:spLocks noGrp="1"/>
          </p:cNvSpPr>
          <p:nvPr>
            <p:ph idx="1"/>
          </p:nvPr>
        </p:nvSpPr>
        <p:spPr/>
        <p:txBody>
          <a:bodyPr>
            <a:normAutofit/>
          </a:bodyPr>
          <a:lstStyle/>
          <a:p>
            <a:r>
              <a:rPr lang="en-US" altLang="zh-CN" dirty="0"/>
              <a:t>2.3.3  </a:t>
            </a:r>
            <a:r>
              <a:rPr lang="zh-CN" altLang="en-US" dirty="0"/>
              <a:t>表格应用示例</a:t>
            </a:r>
            <a:endParaRPr lang="en-US" altLang="zh-CN" dirty="0" smtClean="0"/>
          </a:p>
          <a:p>
            <a:pPr lvl="1"/>
            <a:r>
              <a:rPr lang="zh-CN" altLang="en-US" dirty="0" smtClean="0"/>
              <a:t>请阅读例</a:t>
            </a:r>
            <a:r>
              <a:rPr lang="en-US" altLang="zh-CN" dirty="0" smtClean="0"/>
              <a:t>2.12</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HTML</a:t>
            </a:r>
            <a:r>
              <a:rPr lang="zh-CN" altLang="en-US" dirty="0"/>
              <a:t>表格标记</a:t>
            </a:r>
          </a:p>
        </p:txBody>
      </p:sp>
      <p:sp>
        <p:nvSpPr>
          <p:cNvPr id="3" name="内容占位符 2"/>
          <p:cNvSpPr>
            <a:spLocks noGrp="1"/>
          </p:cNvSpPr>
          <p:nvPr>
            <p:ph idx="1"/>
          </p:nvPr>
        </p:nvSpPr>
        <p:spPr/>
        <p:txBody>
          <a:bodyPr>
            <a:normAutofit fontScale="85000" lnSpcReduction="20000"/>
          </a:bodyPr>
          <a:lstStyle/>
          <a:p>
            <a:r>
              <a:rPr lang="en-US" altLang="zh-CN" dirty="0"/>
              <a:t>2.3.4  </a:t>
            </a:r>
            <a:r>
              <a:rPr lang="zh-CN" altLang="en-US" dirty="0" smtClean="0"/>
              <a:t>嵌套表格</a:t>
            </a:r>
            <a:r>
              <a:rPr lang="zh-CN" altLang="en-US" dirty="0"/>
              <a:t>应用</a:t>
            </a:r>
            <a:r>
              <a:rPr lang="zh-CN" altLang="en-US" dirty="0" smtClean="0"/>
              <a:t>示例</a:t>
            </a:r>
            <a:endParaRPr lang="en-US" altLang="zh-CN" dirty="0" smtClean="0"/>
          </a:p>
          <a:p>
            <a:pPr lvl="1"/>
            <a:r>
              <a:rPr lang="zh-CN" altLang="en-US" dirty="0"/>
              <a:t>无论是将表格用于数据表现还是用于网页布局排版，掌握嵌套表格的使用方法都是非常重要的。所谓嵌套表格，就是在一个大的表格中再嵌入一个或多个小的表格，即插入到表格单元格中的表格（在</a:t>
            </a:r>
            <a:r>
              <a:rPr lang="en-US" altLang="zh-CN" dirty="0"/>
              <a:t>&lt;td&gt;&lt;/td&gt;</a:t>
            </a:r>
            <a:r>
              <a:rPr lang="zh-CN" altLang="en-US" dirty="0"/>
              <a:t>之间插入</a:t>
            </a:r>
            <a:r>
              <a:rPr lang="en-US" altLang="zh-CN" dirty="0"/>
              <a:t>&lt;table&gt;&lt;/table&gt;</a:t>
            </a:r>
            <a:r>
              <a:rPr lang="zh-CN" altLang="en-US" dirty="0"/>
              <a:t>）。如果用一个表格布局页面，并希望用另一个表格组织信息，则可以使用嵌套表格</a:t>
            </a:r>
            <a:r>
              <a:rPr lang="zh-CN" altLang="en-US" dirty="0" smtClean="0"/>
              <a:t>。</a:t>
            </a:r>
            <a:endParaRPr lang="en-US" altLang="zh-CN" dirty="0" smtClean="0"/>
          </a:p>
          <a:p>
            <a:pPr lvl="1"/>
            <a:r>
              <a:rPr lang="zh-CN" altLang="en-US" dirty="0" smtClean="0"/>
              <a:t>用</a:t>
            </a:r>
            <a:r>
              <a:rPr lang="zh-CN" altLang="en-US" dirty="0"/>
              <a:t>嵌套表格来对页面进行布局和排版的大致思路是：用总表格来负责规划页面的整体结构，由插入到总表格相应位置的子表格来负责各个子栏目的布局和排版，这样就可以使页面的各个部分有条不紊、互不冲突、清晰整洁</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2.13</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2.4.1  </a:t>
            </a:r>
            <a:r>
              <a:rPr lang="zh-CN" altLang="en-US" dirty="0"/>
              <a:t>什么是框架</a:t>
            </a:r>
          </a:p>
          <a:p>
            <a:r>
              <a:rPr lang="zh-CN" altLang="en-US" dirty="0"/>
              <a:t>框架是由英文</a:t>
            </a:r>
            <a:r>
              <a:rPr lang="en-US" altLang="zh-CN" dirty="0"/>
              <a:t>Frame</a:t>
            </a:r>
            <a:r>
              <a:rPr lang="zh-CN" altLang="en-US" dirty="0"/>
              <a:t>翻译而来，也可以称为“帧”。通过使用框架技术，可以将多个不同的</a:t>
            </a:r>
            <a:r>
              <a:rPr lang="en-US" altLang="zh-CN" dirty="0"/>
              <a:t>HTML</a:t>
            </a:r>
            <a:r>
              <a:rPr lang="zh-CN" altLang="en-US" dirty="0"/>
              <a:t>文件同时装载到一个浏览器窗口中，也就是说，通过框架技术将浏览器窗口按一定的结构和比例划分为多个框架，每个框架中可以载入一个指定的</a:t>
            </a:r>
            <a:r>
              <a:rPr lang="en-US" altLang="zh-CN" dirty="0"/>
              <a:t>HTML</a:t>
            </a:r>
            <a:r>
              <a:rPr lang="zh-CN" altLang="en-US" dirty="0"/>
              <a:t>文件（称为框架页面，该文件必须事先存在，可以使用相对路径或绝对路径），这样就使得这些框架所对应的多个网页文件可以同时显示在一个浏览器窗口中</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4116657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a:xfrm>
            <a:off x="381000" y="1371600"/>
            <a:ext cx="7924800" cy="5105400"/>
          </a:xfrm>
        </p:spPr>
        <p:txBody>
          <a:bodyPr>
            <a:normAutofit fontScale="70000" lnSpcReduction="20000"/>
          </a:bodyPr>
          <a:lstStyle/>
          <a:p>
            <a:r>
              <a:rPr lang="zh-CN" altLang="en-US" dirty="0" smtClean="0"/>
              <a:t>请阅读例</a:t>
            </a:r>
            <a:r>
              <a:rPr lang="en-US" altLang="zh-CN" dirty="0" smtClean="0"/>
              <a:t>2.14</a:t>
            </a:r>
            <a:r>
              <a:rPr lang="zh-CN" altLang="en-US" dirty="0" smtClean="0"/>
              <a:t>代码</a:t>
            </a:r>
            <a:endParaRPr lang="en-US" altLang="zh-CN" dirty="0" smtClean="0"/>
          </a:p>
          <a:p>
            <a:endParaRPr lang="en-US" altLang="zh-CN" dirty="0"/>
          </a:p>
          <a:p>
            <a:endParaRPr lang="en-US" altLang="zh-CN" dirty="0" smtClean="0"/>
          </a:p>
          <a:p>
            <a:endParaRPr lang="en-US" altLang="zh-CN" dirty="0" smtClean="0"/>
          </a:p>
          <a:p>
            <a:pPr marL="457200" lvl="1" indent="0">
              <a:buNone/>
            </a:pPr>
            <a:r>
              <a:rPr lang="en-US" altLang="zh-CN" dirty="0"/>
              <a:t>&lt;html&gt;</a:t>
            </a:r>
          </a:p>
          <a:p>
            <a:pPr marL="457200" lvl="1" indent="0">
              <a:buNone/>
            </a:pPr>
            <a:r>
              <a:rPr lang="en-US" altLang="zh-CN" dirty="0"/>
              <a:t>	&lt;head&gt;</a:t>
            </a:r>
          </a:p>
          <a:p>
            <a:pPr marL="457200" lvl="1" indent="0">
              <a:buNone/>
            </a:pPr>
            <a:r>
              <a:rPr lang="en-US" altLang="zh-CN" dirty="0"/>
              <a:t>		&lt;title&gt;</a:t>
            </a:r>
            <a:r>
              <a:rPr lang="zh-CN" altLang="en-US" dirty="0"/>
              <a:t>三个框架的简单示例</a:t>
            </a:r>
            <a:r>
              <a:rPr lang="en-US" altLang="zh-CN" dirty="0"/>
              <a:t>&lt;/title&gt;</a:t>
            </a:r>
          </a:p>
          <a:p>
            <a:pPr marL="457200" lvl="1" indent="0">
              <a:buNone/>
            </a:pPr>
            <a:r>
              <a:rPr lang="en-US" altLang="zh-CN" dirty="0"/>
              <a:t>	&lt;/head&gt;</a:t>
            </a:r>
          </a:p>
          <a:p>
            <a:pPr marL="457200" lvl="1" indent="0">
              <a:buNone/>
            </a:pPr>
            <a:r>
              <a:rPr lang="en-US" altLang="zh-CN" dirty="0"/>
              <a:t>	&lt;frameset cols="30%,*"&gt;</a:t>
            </a:r>
          </a:p>
          <a:p>
            <a:pPr marL="457200" lvl="1" indent="0">
              <a:buNone/>
            </a:pPr>
            <a:r>
              <a:rPr lang="en-US" altLang="zh-CN" dirty="0"/>
              <a:t>		&lt;frameset rows="80%,*"&gt;</a:t>
            </a:r>
          </a:p>
          <a:p>
            <a:pPr marL="457200" lvl="1" indent="0">
              <a:buNone/>
            </a:pPr>
            <a:r>
              <a:rPr lang="en-US" altLang="zh-CN" dirty="0"/>
              <a:t>			&lt;frame </a:t>
            </a:r>
            <a:r>
              <a:rPr lang="en-US" altLang="zh-CN" dirty="0" err="1"/>
              <a:t>src</a:t>
            </a:r>
            <a:r>
              <a:rPr lang="en-US" altLang="zh-CN" dirty="0"/>
              <a:t>="ep2_10.html"&gt;</a:t>
            </a:r>
          </a:p>
          <a:p>
            <a:pPr marL="457200" lvl="1" indent="0">
              <a:buNone/>
            </a:pPr>
            <a:r>
              <a:rPr lang="en-US" altLang="zh-CN" dirty="0"/>
              <a:t>			&lt;frame </a:t>
            </a:r>
            <a:r>
              <a:rPr lang="en-US" altLang="zh-CN" dirty="0" err="1"/>
              <a:t>src</a:t>
            </a:r>
            <a:r>
              <a:rPr lang="en-US" altLang="zh-CN" dirty="0"/>
              <a:t>="ep2_11.html"&gt;</a:t>
            </a:r>
          </a:p>
          <a:p>
            <a:pPr marL="457200" lvl="1" indent="0">
              <a:buNone/>
            </a:pPr>
            <a:r>
              <a:rPr lang="en-US" altLang="zh-CN" dirty="0"/>
              <a:t>		&lt;/frameset&gt;</a:t>
            </a:r>
          </a:p>
          <a:p>
            <a:pPr marL="457200" lvl="1" indent="0">
              <a:buNone/>
            </a:pPr>
            <a:r>
              <a:rPr lang="en-US" altLang="zh-CN" dirty="0"/>
              <a:t>		&lt;frame </a:t>
            </a:r>
            <a:r>
              <a:rPr lang="en-US" altLang="zh-CN" dirty="0" err="1"/>
              <a:t>src</a:t>
            </a:r>
            <a:r>
              <a:rPr lang="en-US" altLang="zh-CN" dirty="0"/>
              <a:t>="http://www.baidu.com/"&gt;</a:t>
            </a:r>
          </a:p>
          <a:p>
            <a:pPr marL="457200" lvl="1" indent="0">
              <a:buNone/>
            </a:pPr>
            <a:r>
              <a:rPr lang="en-US" altLang="zh-CN" dirty="0"/>
              <a:t>	&lt;/frameset&gt;</a:t>
            </a:r>
          </a:p>
          <a:p>
            <a:pPr marL="457200" lvl="1" indent="0">
              <a:buNone/>
            </a:pPr>
            <a:r>
              <a:rPr lang="en-US" altLang="zh-CN" dirty="0"/>
              <a:t>&lt;/html</a:t>
            </a:r>
            <a:r>
              <a:rPr lang="en-US" altLang="zh-CN" dirty="0" smtClean="0"/>
              <a:t>&gt;</a:t>
            </a:r>
            <a:endParaRPr lang="en-US"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6146" name="图片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685800"/>
            <a:ext cx="426243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53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fontScale="92500" lnSpcReduction="10000"/>
          </a:bodyPr>
          <a:lstStyle/>
          <a:p>
            <a:pPr lvl="1"/>
            <a:r>
              <a:rPr lang="zh-CN" altLang="en-US" dirty="0"/>
              <a:t>在本例中，</a:t>
            </a:r>
            <a:r>
              <a:rPr lang="en-US" altLang="zh-CN" dirty="0"/>
              <a:t>HTML</a:t>
            </a:r>
            <a:r>
              <a:rPr lang="zh-CN" altLang="en-US" dirty="0"/>
              <a:t>页面的文档体标记</a:t>
            </a:r>
            <a:r>
              <a:rPr lang="en-US" altLang="zh-CN" dirty="0"/>
              <a:t>&lt;body&gt;</a:t>
            </a:r>
            <a:r>
              <a:rPr lang="zh-CN" altLang="en-US" dirty="0"/>
              <a:t>被框架集标记</a:t>
            </a:r>
            <a:r>
              <a:rPr lang="en-US" altLang="zh-CN" dirty="0"/>
              <a:t>&lt;frameset&gt;</a:t>
            </a:r>
            <a:r>
              <a:rPr lang="zh-CN" altLang="en-US" dirty="0"/>
              <a:t>所取代，然后通过框架标记</a:t>
            </a:r>
            <a:r>
              <a:rPr lang="en-US" altLang="zh-CN" dirty="0"/>
              <a:t>&lt;frame&gt;</a:t>
            </a:r>
            <a:r>
              <a:rPr lang="zh-CN" altLang="en-US" dirty="0"/>
              <a:t>来定义每一个框架。在框架布局上，通过设置</a:t>
            </a:r>
            <a:r>
              <a:rPr lang="en-US" altLang="zh-CN" dirty="0"/>
              <a:t>&lt;frameset&gt;</a:t>
            </a:r>
            <a:r>
              <a:rPr lang="zh-CN" altLang="en-US" dirty="0"/>
              <a:t>标记的</a:t>
            </a:r>
            <a:r>
              <a:rPr lang="en-US" altLang="zh-CN" dirty="0"/>
              <a:t>cols</a:t>
            </a:r>
            <a:r>
              <a:rPr lang="zh-CN" altLang="en-US" dirty="0"/>
              <a:t>属性，将浏览器窗口从整体上划分为左、右两个框架：</a:t>
            </a:r>
          </a:p>
          <a:p>
            <a:pPr lvl="2"/>
            <a:r>
              <a:rPr lang="zh-CN" altLang="en-US" dirty="0"/>
              <a:t>（</a:t>
            </a:r>
            <a:r>
              <a:rPr lang="en-US" altLang="zh-CN" dirty="0"/>
              <a:t>1</a:t>
            </a:r>
            <a:r>
              <a:rPr lang="zh-CN" altLang="en-US" dirty="0"/>
              <a:t>）左框架：宽度为窗口总宽度的</a:t>
            </a:r>
            <a:r>
              <a:rPr lang="en-US" altLang="zh-CN" dirty="0"/>
              <a:t>30%</a:t>
            </a:r>
            <a:r>
              <a:rPr lang="zh-CN" altLang="en-US" dirty="0"/>
              <a:t>。然后通过嵌套使用</a:t>
            </a:r>
            <a:r>
              <a:rPr lang="en-US" altLang="zh-CN" dirty="0"/>
              <a:t>&lt;frameset&gt;</a:t>
            </a:r>
            <a:r>
              <a:rPr lang="zh-CN" altLang="en-US" dirty="0"/>
              <a:t>标记并设置</a:t>
            </a:r>
            <a:r>
              <a:rPr lang="en-US" altLang="zh-CN" dirty="0"/>
              <a:t>rows</a:t>
            </a:r>
            <a:r>
              <a:rPr lang="zh-CN" altLang="en-US" dirty="0"/>
              <a:t>属性，又将左框架划分为了上、下两个子框架，其中上框架的高度为窗口总高度的</a:t>
            </a:r>
            <a:r>
              <a:rPr lang="en-US" altLang="zh-CN" dirty="0"/>
              <a:t>80%</a:t>
            </a:r>
            <a:r>
              <a:rPr lang="zh-CN" altLang="en-US" dirty="0"/>
              <a:t>，对应载入了本地</a:t>
            </a:r>
            <a:r>
              <a:rPr lang="en-US" altLang="zh-CN" dirty="0"/>
              <a:t>HTML</a:t>
            </a:r>
            <a:r>
              <a:rPr lang="zh-CN" altLang="en-US" dirty="0"/>
              <a:t>文档</a:t>
            </a:r>
            <a:r>
              <a:rPr lang="en-US" altLang="zh-CN" dirty="0"/>
              <a:t>ep2_10.html</a:t>
            </a:r>
            <a:r>
              <a:rPr lang="zh-CN" altLang="en-US" dirty="0"/>
              <a:t>；下框架的高度为窗口总高度的剩余部分即</a:t>
            </a:r>
            <a:r>
              <a:rPr lang="en-US" altLang="zh-CN" dirty="0"/>
              <a:t>20%</a:t>
            </a:r>
            <a:r>
              <a:rPr lang="zh-CN" altLang="en-US" dirty="0"/>
              <a:t>，对应载入了本地</a:t>
            </a:r>
            <a:r>
              <a:rPr lang="en-US" altLang="zh-CN" dirty="0"/>
              <a:t>HTML</a:t>
            </a:r>
            <a:r>
              <a:rPr lang="zh-CN" altLang="en-US" dirty="0"/>
              <a:t>文档</a:t>
            </a:r>
            <a:r>
              <a:rPr lang="en-US" altLang="zh-CN" dirty="0"/>
              <a:t>ep2_11.html</a:t>
            </a:r>
            <a:r>
              <a:rPr lang="zh-CN" altLang="en-US" dirty="0"/>
              <a:t>。</a:t>
            </a:r>
          </a:p>
          <a:p>
            <a:pPr lvl="2"/>
            <a:r>
              <a:rPr lang="zh-CN" altLang="en-US" dirty="0"/>
              <a:t>（</a:t>
            </a:r>
            <a:r>
              <a:rPr lang="en-US" altLang="zh-CN" dirty="0"/>
              <a:t>2</a:t>
            </a:r>
            <a:r>
              <a:rPr lang="zh-CN" altLang="en-US" dirty="0"/>
              <a:t>）右框架：宽度为窗口总宽度的剩余部分即</a:t>
            </a:r>
            <a:r>
              <a:rPr lang="en-US" altLang="zh-CN" dirty="0"/>
              <a:t>70%</a:t>
            </a:r>
            <a:r>
              <a:rPr lang="zh-CN" altLang="en-US" dirty="0"/>
              <a:t>，对应载入了百度的首页（</a:t>
            </a:r>
            <a:r>
              <a:rPr lang="en-US" altLang="zh-CN" dirty="0"/>
              <a:t>http://www.baidu.com/</a:t>
            </a:r>
            <a:r>
              <a:rPr lang="zh-CN" altLang="en-US" dirty="0"/>
              <a:t>）</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a:bodyPr>
          <a:lstStyle/>
          <a:p>
            <a:r>
              <a:rPr lang="en-US" altLang="zh-CN" dirty="0"/>
              <a:t>2.4.2  </a:t>
            </a:r>
            <a:r>
              <a:rPr lang="zh-CN" altLang="en-US" dirty="0"/>
              <a:t>框架相关标记及属性</a:t>
            </a:r>
          </a:p>
          <a:p>
            <a:r>
              <a:rPr lang="en-US" altLang="zh-CN" dirty="0"/>
              <a:t>1</a:t>
            </a:r>
            <a:r>
              <a:rPr lang="zh-CN" altLang="en-US" dirty="0"/>
              <a:t>．框架集标记</a:t>
            </a:r>
            <a:r>
              <a:rPr lang="en-US" altLang="zh-CN" dirty="0"/>
              <a:t>&lt;frameset&gt;&lt;/frameset&gt;</a:t>
            </a:r>
          </a:p>
          <a:p>
            <a:pPr lvl="1"/>
            <a:r>
              <a:rPr lang="en-US" altLang="zh-CN" dirty="0"/>
              <a:t>&lt;frameset&gt;&lt;/frameset&gt;</a:t>
            </a:r>
            <a:r>
              <a:rPr lang="zh-CN" altLang="en-US" dirty="0"/>
              <a:t>标记对用于定义一个框架集（</a:t>
            </a:r>
            <a:r>
              <a:rPr lang="en-US" altLang="zh-CN" dirty="0"/>
              <a:t>frameset</a:t>
            </a:r>
            <a:r>
              <a:rPr lang="zh-CN" altLang="en-US" dirty="0"/>
              <a:t>），并同时指定一个浏览器窗口如何拆分为多个框架（</a:t>
            </a:r>
            <a:r>
              <a:rPr lang="en-US" altLang="zh-CN" dirty="0"/>
              <a:t>frame</a:t>
            </a:r>
            <a:r>
              <a:rPr lang="zh-CN" altLang="en-US" dirty="0"/>
              <a:t>），每个框架可对应一个独立的</a:t>
            </a:r>
            <a:r>
              <a:rPr lang="en-US" altLang="zh-CN" dirty="0"/>
              <a:t>HTML</a:t>
            </a:r>
            <a:r>
              <a:rPr lang="zh-CN" altLang="en-US" dirty="0"/>
              <a:t>文档。</a:t>
            </a:r>
            <a:r>
              <a:rPr lang="en-US" altLang="zh-CN" dirty="0"/>
              <a:t>&lt;frameset&gt;&lt;/frameset&gt;</a:t>
            </a:r>
            <a:r>
              <a:rPr lang="zh-CN" altLang="en-US" dirty="0"/>
              <a:t>标记对必须放在</a:t>
            </a:r>
            <a:r>
              <a:rPr lang="en-US" altLang="zh-CN" dirty="0"/>
              <a:t>HTML</a:t>
            </a:r>
            <a:r>
              <a:rPr lang="zh-CN" altLang="en-US" dirty="0"/>
              <a:t>文档的</a:t>
            </a:r>
            <a:r>
              <a:rPr lang="en-US" altLang="zh-CN" dirty="0"/>
              <a:t>&lt;body&gt;&lt;/body&gt;</a:t>
            </a:r>
            <a:r>
              <a:rPr lang="zh-CN" altLang="en-US" dirty="0"/>
              <a:t>标记对之外，并且可以嵌套使用以形成更复杂的框架结构。</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fontScale="85000" lnSpcReduction="10000"/>
          </a:bodyPr>
          <a:lstStyle/>
          <a:p>
            <a:pPr lvl="1"/>
            <a:r>
              <a:rPr lang="en-US" altLang="zh-CN" dirty="0"/>
              <a:t>&lt;frameset&gt;</a:t>
            </a:r>
            <a:r>
              <a:rPr lang="zh-CN" altLang="en-US" dirty="0"/>
              <a:t>标记必须至少用到</a:t>
            </a:r>
            <a:r>
              <a:rPr lang="en-US" altLang="zh-CN" dirty="0"/>
              <a:t>rows</a:t>
            </a:r>
            <a:r>
              <a:rPr lang="zh-CN" altLang="en-US" dirty="0"/>
              <a:t>属性和</a:t>
            </a:r>
            <a:r>
              <a:rPr lang="en-US" altLang="zh-CN" dirty="0"/>
              <a:t>cols</a:t>
            </a:r>
            <a:r>
              <a:rPr lang="zh-CN" altLang="en-US" dirty="0"/>
              <a:t>属性中的一个，否则浏览器无法正常显示出多个框架。</a:t>
            </a:r>
            <a:r>
              <a:rPr lang="en-US" altLang="zh-CN" dirty="0"/>
              <a:t>rows</a:t>
            </a:r>
            <a:r>
              <a:rPr lang="zh-CN" altLang="en-US" dirty="0"/>
              <a:t>属性用于指定文档中各个框架的行定位（也就是拆分为上下结构），而</a:t>
            </a:r>
            <a:r>
              <a:rPr lang="en-US" altLang="zh-CN" dirty="0"/>
              <a:t>cols</a:t>
            </a:r>
            <a:r>
              <a:rPr lang="zh-CN" altLang="en-US" dirty="0"/>
              <a:t>属性用于指定文档中各个框架的列定位（也就是拆分为左右结构）。这两个属性的取值可以是百分数、绝对像素值或星号“*”，其中星号代表该方向所有剩余空间，如果同一个属性中出现多个星号则将所有剩余空间平均分配。这两个属性的使用示例见表</a:t>
            </a:r>
            <a:r>
              <a:rPr lang="en-US" altLang="zh-CN" dirty="0"/>
              <a:t>2.6</a:t>
            </a:r>
            <a:r>
              <a:rPr lang="zh-CN" altLang="en-US" dirty="0" smtClean="0"/>
              <a:t>。</a:t>
            </a:r>
            <a:endParaRPr lang="en-US" altLang="zh-CN" dirty="0" smtClean="0"/>
          </a:p>
          <a:p>
            <a:pPr lvl="1"/>
            <a:r>
              <a:rPr lang="zh-CN" altLang="zh-CN" dirty="0"/>
              <a:t>除此之外，</a:t>
            </a:r>
            <a:r>
              <a:rPr lang="en-US" altLang="zh-CN" dirty="0"/>
              <a:t>&lt;frameset&gt;</a:t>
            </a:r>
            <a:r>
              <a:rPr lang="zh-CN" altLang="zh-CN" dirty="0"/>
              <a:t>还有其他一些属性。</a:t>
            </a:r>
            <a:r>
              <a:rPr lang="en-US" altLang="zh-CN" dirty="0"/>
              <a:t>border</a:t>
            </a:r>
            <a:r>
              <a:rPr lang="zh-CN" altLang="zh-CN" dirty="0"/>
              <a:t>属性用于设置边框粗细，默认为</a:t>
            </a:r>
            <a:r>
              <a:rPr lang="en-US" altLang="zh-CN" dirty="0"/>
              <a:t>5</a:t>
            </a:r>
            <a:r>
              <a:rPr lang="zh-CN" altLang="zh-CN" dirty="0"/>
              <a:t>像素；</a:t>
            </a:r>
            <a:r>
              <a:rPr lang="en-US" altLang="zh-CN" dirty="0" err="1"/>
              <a:t>bordercolor</a:t>
            </a:r>
            <a:r>
              <a:rPr lang="zh-CN" altLang="zh-CN" dirty="0"/>
              <a:t>属性用于设置边框颜色；</a:t>
            </a:r>
            <a:r>
              <a:rPr lang="en-US" altLang="zh-CN" dirty="0" err="1"/>
              <a:t>framespacing</a:t>
            </a:r>
            <a:r>
              <a:rPr lang="zh-CN" altLang="zh-CN" dirty="0"/>
              <a:t>属性用于设置框架与框架之间的空白距离。</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938579562"/>
              </p:ext>
            </p:extLst>
          </p:nvPr>
        </p:nvGraphicFramePr>
        <p:xfrm>
          <a:off x="457200" y="1371600"/>
          <a:ext cx="8077200" cy="4267201"/>
        </p:xfrm>
        <a:graphic>
          <a:graphicData uri="http://schemas.openxmlformats.org/drawingml/2006/table">
            <a:tbl>
              <a:tblPr>
                <a:tableStyleId>{E8B1032C-EA38-4F05-BA0D-38AFFFC7BED3}</a:tableStyleId>
              </a:tblPr>
              <a:tblGrid>
                <a:gridCol w="3480233"/>
                <a:gridCol w="4596967"/>
              </a:tblGrid>
              <a:tr h="308839">
                <a:tc>
                  <a:txBody>
                    <a:bodyPr/>
                    <a:lstStyle/>
                    <a:p>
                      <a:pPr algn="ctr">
                        <a:lnSpc>
                          <a:spcPts val="1200"/>
                        </a:lnSpc>
                        <a:spcBef>
                          <a:spcPts val="250"/>
                        </a:spcBef>
                        <a:spcAft>
                          <a:spcPts val="250"/>
                        </a:spcAft>
                      </a:pPr>
                      <a:r>
                        <a:rPr lang="zh-CN" sz="1200" b="1" kern="100" dirty="0">
                          <a:effectLst/>
                        </a:rPr>
                        <a:t>代码</a:t>
                      </a:r>
                      <a:endParaRPr lang="zh-CN" sz="12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200" b="1" kern="100" dirty="0">
                          <a:effectLst/>
                        </a:rPr>
                        <a:t>说明</a:t>
                      </a:r>
                      <a:endParaRPr lang="zh-CN" sz="1200" b="1" kern="1050" dirty="0">
                        <a:effectLst/>
                        <a:latin typeface="Arial"/>
                        <a:ea typeface="黑体"/>
                        <a:cs typeface="Times New Roman"/>
                      </a:endParaRPr>
                    </a:p>
                  </a:txBody>
                  <a:tcPr marL="28575" marR="28575" marT="0" marB="0" anchor="ctr"/>
                </a:tc>
              </a:tr>
              <a:tr h="651948">
                <a:tc>
                  <a:txBody>
                    <a:bodyPr/>
                    <a:lstStyle/>
                    <a:p>
                      <a:pPr algn="just">
                        <a:lnSpc>
                          <a:spcPts val="1200"/>
                        </a:lnSpc>
                        <a:spcBef>
                          <a:spcPts val="200"/>
                        </a:spcBef>
                        <a:spcAft>
                          <a:spcPts val="200"/>
                        </a:spcAft>
                      </a:pPr>
                      <a:r>
                        <a:rPr lang="en-US" sz="1200" kern="100" dirty="0">
                          <a:effectLst/>
                        </a:rPr>
                        <a:t>&lt;frameset rows="50%, 30%, 20%"&gt;</a:t>
                      </a:r>
                      <a:endParaRPr lang="zh-CN" sz="1200"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200" kern="100">
                          <a:effectLst/>
                        </a:rPr>
                        <a:t>共有</a:t>
                      </a:r>
                      <a:r>
                        <a:rPr lang="en-US" sz="1200" kern="100">
                          <a:effectLst/>
                        </a:rPr>
                        <a:t>3</a:t>
                      </a:r>
                      <a:r>
                        <a:rPr lang="zh-CN" sz="1200" kern="100">
                          <a:effectLst/>
                        </a:rPr>
                        <a:t>个按行排列的框架（形成上、中、下的结构），它们的高度分别占浏览器窗口高度的</a:t>
                      </a:r>
                      <a:r>
                        <a:rPr lang="en-US" sz="1200" kern="100">
                          <a:effectLst/>
                        </a:rPr>
                        <a:t>50%</a:t>
                      </a:r>
                      <a:r>
                        <a:rPr lang="zh-CN" sz="1200" kern="100">
                          <a:effectLst/>
                        </a:rPr>
                        <a:t>、</a:t>
                      </a:r>
                      <a:r>
                        <a:rPr lang="en-US" sz="1200" kern="100">
                          <a:effectLst/>
                        </a:rPr>
                        <a:t>30%</a:t>
                      </a:r>
                      <a:r>
                        <a:rPr lang="zh-CN" sz="1200" kern="100">
                          <a:effectLst/>
                        </a:rPr>
                        <a:t>、</a:t>
                      </a:r>
                      <a:r>
                        <a:rPr lang="en-US" sz="1200" kern="100">
                          <a:effectLst/>
                        </a:rPr>
                        <a:t>20%</a:t>
                      </a:r>
                      <a:endParaRPr lang="zh-CN" sz="1200">
                        <a:effectLst/>
                        <a:latin typeface="Times New Roman"/>
                        <a:ea typeface="宋体"/>
                      </a:endParaRPr>
                    </a:p>
                  </a:txBody>
                  <a:tcPr marL="28575" marR="28575" marT="0" marB="0" anchor="ctr"/>
                </a:tc>
              </a:tr>
              <a:tr h="651948">
                <a:tc>
                  <a:txBody>
                    <a:bodyPr/>
                    <a:lstStyle/>
                    <a:p>
                      <a:pPr algn="just">
                        <a:lnSpc>
                          <a:spcPts val="1200"/>
                        </a:lnSpc>
                        <a:spcBef>
                          <a:spcPts val="200"/>
                        </a:spcBef>
                        <a:spcAft>
                          <a:spcPts val="200"/>
                        </a:spcAft>
                      </a:pPr>
                      <a:r>
                        <a:rPr lang="en-US" sz="1200" kern="100">
                          <a:effectLst/>
                        </a:rPr>
                        <a:t>&lt;frameset rows="*,*,*"&gt;</a:t>
                      </a:r>
                      <a:endParaRPr lang="zh-CN" sz="12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200" kern="100">
                          <a:effectLst/>
                        </a:rPr>
                        <a:t>共有</a:t>
                      </a:r>
                      <a:r>
                        <a:rPr lang="en-US" sz="1200" kern="100">
                          <a:effectLst/>
                        </a:rPr>
                        <a:t>3</a:t>
                      </a:r>
                      <a:r>
                        <a:rPr lang="zh-CN" sz="1200" kern="100">
                          <a:effectLst/>
                        </a:rPr>
                        <a:t>个按行排列的框架（形成上、中、下的结构），它们的高度分别占浏览器窗口高度的</a:t>
                      </a:r>
                      <a:r>
                        <a:rPr lang="en-US" sz="1200" kern="100">
                          <a:effectLst/>
                        </a:rPr>
                        <a:t>1/3</a:t>
                      </a:r>
                      <a:endParaRPr lang="zh-CN" sz="1200">
                        <a:effectLst/>
                        <a:latin typeface="Times New Roman"/>
                        <a:ea typeface="宋体"/>
                      </a:endParaRPr>
                    </a:p>
                  </a:txBody>
                  <a:tcPr marL="28575" marR="28575" marT="0" marB="0" anchor="ctr"/>
                </a:tc>
              </a:tr>
              <a:tr h="651948">
                <a:tc>
                  <a:txBody>
                    <a:bodyPr/>
                    <a:lstStyle/>
                    <a:p>
                      <a:pPr algn="just">
                        <a:lnSpc>
                          <a:spcPts val="1200"/>
                        </a:lnSpc>
                        <a:spcBef>
                          <a:spcPts val="200"/>
                        </a:spcBef>
                        <a:spcAft>
                          <a:spcPts val="200"/>
                        </a:spcAft>
                      </a:pPr>
                      <a:r>
                        <a:rPr lang="en-US" sz="1200" kern="100">
                          <a:effectLst/>
                        </a:rPr>
                        <a:t>&lt;frameset cols="20%,*,*"&gt;</a:t>
                      </a:r>
                      <a:endParaRPr lang="zh-CN" sz="12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200" kern="100">
                          <a:effectLst/>
                        </a:rPr>
                        <a:t>共有</a:t>
                      </a:r>
                      <a:r>
                        <a:rPr lang="en-US" sz="1200" kern="100">
                          <a:effectLst/>
                        </a:rPr>
                        <a:t>3</a:t>
                      </a:r>
                      <a:r>
                        <a:rPr lang="zh-CN" sz="1200" kern="100">
                          <a:effectLst/>
                        </a:rPr>
                        <a:t>个按列排列的框架（形成左、中、右的结构），它们的宽度分别占浏览器窗口宽度的</a:t>
                      </a:r>
                      <a:r>
                        <a:rPr lang="en-US" sz="1200" kern="100">
                          <a:effectLst/>
                        </a:rPr>
                        <a:t>20%</a:t>
                      </a:r>
                      <a:r>
                        <a:rPr lang="zh-CN" sz="1200" kern="100">
                          <a:effectLst/>
                        </a:rPr>
                        <a:t>、</a:t>
                      </a:r>
                      <a:r>
                        <a:rPr lang="en-US" sz="1200" kern="100">
                          <a:effectLst/>
                        </a:rPr>
                        <a:t>40%</a:t>
                      </a:r>
                      <a:r>
                        <a:rPr lang="zh-CN" sz="1200" kern="100">
                          <a:effectLst/>
                        </a:rPr>
                        <a:t>、</a:t>
                      </a:r>
                      <a:r>
                        <a:rPr lang="en-US" sz="1200" kern="100">
                          <a:effectLst/>
                        </a:rPr>
                        <a:t>40%</a:t>
                      </a:r>
                      <a:endParaRPr lang="zh-CN" sz="1200">
                        <a:effectLst/>
                        <a:latin typeface="Times New Roman"/>
                        <a:ea typeface="宋体"/>
                      </a:endParaRPr>
                    </a:p>
                  </a:txBody>
                  <a:tcPr marL="28575" marR="28575" marT="0" marB="0" anchor="ctr"/>
                </a:tc>
              </a:tr>
              <a:tr h="2002518">
                <a:tc>
                  <a:txBody>
                    <a:bodyPr/>
                    <a:lstStyle/>
                    <a:p>
                      <a:pPr algn="just">
                        <a:lnSpc>
                          <a:spcPts val="1200"/>
                        </a:lnSpc>
                        <a:spcBef>
                          <a:spcPts val="200"/>
                        </a:spcBef>
                        <a:spcAft>
                          <a:spcPts val="200"/>
                        </a:spcAft>
                      </a:pPr>
                      <a:r>
                        <a:rPr lang="en-US" sz="1200" kern="100">
                          <a:effectLst/>
                        </a:rPr>
                        <a:t>&lt;frameset rows="40%,*" cols="50%,200, *"&gt;</a:t>
                      </a:r>
                      <a:endParaRPr lang="zh-CN" sz="120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200" kern="100" dirty="0">
                          <a:effectLst/>
                        </a:rPr>
                        <a:t>共有</a:t>
                      </a:r>
                      <a:r>
                        <a:rPr lang="en-US" sz="1200" kern="100" dirty="0">
                          <a:effectLst/>
                        </a:rPr>
                        <a:t>6</a:t>
                      </a:r>
                      <a:r>
                        <a:rPr lang="zh-CN" sz="1200" kern="100" dirty="0">
                          <a:effectLst/>
                        </a:rPr>
                        <a:t>个框架（形成</a:t>
                      </a:r>
                      <a:r>
                        <a:rPr lang="en-US" sz="1200" kern="100" dirty="0">
                          <a:effectLst/>
                        </a:rPr>
                        <a:t>2</a:t>
                      </a:r>
                      <a:r>
                        <a:rPr lang="zh-CN" sz="1200" kern="100" dirty="0">
                          <a:effectLst/>
                        </a:rPr>
                        <a:t>行</a:t>
                      </a:r>
                      <a:r>
                        <a:rPr lang="en-US" sz="1200" kern="100" dirty="0">
                          <a:effectLst/>
                        </a:rPr>
                        <a:t>3</a:t>
                      </a:r>
                      <a:r>
                        <a:rPr lang="zh-CN" sz="1200" kern="100" dirty="0">
                          <a:effectLst/>
                        </a:rPr>
                        <a:t>列的结构），第一行的</a:t>
                      </a:r>
                      <a:r>
                        <a:rPr lang="en-US" sz="1200" kern="100" dirty="0">
                          <a:effectLst/>
                        </a:rPr>
                        <a:t>3</a:t>
                      </a:r>
                      <a:r>
                        <a:rPr lang="zh-CN" sz="1200" kern="100" dirty="0">
                          <a:effectLst/>
                        </a:rPr>
                        <a:t>个框架的高度均为浏览器窗口高度的</a:t>
                      </a:r>
                      <a:r>
                        <a:rPr lang="en-US" sz="1200" kern="100" dirty="0">
                          <a:effectLst/>
                        </a:rPr>
                        <a:t>40%</a:t>
                      </a:r>
                      <a:r>
                        <a:rPr lang="zh-CN" sz="1200" kern="100" dirty="0">
                          <a:effectLst/>
                        </a:rPr>
                        <a:t>，第二行的</a:t>
                      </a:r>
                      <a:r>
                        <a:rPr lang="en-US" sz="1200" kern="100" dirty="0">
                          <a:effectLst/>
                        </a:rPr>
                        <a:t>3</a:t>
                      </a:r>
                      <a:r>
                        <a:rPr lang="zh-CN" sz="1200" kern="100" dirty="0">
                          <a:effectLst/>
                        </a:rPr>
                        <a:t>个框架的高度均为浏览器窗口高度的</a:t>
                      </a:r>
                      <a:r>
                        <a:rPr lang="en-US" sz="1200" kern="100" dirty="0">
                          <a:effectLst/>
                        </a:rPr>
                        <a:t>60%</a:t>
                      </a:r>
                      <a:r>
                        <a:rPr lang="zh-CN" sz="1200" kern="100" dirty="0">
                          <a:effectLst/>
                        </a:rPr>
                        <a:t>。第一列的</a:t>
                      </a:r>
                      <a:r>
                        <a:rPr lang="en-US" sz="1200" kern="100" dirty="0">
                          <a:effectLst/>
                        </a:rPr>
                        <a:t>2</a:t>
                      </a:r>
                      <a:r>
                        <a:rPr lang="zh-CN" sz="1200" kern="100" dirty="0">
                          <a:effectLst/>
                        </a:rPr>
                        <a:t>个框架的宽度均为浏览器窗口宽度的</a:t>
                      </a:r>
                      <a:r>
                        <a:rPr lang="en-US" sz="1200" kern="100" dirty="0">
                          <a:effectLst/>
                        </a:rPr>
                        <a:t>50%</a:t>
                      </a:r>
                      <a:r>
                        <a:rPr lang="zh-CN" sz="1200" kern="100" dirty="0">
                          <a:effectLst/>
                        </a:rPr>
                        <a:t>，第二列的</a:t>
                      </a:r>
                      <a:r>
                        <a:rPr lang="en-US" sz="1200" kern="100" dirty="0">
                          <a:effectLst/>
                        </a:rPr>
                        <a:t>2</a:t>
                      </a:r>
                      <a:r>
                        <a:rPr lang="zh-CN" sz="1200" kern="100" dirty="0">
                          <a:effectLst/>
                        </a:rPr>
                        <a:t>个框架的宽度均为固定的</a:t>
                      </a:r>
                      <a:r>
                        <a:rPr lang="en-US" sz="1200" kern="100" dirty="0">
                          <a:effectLst/>
                        </a:rPr>
                        <a:t>200</a:t>
                      </a:r>
                      <a:r>
                        <a:rPr lang="zh-CN" sz="1200" kern="100" dirty="0">
                          <a:effectLst/>
                        </a:rPr>
                        <a:t>像素，第三列的</a:t>
                      </a:r>
                      <a:r>
                        <a:rPr lang="en-US" sz="1200" kern="100" dirty="0">
                          <a:effectLst/>
                        </a:rPr>
                        <a:t>2</a:t>
                      </a:r>
                      <a:r>
                        <a:rPr lang="zh-CN" sz="1200" kern="100" dirty="0">
                          <a:effectLst/>
                        </a:rPr>
                        <a:t>个框架的宽度均为浏览器窗口宽度的剩余值</a:t>
                      </a:r>
                      <a:endParaRPr lang="zh-CN" sz="1200" dirty="0">
                        <a:effectLst/>
                        <a:latin typeface="Times New Roman"/>
                        <a:ea typeface="宋体"/>
                      </a:endParaRPr>
                    </a:p>
                  </a:txBody>
                  <a:tcPr marL="28575" marR="285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68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1752600" y="6019800"/>
            <a:ext cx="5567550" cy="338554"/>
          </a:xfrm>
          <a:prstGeom prst="rect">
            <a:avLst/>
          </a:prstGeom>
          <a:noFill/>
        </p:spPr>
        <p:txBody>
          <a:bodyPr wrap="none" rtlCol="0">
            <a:spAutoFit/>
          </a:bodyPr>
          <a:lstStyle/>
          <a:p>
            <a:r>
              <a:rPr lang="zh-CN" altLang="zh-CN" dirty="0"/>
              <a:t>表</a:t>
            </a:r>
            <a:r>
              <a:rPr lang="en-US" altLang="zh-CN" dirty="0"/>
              <a:t>2.6  &lt;frameset&gt;</a:t>
            </a:r>
            <a:r>
              <a:rPr lang="zh-CN" altLang="zh-CN" dirty="0"/>
              <a:t>标记的</a:t>
            </a:r>
            <a:r>
              <a:rPr lang="en-US" altLang="zh-CN" dirty="0"/>
              <a:t>rows</a:t>
            </a:r>
            <a:r>
              <a:rPr lang="zh-CN" altLang="zh-CN" dirty="0"/>
              <a:t>属性和</a:t>
            </a:r>
            <a:r>
              <a:rPr lang="en-US" altLang="zh-CN" dirty="0"/>
              <a:t>cols</a:t>
            </a:r>
            <a:r>
              <a:rPr lang="zh-CN" altLang="zh-CN" dirty="0"/>
              <a:t>属性的使用</a:t>
            </a:r>
            <a:r>
              <a:rPr lang="zh-CN" altLang="zh-CN" dirty="0" smtClean="0"/>
              <a:t>示例</a:t>
            </a:r>
            <a:endParaRPr lang="zh-CN"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2</a:t>
            </a:r>
            <a:r>
              <a:rPr lang="zh-CN" altLang="en-US" dirty="0"/>
              <a:t>．框架标记</a:t>
            </a:r>
            <a:r>
              <a:rPr lang="en-US" altLang="zh-CN" dirty="0"/>
              <a:t>&lt;frame&gt;</a:t>
            </a:r>
          </a:p>
          <a:p>
            <a:pPr lvl="1"/>
            <a:r>
              <a:rPr lang="en-US" altLang="zh-CN" dirty="0"/>
              <a:t>&lt;frame&gt;</a:t>
            </a:r>
            <a:r>
              <a:rPr lang="zh-CN" altLang="en-US" dirty="0"/>
              <a:t>是一个单标记，用来定义位于框架集中的某一个具体的框架，它必须放在</a:t>
            </a:r>
            <a:r>
              <a:rPr lang="en-US" altLang="zh-CN" dirty="0"/>
              <a:t>&lt;frameset&gt;&lt;/frameset&gt;</a:t>
            </a:r>
            <a:r>
              <a:rPr lang="zh-CN" altLang="en-US" dirty="0"/>
              <a:t>标记对之间。</a:t>
            </a:r>
            <a:r>
              <a:rPr lang="en-US" altLang="zh-CN" dirty="0"/>
              <a:t>&lt;frame&gt;</a:t>
            </a:r>
            <a:r>
              <a:rPr lang="zh-CN" altLang="en-US" dirty="0"/>
              <a:t>标记具有</a:t>
            </a:r>
            <a:r>
              <a:rPr lang="en-US" altLang="zh-CN" dirty="0" err="1"/>
              <a:t>src</a:t>
            </a:r>
            <a:r>
              <a:rPr lang="zh-CN" altLang="en-US" dirty="0"/>
              <a:t>和</a:t>
            </a:r>
            <a:r>
              <a:rPr lang="en-US" altLang="zh-CN" dirty="0"/>
              <a:t>name</a:t>
            </a:r>
            <a:r>
              <a:rPr lang="zh-CN" altLang="en-US" dirty="0"/>
              <a:t>属性，这两个属性通常是必须使用的。</a:t>
            </a:r>
          </a:p>
          <a:p>
            <a:pPr lvl="2"/>
            <a:r>
              <a:rPr lang="en-US" altLang="zh-CN" dirty="0" err="1"/>
              <a:t>src</a:t>
            </a:r>
            <a:r>
              <a:rPr lang="en-US" altLang="zh-CN" dirty="0"/>
              <a:t> </a:t>
            </a:r>
            <a:r>
              <a:rPr lang="zh-CN" altLang="en-US" dirty="0"/>
              <a:t>属性指定要在当前框架中显示的文档的</a:t>
            </a:r>
            <a:r>
              <a:rPr lang="en-US" altLang="zh-CN" dirty="0"/>
              <a:t>URL</a:t>
            </a:r>
            <a:r>
              <a:rPr lang="zh-CN" altLang="en-US" dirty="0"/>
              <a:t>，可以是本网站内部</a:t>
            </a:r>
            <a:r>
              <a:rPr lang="en-US" altLang="zh-CN" dirty="0"/>
              <a:t>HTML</a:t>
            </a:r>
            <a:r>
              <a:rPr lang="zh-CN" altLang="en-US" dirty="0"/>
              <a:t>文档的相对地址，也可以是其他网站的</a:t>
            </a:r>
            <a:r>
              <a:rPr lang="en-US" altLang="zh-CN" dirty="0"/>
              <a:t>HTML</a:t>
            </a:r>
            <a:r>
              <a:rPr lang="zh-CN" altLang="en-US" dirty="0"/>
              <a:t>文档的绝对地址。</a:t>
            </a:r>
          </a:p>
          <a:p>
            <a:pPr lvl="2"/>
            <a:r>
              <a:rPr lang="en-US" altLang="zh-CN" dirty="0"/>
              <a:t>name</a:t>
            </a:r>
            <a:r>
              <a:rPr lang="zh-CN" altLang="en-US" dirty="0"/>
              <a:t>属性用于定义当前框架的名字，这个名字是提供给超级链接标记</a:t>
            </a:r>
            <a:r>
              <a:rPr lang="en-US" altLang="zh-CN" dirty="0"/>
              <a:t>&lt;a </a:t>
            </a:r>
            <a:r>
              <a:rPr lang="en-US" altLang="zh-CN" dirty="0" err="1"/>
              <a:t>href</a:t>
            </a:r>
            <a:r>
              <a:rPr lang="en-US" altLang="zh-CN" dirty="0"/>
              <a:t>="" target=""&gt;</a:t>
            </a:r>
            <a:r>
              <a:rPr lang="zh-CN" altLang="en-US" dirty="0"/>
              <a:t>中的</a:t>
            </a:r>
            <a:r>
              <a:rPr lang="en-US" altLang="zh-CN" dirty="0"/>
              <a:t>target</a:t>
            </a:r>
            <a:r>
              <a:rPr lang="zh-CN" altLang="en-US" dirty="0"/>
              <a:t>属性使用，便于指定链接的</a:t>
            </a:r>
            <a:r>
              <a:rPr lang="en-US" altLang="zh-CN" dirty="0"/>
              <a:t>HTML</a:t>
            </a:r>
            <a:r>
              <a:rPr lang="zh-CN" altLang="en-US" dirty="0"/>
              <a:t>文档将显示在哪一个框架中。例如：已知有一个</a:t>
            </a:r>
            <a:r>
              <a:rPr lang="en-US" altLang="zh-CN" dirty="0"/>
              <a:t>name</a:t>
            </a:r>
            <a:r>
              <a:rPr lang="zh-CN" altLang="en-US" dirty="0"/>
              <a:t>属性值为“</a:t>
            </a:r>
            <a:r>
              <a:rPr lang="en-US" altLang="zh-CN" dirty="0"/>
              <a:t>main”</a:t>
            </a:r>
            <a:r>
              <a:rPr lang="zh-CN" altLang="en-US" dirty="0"/>
              <a:t>的框架，如果存在某个超级链接被点击后，要求将“</a:t>
            </a:r>
            <a:r>
              <a:rPr lang="en-US" altLang="zh-CN" dirty="0"/>
              <a:t>new.htm”</a:t>
            </a:r>
            <a:r>
              <a:rPr lang="zh-CN" altLang="en-US" dirty="0"/>
              <a:t>显示在名为“</a:t>
            </a:r>
            <a:r>
              <a:rPr lang="en-US" altLang="zh-CN" dirty="0"/>
              <a:t>main”</a:t>
            </a:r>
            <a:r>
              <a:rPr lang="zh-CN" altLang="en-US" dirty="0"/>
              <a:t>的这个框架中，则超级链接代码应为</a:t>
            </a:r>
            <a:r>
              <a:rPr lang="en-US" altLang="zh-CN" dirty="0"/>
              <a:t>&lt;a </a:t>
            </a:r>
            <a:r>
              <a:rPr lang="en-US" altLang="zh-CN" dirty="0" err="1"/>
              <a:t>href</a:t>
            </a:r>
            <a:r>
              <a:rPr lang="en-US" altLang="zh-CN" dirty="0"/>
              <a:t>="new.htm" target="main"&gt;</a:t>
            </a:r>
            <a:r>
              <a:rPr lang="zh-CN" altLang="en-US" dirty="0"/>
              <a:t>链接文本</a:t>
            </a:r>
            <a:r>
              <a:rPr lang="en-US" altLang="zh-CN" dirty="0"/>
              <a:t>&lt;/a&gt;</a:t>
            </a:r>
            <a:r>
              <a:rPr lang="zh-CN" altLang="en-US" dirty="0"/>
              <a:t>。这样一来，就可以在一个框架中建立网站的导航目录并加入一系列链接，当点击链接后在另一个主框架中显示被链接的</a:t>
            </a:r>
            <a:r>
              <a:rPr lang="en-US" altLang="zh-CN" dirty="0"/>
              <a:t>HTML</a:t>
            </a:r>
            <a:r>
              <a:rPr lang="zh-CN" altLang="en-US" dirty="0"/>
              <a:t>文件</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454150"/>
            <a:ext cx="5048250" cy="432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fontScale="92500"/>
          </a:bodyPr>
          <a:lstStyle/>
          <a:p>
            <a:pPr lvl="1"/>
            <a:r>
              <a:rPr lang="zh-CN" altLang="en-US" dirty="0"/>
              <a:t>此外，</a:t>
            </a:r>
            <a:r>
              <a:rPr lang="en-US" altLang="zh-CN" dirty="0"/>
              <a:t>&lt;frame&gt;</a:t>
            </a:r>
            <a:r>
              <a:rPr lang="zh-CN" altLang="en-US" dirty="0"/>
              <a:t>标记还有</a:t>
            </a:r>
            <a:r>
              <a:rPr lang="en-US" altLang="zh-CN" dirty="0"/>
              <a:t>scrolling</a:t>
            </a:r>
            <a:r>
              <a:rPr lang="zh-CN" altLang="en-US" dirty="0"/>
              <a:t>、</a:t>
            </a:r>
            <a:r>
              <a:rPr lang="en-US" altLang="zh-CN" dirty="0" err="1"/>
              <a:t>noresize</a:t>
            </a:r>
            <a:r>
              <a:rPr lang="zh-CN" altLang="en-US" dirty="0"/>
              <a:t>、</a:t>
            </a:r>
            <a:r>
              <a:rPr lang="en-US" altLang="zh-CN" dirty="0" err="1"/>
              <a:t>frameborder</a:t>
            </a:r>
            <a:r>
              <a:rPr lang="zh-CN" altLang="en-US" dirty="0"/>
              <a:t>、</a:t>
            </a:r>
            <a:r>
              <a:rPr lang="en-US" altLang="zh-CN" dirty="0"/>
              <a:t>border</a:t>
            </a:r>
            <a:r>
              <a:rPr lang="zh-CN" altLang="en-US" dirty="0"/>
              <a:t>、</a:t>
            </a:r>
            <a:r>
              <a:rPr lang="en-US" altLang="zh-CN" dirty="0" err="1"/>
              <a:t>bordercolor</a:t>
            </a:r>
            <a:r>
              <a:rPr lang="zh-CN" altLang="en-US" dirty="0"/>
              <a:t>等属性。</a:t>
            </a:r>
          </a:p>
          <a:p>
            <a:pPr lvl="2"/>
            <a:r>
              <a:rPr lang="zh-CN" altLang="en-US" dirty="0"/>
              <a:t>（</a:t>
            </a:r>
            <a:r>
              <a:rPr lang="en-US" altLang="zh-CN" dirty="0"/>
              <a:t>1</a:t>
            </a:r>
            <a:r>
              <a:rPr lang="zh-CN" altLang="en-US" dirty="0"/>
              <a:t>）</a:t>
            </a:r>
            <a:r>
              <a:rPr lang="en-US" altLang="zh-CN" dirty="0"/>
              <a:t>scrolling</a:t>
            </a:r>
            <a:r>
              <a:rPr lang="zh-CN" altLang="en-US" dirty="0"/>
              <a:t>属性用来指定是否显示滚动条，取值可以是“</a:t>
            </a:r>
            <a:r>
              <a:rPr lang="en-US" altLang="zh-CN" dirty="0"/>
              <a:t>yes”</a:t>
            </a:r>
            <a:r>
              <a:rPr lang="zh-CN" altLang="en-US" dirty="0"/>
              <a:t>（显示）、“</a:t>
            </a:r>
            <a:r>
              <a:rPr lang="en-US" altLang="zh-CN" dirty="0"/>
              <a:t>no”</a:t>
            </a:r>
            <a:r>
              <a:rPr lang="zh-CN" altLang="en-US" dirty="0"/>
              <a:t>（不显示）或“</a:t>
            </a:r>
            <a:r>
              <a:rPr lang="en-US" altLang="zh-CN" dirty="0"/>
              <a:t>auto”</a:t>
            </a:r>
            <a:r>
              <a:rPr lang="zh-CN" altLang="en-US" dirty="0"/>
              <a:t>（根据需要自动显示）。</a:t>
            </a:r>
          </a:p>
          <a:p>
            <a:pPr lvl="2"/>
            <a:r>
              <a:rPr lang="zh-CN" altLang="en-US" dirty="0"/>
              <a:t>（</a:t>
            </a:r>
            <a:r>
              <a:rPr lang="en-US" altLang="zh-CN" dirty="0"/>
              <a:t>2</a:t>
            </a:r>
            <a:r>
              <a:rPr lang="zh-CN" altLang="en-US" dirty="0"/>
              <a:t>）</a:t>
            </a:r>
            <a:r>
              <a:rPr lang="en-US" altLang="zh-CN" dirty="0" err="1"/>
              <a:t>noresize</a:t>
            </a:r>
            <a:r>
              <a:rPr lang="zh-CN" altLang="en-US" dirty="0"/>
              <a:t>属性直接加入</a:t>
            </a:r>
            <a:r>
              <a:rPr lang="en-US" altLang="zh-CN" dirty="0"/>
              <a:t>&lt;frame&gt;</a:t>
            </a:r>
            <a:r>
              <a:rPr lang="zh-CN" altLang="en-US" dirty="0"/>
              <a:t>标记中即可使用，不需赋值，它用来禁止用户在浏览器中手动调整框架的大小。</a:t>
            </a:r>
          </a:p>
          <a:p>
            <a:pPr lvl="2"/>
            <a:r>
              <a:rPr lang="zh-CN" altLang="en-US" dirty="0"/>
              <a:t>（</a:t>
            </a:r>
            <a:r>
              <a:rPr lang="en-US" altLang="zh-CN" dirty="0"/>
              <a:t>3</a:t>
            </a:r>
            <a:r>
              <a:rPr lang="zh-CN" altLang="en-US" dirty="0"/>
              <a:t>）</a:t>
            </a:r>
            <a:r>
              <a:rPr lang="en-US" altLang="zh-CN" dirty="0" err="1"/>
              <a:t>frameborder</a:t>
            </a:r>
            <a:r>
              <a:rPr lang="zh-CN" altLang="en-US" dirty="0"/>
              <a:t>属性用于设置是否显示框架周围的边框，取值可以是</a:t>
            </a:r>
            <a:r>
              <a:rPr lang="en-US" altLang="zh-CN" dirty="0"/>
              <a:t>1</a:t>
            </a:r>
            <a:r>
              <a:rPr lang="zh-CN" altLang="en-US" dirty="0"/>
              <a:t>（显示）或</a:t>
            </a:r>
            <a:r>
              <a:rPr lang="en-US" altLang="zh-CN" dirty="0"/>
              <a:t>0</a:t>
            </a:r>
            <a:r>
              <a:rPr lang="zh-CN" altLang="en-US" dirty="0"/>
              <a:t>（不显示）。</a:t>
            </a:r>
          </a:p>
          <a:p>
            <a:pPr lvl="2"/>
            <a:r>
              <a:rPr lang="zh-CN" altLang="en-US" dirty="0"/>
              <a:t>（</a:t>
            </a:r>
            <a:r>
              <a:rPr lang="en-US" altLang="zh-CN" dirty="0"/>
              <a:t>4</a:t>
            </a:r>
            <a:r>
              <a:rPr lang="zh-CN" altLang="en-US" dirty="0"/>
              <a:t>）</a:t>
            </a:r>
            <a:r>
              <a:rPr lang="en-US" altLang="zh-CN" dirty="0"/>
              <a:t>border</a:t>
            </a:r>
            <a:r>
              <a:rPr lang="zh-CN" altLang="en-US" dirty="0"/>
              <a:t>属性用于设置边框粗细。</a:t>
            </a:r>
          </a:p>
          <a:p>
            <a:pPr lvl="2"/>
            <a:r>
              <a:rPr lang="zh-CN" altLang="en-US" dirty="0"/>
              <a:t>（</a:t>
            </a:r>
            <a:r>
              <a:rPr lang="en-US" altLang="zh-CN" dirty="0"/>
              <a:t>5</a:t>
            </a:r>
            <a:r>
              <a:rPr lang="zh-CN" altLang="en-US" dirty="0"/>
              <a:t>）</a:t>
            </a:r>
            <a:r>
              <a:rPr lang="en-US" altLang="zh-CN" dirty="0" err="1"/>
              <a:t>bordercolor</a:t>
            </a:r>
            <a:r>
              <a:rPr lang="zh-CN" altLang="en-US" dirty="0"/>
              <a:t>属性用于设置边框颜色。</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0453281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3</a:t>
            </a:r>
            <a:r>
              <a:rPr lang="zh-CN" altLang="en-US" dirty="0"/>
              <a:t>．框架的使用</a:t>
            </a:r>
          </a:p>
          <a:p>
            <a:pPr lvl="1"/>
            <a:r>
              <a:rPr lang="zh-CN" altLang="en-US" dirty="0"/>
              <a:t>如前所述，我们可以通过框架将浏览器窗口划分为左右结构、上下结构以及更复杂的嵌套结构。基于框架技术的特点，它非常适合于导航设计，比较常见的是在上框架放置网站的</a:t>
            </a:r>
            <a:r>
              <a:rPr lang="en-US" altLang="zh-CN" dirty="0"/>
              <a:t>logo</a:t>
            </a:r>
            <a:r>
              <a:rPr lang="zh-CN" altLang="en-US" dirty="0"/>
              <a:t>图片或广告，右框架放置主页面，左框架放置一个导航菜单或下拉菜单等形式的导航内容（即可供选择的链接），点击左框架中的链接后，被导航的</a:t>
            </a:r>
            <a:r>
              <a:rPr lang="en-US" altLang="zh-CN" dirty="0"/>
              <a:t>HTML</a:t>
            </a:r>
            <a:r>
              <a:rPr lang="zh-CN" altLang="en-US" dirty="0"/>
              <a:t>文档将显示在右框架中</a:t>
            </a:r>
            <a:r>
              <a:rPr lang="zh-CN" altLang="en-US" dirty="0" smtClean="0"/>
              <a:t>。</a:t>
            </a:r>
            <a:endParaRPr lang="en-US" altLang="zh-CN" dirty="0" smtClean="0"/>
          </a:p>
          <a:p>
            <a:pPr lvl="1"/>
            <a:r>
              <a:rPr lang="zh-CN" altLang="en-US" dirty="0" smtClean="0"/>
              <a:t>请阅读例</a:t>
            </a:r>
            <a:r>
              <a:rPr lang="en-US" altLang="zh-CN" dirty="0" smtClean="0"/>
              <a:t>2.15</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93749431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2.4  HTML</a:t>
            </a:r>
            <a:r>
              <a:rPr lang="zh-CN" altLang="zh-CN" dirty="0">
                <a:effectLst/>
              </a:rPr>
              <a:t>框架标记</a:t>
            </a:r>
            <a:endParaRPr lang="zh-CN" altLang="en-US" dirty="0"/>
          </a:p>
        </p:txBody>
      </p:sp>
      <p:sp>
        <p:nvSpPr>
          <p:cNvPr id="3" name="内容占位符 2"/>
          <p:cNvSpPr>
            <a:spLocks noGrp="1"/>
          </p:cNvSpPr>
          <p:nvPr>
            <p:ph idx="1"/>
          </p:nvPr>
        </p:nvSpPr>
        <p:spPr/>
        <p:txBody>
          <a:bodyPr>
            <a:normAutofit/>
          </a:bodyPr>
          <a:lstStyle/>
          <a:p>
            <a:r>
              <a:rPr lang="en-US" altLang="zh-CN" dirty="0"/>
              <a:t>4</a:t>
            </a:r>
            <a:r>
              <a:rPr lang="zh-CN" altLang="zh-CN" dirty="0"/>
              <a:t>．内联框架</a:t>
            </a:r>
          </a:p>
          <a:p>
            <a:pPr lvl="1"/>
            <a:r>
              <a:rPr lang="zh-CN" altLang="zh-CN" dirty="0"/>
              <a:t>内联框架，可理解为文档中的文档，或者浮动的框架，用</a:t>
            </a:r>
            <a:r>
              <a:rPr lang="en-US" altLang="zh-CN" dirty="0"/>
              <a:t>&lt;</a:t>
            </a:r>
            <a:r>
              <a:rPr lang="en-US" altLang="zh-CN" dirty="0" err="1"/>
              <a:t>iframe</a:t>
            </a:r>
            <a:r>
              <a:rPr lang="en-US" altLang="zh-CN" dirty="0"/>
              <a:t>&gt;&lt;/</a:t>
            </a:r>
            <a:r>
              <a:rPr lang="en-US" altLang="zh-CN" dirty="0" err="1"/>
              <a:t>iframe</a:t>
            </a:r>
            <a:r>
              <a:rPr lang="en-US" altLang="zh-CN" dirty="0"/>
              <a:t>&gt;</a:t>
            </a:r>
            <a:r>
              <a:rPr lang="zh-CN" altLang="zh-CN" dirty="0"/>
              <a:t>标记对来创建。与</a:t>
            </a:r>
            <a:r>
              <a:rPr lang="en-US" altLang="zh-CN" dirty="0"/>
              <a:t>&lt;frameset&gt;&lt;/frameset&gt;</a:t>
            </a:r>
            <a:r>
              <a:rPr lang="zh-CN" altLang="zh-CN" dirty="0"/>
              <a:t>标记对定义的框架相比，内联框架最大的特点在于可以将框架嵌入到一个普通</a:t>
            </a:r>
            <a:r>
              <a:rPr lang="en-US" altLang="zh-CN" dirty="0"/>
              <a:t>HTML</a:t>
            </a:r>
            <a:r>
              <a:rPr lang="zh-CN" altLang="zh-CN" dirty="0"/>
              <a:t>页面的指定</a:t>
            </a:r>
            <a:r>
              <a:rPr lang="zh-CN" altLang="zh-CN" dirty="0" smtClean="0"/>
              <a:t>位置。</a:t>
            </a:r>
            <a:endParaRPr lang="en-US" altLang="zh-CN" dirty="0" smtClean="0"/>
          </a:p>
          <a:p>
            <a:pPr lvl="1"/>
            <a:r>
              <a:rPr lang="zh-CN" altLang="en-US" dirty="0"/>
              <a:t>请</a:t>
            </a:r>
            <a:r>
              <a:rPr lang="zh-CN" altLang="en-US" dirty="0" smtClean="0"/>
              <a:t>阅读例</a:t>
            </a:r>
            <a:r>
              <a:rPr lang="en-US" altLang="zh-CN" dirty="0" smtClean="0"/>
              <a:t>2.16</a:t>
            </a:r>
            <a:r>
              <a:rPr lang="zh-CN" altLang="en-US" dirty="0" smtClean="0"/>
              <a:t>代码。</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3551980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sp>
        <p:nvSpPr>
          <p:cNvPr id="3" name="内容占位符 2"/>
          <p:cNvSpPr>
            <a:spLocks noGrp="1"/>
          </p:cNvSpPr>
          <p:nvPr>
            <p:ph idx="1"/>
          </p:nvPr>
        </p:nvSpPr>
        <p:spPr>
          <a:xfrm>
            <a:off x="381000" y="1371600"/>
            <a:ext cx="8382000" cy="4724400"/>
          </a:xfrm>
        </p:spPr>
        <p:txBody>
          <a:bodyPr>
            <a:normAutofit/>
          </a:bodyPr>
          <a:lstStyle/>
          <a:p>
            <a:r>
              <a:rPr lang="en-US" altLang="zh-CN" dirty="0"/>
              <a:t>2.5.1  </a:t>
            </a:r>
            <a:r>
              <a:rPr lang="zh-CN" altLang="en-US" dirty="0"/>
              <a:t>滚动字幕</a:t>
            </a:r>
          </a:p>
          <a:p>
            <a:r>
              <a:rPr lang="en-US" altLang="zh-CN" dirty="0"/>
              <a:t>1</a:t>
            </a:r>
            <a:r>
              <a:rPr lang="zh-CN" altLang="en-US" dirty="0"/>
              <a:t>．滚动字幕标记</a:t>
            </a:r>
            <a:r>
              <a:rPr lang="en-US" altLang="zh-CN" dirty="0"/>
              <a:t>&lt;marquee&gt;&lt;/marquee&gt;</a:t>
            </a:r>
          </a:p>
          <a:p>
            <a:pPr lvl="1"/>
            <a:r>
              <a:rPr lang="en-US" altLang="zh-CN" dirty="0"/>
              <a:t>&lt;marquee&gt;&lt;/marquee&gt;</a:t>
            </a:r>
            <a:r>
              <a:rPr lang="zh-CN" altLang="en-US" dirty="0"/>
              <a:t>标记可以实现元素在网页中移动的效果，从而达到动感十足的视觉效果。基本格式为：</a:t>
            </a:r>
          </a:p>
          <a:p>
            <a:pPr marL="914400" lvl="2" indent="0">
              <a:buNone/>
            </a:pPr>
            <a:r>
              <a:rPr lang="en-US" altLang="zh-CN" dirty="0"/>
              <a:t>&lt;marquee&gt;</a:t>
            </a:r>
            <a:r>
              <a:rPr lang="zh-CN" altLang="en-US" dirty="0"/>
              <a:t>要滚动的元素</a:t>
            </a:r>
            <a:r>
              <a:rPr lang="en-US" altLang="zh-CN" dirty="0"/>
              <a:t>&lt;/marquee&gt;</a:t>
            </a:r>
          </a:p>
          <a:p>
            <a:pPr lvl="1"/>
            <a:r>
              <a:rPr lang="en-US" altLang="zh-CN" dirty="0"/>
              <a:t>&lt;marquee&gt;</a:t>
            </a:r>
            <a:r>
              <a:rPr lang="zh-CN" altLang="en-US" dirty="0"/>
              <a:t>标记有很多属性，主要用来定义元素的移动参数，见表</a:t>
            </a:r>
            <a:r>
              <a:rPr lang="en-US" altLang="zh-CN" dirty="0"/>
              <a:t>2.7</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2.17</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23869288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306848406"/>
              </p:ext>
            </p:extLst>
          </p:nvPr>
        </p:nvGraphicFramePr>
        <p:xfrm>
          <a:off x="457200" y="1295400"/>
          <a:ext cx="8077200" cy="4343404"/>
        </p:xfrm>
        <a:graphic>
          <a:graphicData uri="http://schemas.openxmlformats.org/drawingml/2006/table">
            <a:tbl>
              <a:tblPr>
                <a:tableStyleId>{E8B1032C-EA38-4F05-BA0D-38AFFFC7BED3}</a:tableStyleId>
              </a:tblPr>
              <a:tblGrid>
                <a:gridCol w="1525948"/>
                <a:gridCol w="6551252"/>
              </a:tblGrid>
              <a:tr h="282449">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align</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设定字幕对齐方式，取值：</a:t>
                      </a:r>
                      <a:r>
                        <a:rPr lang="en-US" sz="1200" kern="100">
                          <a:effectLst/>
                        </a:rPr>
                        <a:t>left</a:t>
                      </a:r>
                      <a:r>
                        <a:rPr lang="zh-CN" sz="1200" kern="100">
                          <a:effectLst/>
                        </a:rPr>
                        <a:t>，</a:t>
                      </a:r>
                      <a:r>
                        <a:rPr lang="en-US" sz="1200" kern="100">
                          <a:effectLst/>
                        </a:rPr>
                        <a:t>center</a:t>
                      </a:r>
                      <a:r>
                        <a:rPr lang="zh-CN" sz="1200" kern="100">
                          <a:effectLst/>
                        </a:rPr>
                        <a:t>，</a:t>
                      </a:r>
                      <a:r>
                        <a:rPr lang="en-US" sz="1200" kern="100">
                          <a:effectLst/>
                        </a:rPr>
                        <a:t>right</a:t>
                      </a:r>
                      <a:r>
                        <a:rPr lang="zh-CN" sz="1200" kern="100">
                          <a:effectLst/>
                        </a:rPr>
                        <a:t>，</a:t>
                      </a:r>
                      <a:r>
                        <a:rPr lang="en-US" sz="1200" kern="100">
                          <a:effectLst/>
                        </a:rPr>
                        <a:t>top</a:t>
                      </a:r>
                      <a:r>
                        <a:rPr lang="zh-CN" sz="1200" kern="100">
                          <a:effectLst/>
                        </a:rPr>
                        <a:t>，</a:t>
                      </a:r>
                      <a:r>
                        <a:rPr lang="en-US" sz="1200" kern="100">
                          <a:effectLst/>
                        </a:rPr>
                        <a:t>bottom</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bgcolor</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设定字幕滚动范围内的背景颜色</a:t>
                      </a:r>
                      <a:endParaRPr lang="zh-CN" sz="1200">
                        <a:effectLst/>
                        <a:latin typeface="Times New Roman"/>
                        <a:ea typeface="宋体"/>
                      </a:endParaRPr>
                    </a:p>
                  </a:txBody>
                  <a:tcPr marL="53975" marR="53975" marT="0" marB="0" anchor="ctr"/>
                </a:tc>
              </a:tr>
              <a:tr h="638413">
                <a:tc>
                  <a:txBody>
                    <a:bodyPr/>
                    <a:lstStyle/>
                    <a:p>
                      <a:pPr algn="just">
                        <a:lnSpc>
                          <a:spcPts val="1300"/>
                        </a:lnSpc>
                        <a:spcBef>
                          <a:spcPts val="200"/>
                        </a:spcBef>
                        <a:spcAft>
                          <a:spcPts val="200"/>
                        </a:spcAft>
                      </a:pPr>
                      <a:r>
                        <a:rPr lang="en-US" sz="1200" kern="100">
                          <a:effectLst/>
                        </a:rPr>
                        <a:t>loop</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spc="-10">
                          <a:effectLst/>
                        </a:rPr>
                        <a:t>设定字幕重复滚动的次数，其值可以是正整数或</a:t>
                      </a:r>
                      <a:r>
                        <a:rPr lang="en-US" sz="1200" kern="100" spc="-10">
                          <a:effectLst/>
                        </a:rPr>
                        <a:t>infinite</a:t>
                      </a:r>
                      <a:r>
                        <a:rPr lang="zh-CN" sz="1200" kern="100" spc="-10">
                          <a:effectLst/>
                        </a:rPr>
                        <a:t>，其中</a:t>
                      </a:r>
                      <a:r>
                        <a:rPr lang="en-US" sz="1200" kern="100" spc="-10">
                          <a:effectLst/>
                        </a:rPr>
                        <a:t>infinite</a:t>
                      </a:r>
                      <a:r>
                        <a:rPr lang="zh-CN" sz="1200" kern="100" spc="-10">
                          <a:effectLst/>
                        </a:rPr>
                        <a:t>是默认值，表示无限次</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height</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设定字幕高度，单位是像素</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width</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设定字幕宽度，单位是像素</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scrollamount</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设定每次滚动的幅度，数值越大则滚动幅度越大</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scrolldelay</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设定相邻两次滚动的停顿时间，单位是毫秒，时间越短则滚动越快</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hspace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设定字幕左右两端空白区域的大小，单位是像素</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vspace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设定字幕上下两端空白区域的大小，单位是像素</a:t>
                      </a:r>
                      <a:endParaRPr lang="zh-CN" sz="1200">
                        <a:effectLst/>
                        <a:latin typeface="Times New Roman"/>
                        <a:ea typeface="宋体"/>
                      </a:endParaRPr>
                    </a:p>
                  </a:txBody>
                  <a:tcPr marL="53975" marR="53975" marT="0" marB="0" anchor="ctr"/>
                </a:tc>
              </a:tr>
              <a:tr h="309018">
                <a:tc>
                  <a:txBody>
                    <a:bodyPr/>
                    <a:lstStyle/>
                    <a:p>
                      <a:pPr algn="just">
                        <a:lnSpc>
                          <a:spcPts val="1300"/>
                        </a:lnSpc>
                        <a:spcBef>
                          <a:spcPts val="200"/>
                        </a:spcBef>
                        <a:spcAft>
                          <a:spcPts val="200"/>
                        </a:spcAft>
                      </a:pPr>
                      <a:r>
                        <a:rPr lang="en-US" sz="1200" kern="100">
                          <a:effectLst/>
                        </a:rPr>
                        <a:t>direction</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设定字幕的滚动方向，取值：</a:t>
                      </a:r>
                      <a:r>
                        <a:rPr lang="en-US" sz="1200" kern="100">
                          <a:effectLst/>
                        </a:rPr>
                        <a:t>left</a:t>
                      </a:r>
                      <a:r>
                        <a:rPr lang="zh-CN" sz="1200" kern="100">
                          <a:effectLst/>
                        </a:rPr>
                        <a:t>（默认值），</a:t>
                      </a:r>
                      <a:r>
                        <a:rPr lang="en-US" sz="1200" kern="100">
                          <a:effectLst/>
                        </a:rPr>
                        <a:t>right</a:t>
                      </a:r>
                      <a:r>
                        <a:rPr lang="zh-CN" sz="1200" kern="100">
                          <a:effectLst/>
                        </a:rPr>
                        <a:t>，</a:t>
                      </a:r>
                      <a:r>
                        <a:rPr lang="en-US" sz="1200" kern="100">
                          <a:effectLst/>
                        </a:rPr>
                        <a:t>up</a:t>
                      </a:r>
                      <a:r>
                        <a:rPr lang="zh-CN" sz="1200" kern="100">
                          <a:effectLst/>
                        </a:rPr>
                        <a:t>，</a:t>
                      </a:r>
                      <a:r>
                        <a:rPr lang="en-US" sz="1200" kern="100">
                          <a:effectLst/>
                        </a:rPr>
                        <a:t>down</a:t>
                      </a:r>
                      <a:endParaRPr lang="zh-CN" sz="1200">
                        <a:effectLst/>
                        <a:latin typeface="Times New Roman"/>
                        <a:ea typeface="宋体"/>
                      </a:endParaRPr>
                    </a:p>
                  </a:txBody>
                  <a:tcPr marL="53975" marR="53975" marT="0" marB="0" anchor="ctr"/>
                </a:tc>
              </a:tr>
              <a:tr h="641380">
                <a:tc>
                  <a:txBody>
                    <a:bodyPr/>
                    <a:lstStyle/>
                    <a:p>
                      <a:pPr algn="just">
                        <a:lnSpc>
                          <a:spcPts val="1300"/>
                        </a:lnSpc>
                        <a:spcBef>
                          <a:spcPts val="200"/>
                        </a:spcBef>
                        <a:spcAft>
                          <a:spcPts val="200"/>
                        </a:spcAft>
                      </a:pPr>
                      <a:r>
                        <a:rPr lang="en-US" sz="1200" kern="100">
                          <a:effectLst/>
                        </a:rPr>
                        <a:t>behavior</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dirty="0">
                          <a:effectLst/>
                        </a:rPr>
                        <a:t>设定滚动方式，取值：</a:t>
                      </a:r>
                      <a:r>
                        <a:rPr lang="en-US" sz="1200" kern="100" dirty="0">
                          <a:effectLst/>
                        </a:rPr>
                        <a:t>scroll</a:t>
                      </a:r>
                      <a:r>
                        <a:rPr lang="zh-CN" sz="1200" kern="100" dirty="0">
                          <a:effectLst/>
                        </a:rPr>
                        <a:t>（循环滚动，默认值），</a:t>
                      </a:r>
                      <a:r>
                        <a:rPr lang="en-US" sz="1200" kern="100" dirty="0">
                          <a:effectLst/>
                        </a:rPr>
                        <a:t>slide</a:t>
                      </a:r>
                      <a:r>
                        <a:rPr lang="zh-CN" sz="1200" kern="100" dirty="0">
                          <a:effectLst/>
                        </a:rPr>
                        <a:t>（滚动到一端后停止），</a:t>
                      </a:r>
                      <a:r>
                        <a:rPr lang="en-US" sz="1200" kern="100" dirty="0">
                          <a:effectLst/>
                        </a:rPr>
                        <a:t>alternate</a:t>
                      </a:r>
                      <a:r>
                        <a:rPr lang="zh-CN" sz="1200" kern="100" dirty="0">
                          <a:effectLst/>
                        </a:rPr>
                        <a:t>（滚动到一端后又反向滚动）</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74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2895600" y="5943600"/>
            <a:ext cx="3012363" cy="338554"/>
          </a:xfrm>
          <a:prstGeom prst="rect">
            <a:avLst/>
          </a:prstGeom>
          <a:noFill/>
        </p:spPr>
        <p:txBody>
          <a:bodyPr wrap="none" rtlCol="0">
            <a:spAutoFit/>
          </a:bodyPr>
          <a:lstStyle/>
          <a:p>
            <a:r>
              <a:rPr lang="zh-CN" altLang="zh-CN" dirty="0"/>
              <a:t>表</a:t>
            </a:r>
            <a:r>
              <a:rPr lang="en-US" altLang="zh-CN" dirty="0"/>
              <a:t>2.7  &lt;marquee&gt;</a:t>
            </a:r>
            <a:r>
              <a:rPr lang="zh-CN" altLang="zh-CN" dirty="0"/>
              <a:t>标记的属性</a:t>
            </a:r>
            <a:endParaRPr lang="zh-CN" altLang="en-US"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sp>
        <p:nvSpPr>
          <p:cNvPr id="3" name="内容占位符 2"/>
          <p:cNvSpPr>
            <a:spLocks noGrp="1"/>
          </p:cNvSpPr>
          <p:nvPr>
            <p:ph idx="1"/>
          </p:nvPr>
        </p:nvSpPr>
        <p:spPr/>
        <p:txBody>
          <a:bodyPr>
            <a:normAutofit/>
          </a:bodyPr>
          <a:lstStyle/>
          <a:p>
            <a:r>
              <a:rPr lang="en-US" altLang="zh-CN" dirty="0"/>
              <a:t>2</a:t>
            </a:r>
            <a:r>
              <a:rPr lang="zh-CN" altLang="en-US" dirty="0"/>
              <a:t>．用</a:t>
            </a:r>
            <a:r>
              <a:rPr lang="en-US" altLang="zh-CN" dirty="0"/>
              <a:t>&lt;marquee&gt;&lt;/marquee&gt;</a:t>
            </a:r>
            <a:r>
              <a:rPr lang="zh-CN" altLang="en-US" dirty="0"/>
              <a:t>制作滚动通知栏的示例</a:t>
            </a:r>
          </a:p>
          <a:p>
            <a:pPr lvl="1"/>
            <a:r>
              <a:rPr lang="zh-CN" altLang="en-US" dirty="0"/>
              <a:t>滚动字幕标记对</a:t>
            </a:r>
            <a:r>
              <a:rPr lang="en-US" altLang="zh-CN" dirty="0"/>
              <a:t>&lt;marquee&gt;&lt;/marquee&gt;</a:t>
            </a:r>
            <a:r>
              <a:rPr lang="zh-CN" altLang="en-US" dirty="0"/>
              <a:t>经常用于制作各类滚动通知栏或滚动广告栏</a:t>
            </a:r>
            <a:r>
              <a:rPr lang="zh-CN" altLang="en-US" dirty="0" smtClean="0"/>
              <a:t>。</a:t>
            </a:r>
            <a:endParaRPr lang="en-US" altLang="zh-CN" dirty="0" smtClean="0"/>
          </a:p>
          <a:p>
            <a:pPr lvl="1"/>
            <a:r>
              <a:rPr lang="zh-CN" altLang="en-US" dirty="0"/>
              <a:t>请阅读</a:t>
            </a:r>
            <a:r>
              <a:rPr lang="zh-CN" altLang="en-US" dirty="0" smtClean="0"/>
              <a:t>例</a:t>
            </a:r>
            <a:r>
              <a:rPr lang="en-US" altLang="zh-CN" dirty="0" smtClean="0"/>
              <a:t>2.18</a:t>
            </a:r>
            <a:r>
              <a:rPr lang="zh-CN" altLang="en-US" dirty="0" smtClean="0"/>
              <a:t>代码：用</a:t>
            </a:r>
            <a:r>
              <a:rPr lang="zh-CN" altLang="en-US" dirty="0"/>
              <a:t>滚动字幕实现的一个简易滚动通知栏，当鼠标未移入字幕时所有的通知持续滚动，当鼠标移入字幕后所有的通知自动停止滚动，该案例涉及到一点</a:t>
            </a:r>
            <a:r>
              <a:rPr lang="en-US" altLang="zh-CN" dirty="0"/>
              <a:t>JavaScript</a:t>
            </a:r>
            <a:r>
              <a:rPr lang="zh-CN" altLang="en-US" dirty="0"/>
              <a:t>的简单知识</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a:t>2.5.2  </a:t>
            </a:r>
            <a:r>
              <a:rPr lang="zh-CN" altLang="en-US" dirty="0"/>
              <a:t>多媒体标记</a:t>
            </a:r>
          </a:p>
          <a:p>
            <a:r>
              <a:rPr lang="en-US" altLang="zh-CN" dirty="0"/>
              <a:t>1</a:t>
            </a:r>
            <a:r>
              <a:rPr lang="zh-CN" altLang="en-US" dirty="0"/>
              <a:t>．网页背景音乐标记</a:t>
            </a:r>
            <a:r>
              <a:rPr lang="en-US" altLang="zh-CN" dirty="0"/>
              <a:t>&lt;</a:t>
            </a:r>
            <a:r>
              <a:rPr lang="en-US" altLang="zh-CN" dirty="0" err="1"/>
              <a:t>bgsound</a:t>
            </a:r>
            <a:r>
              <a:rPr lang="en-US" altLang="zh-CN" dirty="0"/>
              <a:t>&gt;</a:t>
            </a:r>
          </a:p>
          <a:p>
            <a:pPr lvl="1"/>
            <a:r>
              <a:rPr lang="en-US" altLang="zh-CN" dirty="0"/>
              <a:t>&lt;</a:t>
            </a:r>
            <a:r>
              <a:rPr lang="en-US" altLang="zh-CN" dirty="0" err="1"/>
              <a:t>bgsound</a:t>
            </a:r>
            <a:r>
              <a:rPr lang="en-US" altLang="zh-CN" dirty="0"/>
              <a:t>&gt;</a:t>
            </a:r>
            <a:r>
              <a:rPr lang="zh-CN" altLang="en-US" dirty="0"/>
              <a:t>是一个单标记，用来设置网页的背景音乐，可放置在</a:t>
            </a:r>
            <a:r>
              <a:rPr lang="en-US" altLang="zh-CN" dirty="0"/>
              <a:t>&lt;head&gt;&lt;/head&gt;</a:t>
            </a:r>
            <a:r>
              <a:rPr lang="zh-CN" altLang="en-US" dirty="0"/>
              <a:t>或</a:t>
            </a:r>
            <a:r>
              <a:rPr lang="en-US" altLang="zh-CN" dirty="0"/>
              <a:t>&lt;body&gt;&lt;/body&gt;</a:t>
            </a:r>
            <a:r>
              <a:rPr lang="zh-CN" altLang="en-US" dirty="0"/>
              <a:t>之间。主要有如下两个属性。</a:t>
            </a:r>
          </a:p>
          <a:p>
            <a:pPr lvl="2"/>
            <a:r>
              <a:rPr lang="zh-CN" altLang="en-US" dirty="0"/>
              <a:t>（</a:t>
            </a:r>
            <a:r>
              <a:rPr lang="en-US" altLang="zh-CN" dirty="0"/>
              <a:t>1</a:t>
            </a:r>
            <a:r>
              <a:rPr lang="zh-CN" altLang="en-US" dirty="0"/>
              <a:t>）</a:t>
            </a:r>
            <a:r>
              <a:rPr lang="en-US" altLang="zh-CN" dirty="0" err="1"/>
              <a:t>src</a:t>
            </a:r>
            <a:r>
              <a:rPr lang="zh-CN" altLang="en-US" dirty="0"/>
              <a:t>属性用于设定背景音乐的</a:t>
            </a:r>
            <a:r>
              <a:rPr lang="en-US" altLang="zh-CN" dirty="0" err="1"/>
              <a:t>url</a:t>
            </a:r>
            <a:r>
              <a:rPr lang="zh-CN" altLang="en-US" dirty="0"/>
              <a:t>，可以是相对路径或绝对路径，常见的音乐类型有</a:t>
            </a:r>
            <a:r>
              <a:rPr lang="en-US" altLang="zh-CN" dirty="0"/>
              <a:t>wav</a:t>
            </a:r>
            <a:r>
              <a:rPr lang="zh-CN" altLang="en-US" dirty="0"/>
              <a:t>、</a:t>
            </a:r>
            <a:r>
              <a:rPr lang="en-US" altLang="zh-CN" dirty="0"/>
              <a:t>midi</a:t>
            </a:r>
            <a:r>
              <a:rPr lang="zh-CN" altLang="en-US" dirty="0"/>
              <a:t>、</a:t>
            </a:r>
            <a:r>
              <a:rPr lang="en-US" altLang="zh-CN" dirty="0"/>
              <a:t>mp3</a:t>
            </a:r>
            <a:r>
              <a:rPr lang="zh-CN" altLang="en-US" dirty="0"/>
              <a:t>等。</a:t>
            </a:r>
          </a:p>
          <a:p>
            <a:pPr lvl="2"/>
            <a:r>
              <a:rPr lang="zh-CN" altLang="en-US" dirty="0"/>
              <a:t>（</a:t>
            </a:r>
            <a:r>
              <a:rPr lang="en-US" altLang="zh-CN" dirty="0"/>
              <a:t>2</a:t>
            </a:r>
            <a:r>
              <a:rPr lang="zh-CN" altLang="en-US" dirty="0"/>
              <a:t>）</a:t>
            </a:r>
            <a:r>
              <a:rPr lang="en-US" altLang="zh-CN" dirty="0"/>
              <a:t>loop</a:t>
            </a:r>
            <a:r>
              <a:rPr lang="zh-CN" altLang="en-US" dirty="0"/>
              <a:t>属性用于设定背景音乐重复播放的次数。如果</a:t>
            </a:r>
            <a:r>
              <a:rPr lang="en-US" altLang="zh-CN" dirty="0"/>
              <a:t>loop</a:t>
            </a:r>
            <a:r>
              <a:rPr lang="zh-CN" altLang="en-US" dirty="0"/>
              <a:t>取值为</a:t>
            </a:r>
            <a:r>
              <a:rPr lang="en-US" altLang="zh-CN" dirty="0"/>
              <a:t>2</a:t>
            </a:r>
            <a:r>
              <a:rPr lang="zh-CN" altLang="en-US" dirty="0"/>
              <a:t>，则表明背景音乐只播放</a:t>
            </a:r>
            <a:r>
              <a:rPr lang="en-US" altLang="zh-CN" dirty="0"/>
              <a:t>2</a:t>
            </a:r>
            <a:r>
              <a:rPr lang="zh-CN" altLang="en-US" dirty="0"/>
              <a:t>次就停止；如果取值为</a:t>
            </a:r>
            <a:r>
              <a:rPr lang="en-US" altLang="zh-CN" dirty="0"/>
              <a:t>infinite</a:t>
            </a:r>
            <a:r>
              <a:rPr lang="zh-CN" altLang="en-US" dirty="0"/>
              <a:t>或</a:t>
            </a:r>
            <a:r>
              <a:rPr lang="en-US" altLang="zh-CN" dirty="0"/>
              <a:t>-1</a:t>
            </a:r>
            <a:r>
              <a:rPr lang="zh-CN" altLang="en-US" dirty="0"/>
              <a:t>，则表明无限次重复播放直至该网页关闭</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2.19</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sp>
        <p:nvSpPr>
          <p:cNvPr id="3" name="内容占位符 2"/>
          <p:cNvSpPr>
            <a:spLocks noGrp="1"/>
          </p:cNvSpPr>
          <p:nvPr>
            <p:ph idx="1"/>
          </p:nvPr>
        </p:nvSpPr>
        <p:spPr/>
        <p:txBody>
          <a:bodyPr>
            <a:normAutofit/>
          </a:bodyPr>
          <a:lstStyle/>
          <a:p>
            <a:r>
              <a:rPr lang="en-US" altLang="zh-CN" dirty="0"/>
              <a:t>2</a:t>
            </a:r>
            <a:r>
              <a:rPr lang="zh-CN" altLang="en-US" dirty="0"/>
              <a:t>．嵌入多媒体标记</a:t>
            </a:r>
            <a:r>
              <a:rPr lang="en-US" altLang="zh-CN" dirty="0"/>
              <a:t>&lt;embed&gt;</a:t>
            </a:r>
          </a:p>
          <a:p>
            <a:pPr lvl="1"/>
            <a:r>
              <a:rPr lang="en-US" altLang="zh-CN" dirty="0"/>
              <a:t>&lt;embed</a:t>
            </a:r>
            <a:r>
              <a:rPr lang="en-US" altLang="zh-CN" dirty="0" smtClean="0"/>
              <a:t>&gt;</a:t>
            </a:r>
            <a:r>
              <a:rPr lang="zh-CN" altLang="en-US" dirty="0" smtClean="0"/>
              <a:t>标记可以</a:t>
            </a:r>
            <a:r>
              <a:rPr lang="zh-CN" altLang="en-US" dirty="0"/>
              <a:t>在页面中嵌入各种多媒体类型的文档，比如音频或视频等，前提条件是用户的机器上已经安装了能够正确处理这种类型多媒体文档的插件。对于不同的插件，</a:t>
            </a:r>
            <a:r>
              <a:rPr lang="en-US" altLang="zh-CN" dirty="0"/>
              <a:t>&lt;embed&gt;</a:t>
            </a:r>
            <a:r>
              <a:rPr lang="zh-CN" altLang="en-US" dirty="0"/>
              <a:t>标记所支持的属性也有所不同，主要的属性参见表</a:t>
            </a:r>
            <a:r>
              <a:rPr lang="en-US" altLang="zh-CN" dirty="0"/>
              <a:t>2.8</a:t>
            </a:r>
            <a:r>
              <a:rPr lang="zh-CN" altLang="en-US" dirty="0"/>
              <a:t>所示</a:t>
            </a:r>
            <a:r>
              <a:rPr lang="zh-CN" altLang="en-US" dirty="0" smtClean="0"/>
              <a:t>。</a:t>
            </a:r>
            <a:endParaRPr lang="en-US" altLang="zh-CN" dirty="0" smtClean="0"/>
          </a:p>
          <a:p>
            <a:pPr lvl="1"/>
            <a:r>
              <a:rPr lang="zh-CN" altLang="en-US" dirty="0"/>
              <a:t>请</a:t>
            </a:r>
            <a:r>
              <a:rPr lang="zh-CN" altLang="en-US" dirty="0" smtClean="0"/>
              <a:t>阅读例</a:t>
            </a:r>
            <a:r>
              <a:rPr lang="en-US" altLang="zh-CN" dirty="0" smtClean="0"/>
              <a:t>2.20</a:t>
            </a:r>
            <a:r>
              <a:rPr lang="zh-CN" altLang="en-US" dirty="0" smtClean="0"/>
              <a:t>代码。</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2.5  HTML</a:t>
            </a:r>
            <a:r>
              <a:rPr lang="zh-CN" altLang="zh-CN" dirty="0">
                <a:effectLst/>
              </a:rPr>
              <a:t>滚动字幕和多媒体标记</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388559411"/>
              </p:ext>
            </p:extLst>
          </p:nvPr>
        </p:nvGraphicFramePr>
        <p:xfrm>
          <a:off x="533400" y="1219200"/>
          <a:ext cx="7924800" cy="4495802"/>
        </p:xfrm>
        <a:graphic>
          <a:graphicData uri="http://schemas.openxmlformats.org/drawingml/2006/table">
            <a:tbl>
              <a:tblPr>
                <a:tableStyleId>{E8B1032C-EA38-4F05-BA0D-38AFFFC7BED3}</a:tableStyleId>
              </a:tblPr>
              <a:tblGrid>
                <a:gridCol w="840509"/>
                <a:gridCol w="7084291"/>
              </a:tblGrid>
              <a:tr h="252956">
                <a:tc>
                  <a:txBody>
                    <a:bodyPr/>
                    <a:lstStyle/>
                    <a:p>
                      <a:pPr algn="ctr">
                        <a:lnSpc>
                          <a:spcPts val="1200"/>
                        </a:lnSpc>
                        <a:spcBef>
                          <a:spcPts val="250"/>
                        </a:spcBef>
                        <a:spcAft>
                          <a:spcPts val="250"/>
                        </a:spcAft>
                      </a:pPr>
                      <a:r>
                        <a:rPr lang="zh-CN" sz="1200" b="1" kern="100" dirty="0">
                          <a:effectLst/>
                        </a:rPr>
                        <a:t>属性</a:t>
                      </a:r>
                      <a:endParaRPr lang="zh-CN" sz="1200" b="1" kern="1050" dirty="0">
                        <a:effectLst/>
                        <a:latin typeface="Arial"/>
                        <a:ea typeface="黑体"/>
                        <a:cs typeface="Times New Roman"/>
                      </a:endParaRPr>
                    </a:p>
                  </a:txBody>
                  <a:tcPr marL="53975" marR="53975" marT="0" marB="0" anchor="ctr"/>
                </a:tc>
                <a:tc>
                  <a:txBody>
                    <a:bodyPr/>
                    <a:lstStyle/>
                    <a:p>
                      <a:pPr algn="ctr">
                        <a:lnSpc>
                          <a:spcPts val="1200"/>
                        </a:lnSpc>
                        <a:spcBef>
                          <a:spcPts val="250"/>
                        </a:spcBef>
                        <a:spcAft>
                          <a:spcPts val="250"/>
                        </a:spcAft>
                      </a:pPr>
                      <a:r>
                        <a:rPr lang="zh-CN" sz="1200" b="1" kern="100" dirty="0">
                          <a:effectLst/>
                        </a:rPr>
                        <a:t>描述</a:t>
                      </a:r>
                      <a:endParaRPr lang="zh-CN" sz="1200" b="1" kern="1050" dirty="0">
                        <a:effectLst/>
                        <a:latin typeface="Arial"/>
                        <a:ea typeface="黑体"/>
                        <a:cs typeface="Times New Roman"/>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src</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dirty="0">
                          <a:effectLst/>
                        </a:rPr>
                        <a:t>要嵌入到网页中的多媒体文件的</a:t>
                      </a:r>
                      <a:r>
                        <a:rPr lang="en-US" sz="1200" kern="100" dirty="0" err="1">
                          <a:effectLst/>
                        </a:rPr>
                        <a:t>url</a:t>
                      </a:r>
                      <a:r>
                        <a:rPr lang="zh-CN" sz="1200" kern="100" dirty="0">
                          <a:effectLst/>
                        </a:rPr>
                        <a:t>，可以使用相对路径或绝对路径</a:t>
                      </a:r>
                      <a:endParaRPr lang="zh-CN" sz="1200" dirty="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title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设定该多媒体文件的说明性文字</a:t>
                      </a:r>
                      <a:endParaRPr lang="zh-CN" sz="120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align</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设定播放器控制面板与当前行其他对象之间的对齐方式</a:t>
                      </a:r>
                      <a:endParaRPr lang="zh-CN" sz="1200">
                        <a:effectLst/>
                        <a:latin typeface="Times New Roman"/>
                        <a:ea typeface="宋体"/>
                      </a:endParaRPr>
                    </a:p>
                  </a:txBody>
                  <a:tcPr marL="53975" marR="53975" marT="0" marB="0" anchor="ctr"/>
                </a:tc>
              </a:tr>
              <a:tr h="577063">
                <a:tc>
                  <a:txBody>
                    <a:bodyPr/>
                    <a:lstStyle/>
                    <a:p>
                      <a:pPr algn="just">
                        <a:lnSpc>
                          <a:spcPts val="1300"/>
                        </a:lnSpc>
                        <a:spcBef>
                          <a:spcPts val="200"/>
                        </a:spcBef>
                        <a:spcAft>
                          <a:spcPts val="200"/>
                        </a:spcAft>
                      </a:pPr>
                      <a:r>
                        <a:rPr lang="en-US" sz="1200" kern="100">
                          <a:effectLst/>
                        </a:rPr>
                        <a:t>autostart</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dirty="0">
                          <a:effectLst/>
                        </a:rPr>
                        <a:t>设定音频或视频文件是否在网页加载之后自动播放。取值为</a:t>
                      </a:r>
                      <a:r>
                        <a:rPr lang="en-US" sz="1200" kern="100" dirty="0">
                          <a:effectLst/>
                        </a:rPr>
                        <a:t>true</a:t>
                      </a:r>
                      <a:r>
                        <a:rPr lang="zh-CN" sz="1200" kern="100" dirty="0">
                          <a:effectLst/>
                        </a:rPr>
                        <a:t>（自动播放）或</a:t>
                      </a:r>
                      <a:r>
                        <a:rPr lang="en-US" sz="1200" kern="100" dirty="0">
                          <a:effectLst/>
                        </a:rPr>
                        <a:t>false</a:t>
                      </a:r>
                      <a:r>
                        <a:rPr lang="zh-CN" sz="1200" kern="100" dirty="0">
                          <a:effectLst/>
                        </a:rPr>
                        <a:t>（不自动播放）</a:t>
                      </a:r>
                      <a:endParaRPr lang="zh-CN" sz="1200" dirty="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loop</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设定是否循环播放，取值为</a:t>
                      </a:r>
                      <a:r>
                        <a:rPr lang="en-US" sz="1200" kern="100">
                          <a:effectLst/>
                        </a:rPr>
                        <a:t>true</a:t>
                      </a:r>
                      <a:r>
                        <a:rPr lang="zh-CN" sz="1200" kern="100">
                          <a:effectLst/>
                        </a:rPr>
                        <a:t>（循环播放）或</a:t>
                      </a:r>
                      <a:r>
                        <a:rPr lang="en-US" sz="1200" kern="100">
                          <a:effectLst/>
                        </a:rPr>
                        <a:t>false</a:t>
                      </a:r>
                      <a:r>
                        <a:rPr lang="zh-CN" sz="1200" kern="100">
                          <a:effectLst/>
                        </a:rPr>
                        <a:t>（不循环播放）</a:t>
                      </a:r>
                      <a:endParaRPr lang="zh-CN" sz="120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hidden</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设定是否显示播放器控制面板。取值为</a:t>
                      </a:r>
                      <a:r>
                        <a:rPr lang="en-US" sz="1200" kern="100">
                          <a:effectLst/>
                        </a:rPr>
                        <a:t>true</a:t>
                      </a:r>
                      <a:r>
                        <a:rPr lang="zh-CN" sz="1200" kern="100">
                          <a:effectLst/>
                        </a:rPr>
                        <a:t>（显示）或</a:t>
                      </a:r>
                      <a:r>
                        <a:rPr lang="en-US" sz="1200" kern="100">
                          <a:effectLst/>
                        </a:rPr>
                        <a:t>false</a:t>
                      </a:r>
                      <a:r>
                        <a:rPr lang="zh-CN" sz="1200" kern="100">
                          <a:effectLst/>
                        </a:rPr>
                        <a:t>（不显示）</a:t>
                      </a:r>
                      <a:endParaRPr lang="zh-CN" sz="1200">
                        <a:effectLst/>
                        <a:latin typeface="Times New Roman"/>
                        <a:ea typeface="宋体"/>
                      </a:endParaRPr>
                    </a:p>
                  </a:txBody>
                  <a:tcPr marL="53975" marR="53975" marT="0" marB="0" anchor="ctr"/>
                </a:tc>
              </a:tr>
              <a:tr h="577063">
                <a:tc>
                  <a:txBody>
                    <a:bodyPr/>
                    <a:lstStyle/>
                    <a:p>
                      <a:pPr algn="just">
                        <a:lnSpc>
                          <a:spcPts val="1300"/>
                        </a:lnSpc>
                        <a:spcBef>
                          <a:spcPts val="200"/>
                        </a:spcBef>
                        <a:spcAft>
                          <a:spcPts val="200"/>
                        </a:spcAft>
                      </a:pPr>
                      <a:r>
                        <a:rPr lang="en-US" sz="1200" kern="100">
                          <a:effectLst/>
                        </a:rPr>
                        <a:t>starttime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设定文件开始播放的时间（格式为分</a:t>
                      </a:r>
                      <a:r>
                        <a:rPr lang="en-US" sz="1200" kern="100">
                          <a:effectLst/>
                        </a:rPr>
                        <a:t>:</a:t>
                      </a:r>
                      <a:r>
                        <a:rPr lang="zh-CN" sz="1200" kern="100">
                          <a:effectLst/>
                        </a:rPr>
                        <a:t>秒），未定义则从头开始播放</a:t>
                      </a:r>
                      <a:endParaRPr lang="zh-CN" sz="120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volume</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设定播放音量，未定义则使用系统默认音量，取值为</a:t>
                      </a:r>
                      <a:r>
                        <a:rPr lang="en-US" sz="1200" kern="100">
                          <a:effectLst/>
                        </a:rPr>
                        <a:t>0</a:t>
                      </a:r>
                      <a:r>
                        <a:rPr lang="zh-CN" sz="1200" kern="100">
                          <a:effectLst/>
                        </a:rPr>
                        <a:t>表示最大音量，可使用负值使音量变小</a:t>
                      </a:r>
                      <a:endParaRPr lang="zh-CN" sz="120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width</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设定播放器控制面板的宽度，取值为正整数（像素）或百分值</a:t>
                      </a:r>
                      <a:endParaRPr lang="zh-CN" sz="1200">
                        <a:effectLst/>
                        <a:latin typeface="Times New Roman"/>
                        <a:ea typeface="宋体"/>
                      </a:endParaRPr>
                    </a:p>
                  </a:txBody>
                  <a:tcPr marL="53975" marR="53975" marT="0" marB="0" anchor="ctr"/>
                </a:tc>
              </a:tr>
              <a:tr h="276750">
                <a:tc>
                  <a:txBody>
                    <a:bodyPr/>
                    <a:lstStyle/>
                    <a:p>
                      <a:pPr algn="just">
                        <a:lnSpc>
                          <a:spcPts val="1300"/>
                        </a:lnSpc>
                        <a:spcBef>
                          <a:spcPts val="200"/>
                        </a:spcBef>
                        <a:spcAft>
                          <a:spcPts val="200"/>
                        </a:spcAft>
                      </a:pPr>
                      <a:r>
                        <a:rPr lang="en-US" sz="1200" kern="100">
                          <a:effectLst/>
                        </a:rPr>
                        <a:t>height</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a:effectLst/>
                        </a:rPr>
                        <a:t>设定播放器控制面板的高度，取值为正整数（像素）或百分值</a:t>
                      </a:r>
                      <a:endParaRPr lang="zh-CN" sz="1200">
                        <a:effectLst/>
                        <a:latin typeface="Times New Roman"/>
                        <a:ea typeface="宋体"/>
                      </a:endParaRPr>
                    </a:p>
                  </a:txBody>
                  <a:tcPr marL="53975" marR="53975" marT="0" marB="0" anchor="ctr"/>
                </a:tc>
              </a:tr>
              <a:tr h="874720">
                <a:tc>
                  <a:txBody>
                    <a:bodyPr/>
                    <a:lstStyle/>
                    <a:p>
                      <a:pPr algn="just">
                        <a:lnSpc>
                          <a:spcPts val="1300"/>
                        </a:lnSpc>
                        <a:spcBef>
                          <a:spcPts val="200"/>
                        </a:spcBef>
                        <a:spcAft>
                          <a:spcPts val="200"/>
                        </a:spcAft>
                      </a:pPr>
                      <a:r>
                        <a:rPr lang="en-US" sz="1200" kern="100">
                          <a:effectLst/>
                        </a:rPr>
                        <a:t>controls</a:t>
                      </a:r>
                      <a:endParaRPr lang="zh-CN" sz="1200">
                        <a:effectLst/>
                        <a:latin typeface="Times New Roman"/>
                        <a:ea typeface="宋体"/>
                      </a:endParaRPr>
                    </a:p>
                  </a:txBody>
                  <a:tcPr marL="53975" marR="53975" marT="0" marB="0" anchor="ctr"/>
                </a:tc>
                <a:tc>
                  <a:txBody>
                    <a:bodyPr/>
                    <a:lstStyle/>
                    <a:p>
                      <a:pPr algn="just">
                        <a:lnSpc>
                          <a:spcPts val="1300"/>
                        </a:lnSpc>
                        <a:spcBef>
                          <a:spcPts val="200"/>
                        </a:spcBef>
                        <a:spcAft>
                          <a:spcPts val="200"/>
                        </a:spcAft>
                      </a:pPr>
                      <a:r>
                        <a:rPr lang="zh-CN" sz="1200" kern="100" dirty="0">
                          <a:effectLst/>
                        </a:rPr>
                        <a:t>设定播放器控制面板的外观，取值为</a:t>
                      </a:r>
                      <a:r>
                        <a:rPr lang="en-US" sz="1200" kern="100" dirty="0">
                          <a:effectLst/>
                        </a:rPr>
                        <a:t>console</a:t>
                      </a:r>
                      <a:r>
                        <a:rPr lang="zh-CN" sz="1200" kern="100" dirty="0">
                          <a:effectLst/>
                        </a:rPr>
                        <a:t>（一般正常面板）、</a:t>
                      </a:r>
                      <a:r>
                        <a:rPr lang="en-US" sz="1200" kern="100" dirty="0" err="1">
                          <a:effectLst/>
                        </a:rPr>
                        <a:t>smallconsole</a:t>
                      </a:r>
                      <a:r>
                        <a:rPr lang="zh-CN" sz="1200" kern="100" dirty="0">
                          <a:effectLst/>
                        </a:rPr>
                        <a:t>（较小的面板）、</a:t>
                      </a:r>
                      <a:r>
                        <a:rPr lang="en-US" sz="1200" kern="100" dirty="0" err="1">
                          <a:effectLst/>
                        </a:rPr>
                        <a:t>playbutton</a:t>
                      </a:r>
                      <a:r>
                        <a:rPr lang="zh-CN" sz="1200" kern="100" dirty="0">
                          <a:effectLst/>
                        </a:rPr>
                        <a:t>（只显示播放按钮）、</a:t>
                      </a:r>
                      <a:r>
                        <a:rPr lang="en-US" sz="1200" kern="100" dirty="0" err="1">
                          <a:effectLst/>
                        </a:rPr>
                        <a:t>pausebutton</a:t>
                      </a:r>
                      <a:r>
                        <a:rPr lang="zh-CN" sz="1200" kern="100" dirty="0">
                          <a:effectLst/>
                        </a:rPr>
                        <a:t>（只显示暂停按钮）、</a:t>
                      </a:r>
                      <a:r>
                        <a:rPr lang="en-US" sz="1200" kern="100" dirty="0" err="1">
                          <a:effectLst/>
                        </a:rPr>
                        <a:t>stopbutton</a:t>
                      </a:r>
                      <a:r>
                        <a:rPr lang="zh-CN" sz="1200" kern="100" dirty="0">
                          <a:effectLst/>
                        </a:rPr>
                        <a:t>（只显示停止按钮）、</a:t>
                      </a:r>
                      <a:r>
                        <a:rPr lang="en-US" sz="1200" kern="100" dirty="0" err="1">
                          <a:effectLst/>
                        </a:rPr>
                        <a:t>volumelevel</a:t>
                      </a:r>
                      <a:r>
                        <a:rPr lang="zh-CN" sz="1200" kern="100" dirty="0">
                          <a:effectLst/>
                        </a:rPr>
                        <a:t>（只显示音量调节按钮）</a:t>
                      </a:r>
                      <a:endParaRPr lang="zh-CN" sz="1200" dirty="0">
                        <a:effectLst/>
                        <a:latin typeface="Times New Roman"/>
                        <a:ea typeface="宋体"/>
                      </a:endParaRPr>
                    </a:p>
                  </a:txBody>
                  <a:tcPr marL="53975" marR="539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78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7" name="TextBox 6"/>
          <p:cNvSpPr txBox="1"/>
          <p:nvPr/>
        </p:nvSpPr>
        <p:spPr>
          <a:xfrm>
            <a:off x="3048000" y="6096000"/>
            <a:ext cx="3239990" cy="338554"/>
          </a:xfrm>
          <a:prstGeom prst="rect">
            <a:avLst/>
          </a:prstGeom>
          <a:noFill/>
        </p:spPr>
        <p:txBody>
          <a:bodyPr wrap="none" rtlCol="0">
            <a:spAutoFit/>
          </a:bodyPr>
          <a:lstStyle/>
          <a:p>
            <a:r>
              <a:rPr lang="zh-CN" altLang="zh-CN" dirty="0"/>
              <a:t>表</a:t>
            </a:r>
            <a:r>
              <a:rPr lang="en-US" altLang="zh-CN" dirty="0"/>
              <a:t>2.8  &lt;embed&gt;</a:t>
            </a:r>
            <a:r>
              <a:rPr lang="zh-CN" altLang="zh-CN" dirty="0"/>
              <a:t>标记的主要属性</a:t>
            </a:r>
            <a:endParaRPr lang="zh-CN" altLang="en-US"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本章小结</a:t>
            </a:r>
            <a:endParaRPr lang="zh-CN" altLang="en-US" dirty="0"/>
          </a:p>
        </p:txBody>
      </p:sp>
      <p:sp>
        <p:nvSpPr>
          <p:cNvPr id="3" name="内容占位符 2"/>
          <p:cNvSpPr>
            <a:spLocks noGrp="1"/>
          </p:cNvSpPr>
          <p:nvPr>
            <p:ph idx="1"/>
          </p:nvPr>
        </p:nvSpPr>
        <p:spPr/>
        <p:txBody>
          <a:bodyPr>
            <a:normAutofit/>
          </a:bodyPr>
          <a:lstStyle/>
          <a:p>
            <a:r>
              <a:rPr lang="zh-CN" altLang="en-US" dirty="0"/>
              <a:t>本章主要介绍了</a:t>
            </a:r>
            <a:r>
              <a:rPr lang="en-US" altLang="zh-CN" dirty="0"/>
              <a:t>HTML</a:t>
            </a:r>
            <a:r>
              <a:rPr lang="zh-CN" altLang="en-US" dirty="0"/>
              <a:t>的基础知识和网页的基本结构，然后分类列举了</a:t>
            </a:r>
            <a:r>
              <a:rPr lang="en-US" altLang="zh-CN" dirty="0"/>
              <a:t>HTML</a:t>
            </a:r>
            <a:r>
              <a:rPr lang="zh-CN" altLang="en-US" dirty="0"/>
              <a:t>常用的一些标记及其属性，并结合大量的代码案例介绍了这些标记的使用方法。希望读者在理解这些案例的基础上，结合自己的想法来修改或编写</a:t>
            </a:r>
            <a:r>
              <a:rPr lang="en-US" altLang="zh-CN" dirty="0"/>
              <a:t>HTML</a:t>
            </a:r>
            <a:r>
              <a:rPr lang="zh-CN" altLang="en-US" dirty="0"/>
              <a:t>代码，进一步验证和加深对</a:t>
            </a:r>
            <a:r>
              <a:rPr lang="en-US" altLang="zh-CN" dirty="0"/>
              <a:t>HTML</a:t>
            </a:r>
            <a:r>
              <a:rPr lang="zh-CN" altLang="en-US" dirty="0"/>
              <a:t>标记的掌握和运用。</a:t>
            </a:r>
            <a:endParaRPr lang="zh-CN" altLang="zh-CN"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96162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a:bodyPr>
          <a:lstStyle/>
          <a:p>
            <a:pPr lvl="1"/>
            <a:r>
              <a:rPr lang="zh-CN" altLang="en-US" dirty="0"/>
              <a:t>示例解释：</a:t>
            </a:r>
          </a:p>
          <a:p>
            <a:pPr lvl="2"/>
            <a:r>
              <a:rPr lang="zh-CN" altLang="en-US" dirty="0"/>
              <a:t>（</a:t>
            </a:r>
            <a:r>
              <a:rPr lang="en-US" altLang="zh-CN" dirty="0"/>
              <a:t>1</a:t>
            </a:r>
            <a:r>
              <a:rPr lang="zh-CN" altLang="en-US" dirty="0"/>
              <a:t>）从第一章的例</a:t>
            </a:r>
            <a:r>
              <a:rPr lang="en-US" altLang="zh-CN" dirty="0"/>
              <a:t>1.1</a:t>
            </a:r>
            <a:r>
              <a:rPr lang="zh-CN" altLang="en-US" dirty="0"/>
              <a:t>以及本例中我们可以看到，和一般的文本文件不同，一个</a:t>
            </a:r>
            <a:r>
              <a:rPr lang="en-US" altLang="zh-CN" dirty="0"/>
              <a:t>HTML</a:t>
            </a:r>
            <a:r>
              <a:rPr lang="zh-CN" altLang="en-US" dirty="0"/>
              <a:t>文件不仅包含文本内容，还包含一些</a:t>
            </a:r>
            <a:r>
              <a:rPr lang="en-US" altLang="zh-CN" dirty="0"/>
              <a:t>Tags</a:t>
            </a:r>
            <a:r>
              <a:rPr lang="zh-CN" altLang="en-US" dirty="0"/>
              <a:t>，中文称之为“标记”或“标签”。</a:t>
            </a:r>
          </a:p>
          <a:p>
            <a:pPr lvl="2"/>
            <a:r>
              <a:rPr lang="zh-CN" altLang="en-US" dirty="0"/>
              <a:t>（</a:t>
            </a:r>
            <a:r>
              <a:rPr lang="en-US" altLang="zh-CN" dirty="0"/>
              <a:t>2</a:t>
            </a:r>
            <a:r>
              <a:rPr lang="zh-CN" altLang="en-US" dirty="0"/>
              <a:t>）这个文件的第一个标记是</a:t>
            </a:r>
            <a:r>
              <a:rPr lang="en-US" altLang="zh-CN" dirty="0"/>
              <a:t>&lt;html&gt;</a:t>
            </a:r>
            <a:r>
              <a:rPr lang="zh-CN" altLang="en-US" dirty="0"/>
              <a:t>，它代表着</a:t>
            </a:r>
            <a:r>
              <a:rPr lang="en-US" altLang="zh-CN" dirty="0"/>
              <a:t>HTML</a:t>
            </a:r>
            <a:r>
              <a:rPr lang="zh-CN" altLang="en-US" dirty="0"/>
              <a:t>网页的起始。文件的最后一个标记是</a:t>
            </a:r>
            <a:r>
              <a:rPr lang="en-US" altLang="zh-CN" dirty="0"/>
              <a:t>&lt;/html&gt;</a:t>
            </a:r>
            <a:r>
              <a:rPr lang="zh-CN" altLang="en-US" dirty="0"/>
              <a:t>，表示</a:t>
            </a:r>
            <a:r>
              <a:rPr lang="en-US" altLang="zh-CN" dirty="0"/>
              <a:t>HTML</a:t>
            </a:r>
            <a:r>
              <a:rPr lang="zh-CN" altLang="en-US" dirty="0"/>
              <a:t>网页到此结束。由于</a:t>
            </a:r>
            <a:r>
              <a:rPr lang="en-US" altLang="zh-CN" dirty="0"/>
              <a:t>&lt;html&gt;&lt;/html&gt;</a:t>
            </a:r>
            <a:r>
              <a:rPr lang="zh-CN" altLang="en-US" dirty="0"/>
              <a:t>标记对是位于文档的最外层，所以文档中所有的文本和其他</a:t>
            </a:r>
            <a:r>
              <a:rPr lang="en-US" altLang="zh-CN" dirty="0"/>
              <a:t>HTML</a:t>
            </a:r>
            <a:r>
              <a:rPr lang="zh-CN" altLang="en-US" dirty="0"/>
              <a:t>标记都嵌套包含在</a:t>
            </a:r>
            <a:r>
              <a:rPr lang="en-US" altLang="zh-CN" dirty="0"/>
              <a:t>&lt;html&gt;</a:t>
            </a:r>
            <a:r>
              <a:rPr lang="zh-CN" altLang="en-US" dirty="0"/>
              <a:t>和</a:t>
            </a:r>
            <a:r>
              <a:rPr lang="en-US" altLang="zh-CN" dirty="0"/>
              <a:t>&lt;/html&gt;</a:t>
            </a:r>
            <a:r>
              <a:rPr lang="zh-CN" altLang="en-US" dirty="0"/>
              <a:t>之间。</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HTML</a:t>
            </a:r>
            <a:r>
              <a:rPr lang="zh-CN" altLang="en-US" dirty="0"/>
              <a:t>基础知识</a:t>
            </a:r>
          </a:p>
        </p:txBody>
      </p:sp>
      <p:sp>
        <p:nvSpPr>
          <p:cNvPr id="3" name="内容占位符 2"/>
          <p:cNvSpPr>
            <a:spLocks noGrp="1"/>
          </p:cNvSpPr>
          <p:nvPr>
            <p:ph idx="1"/>
          </p:nvPr>
        </p:nvSpPr>
        <p:spPr/>
        <p:txBody>
          <a:bodyPr>
            <a:normAutofit fontScale="92500" lnSpcReduction="10000"/>
          </a:bodyPr>
          <a:lstStyle/>
          <a:p>
            <a:pPr marL="342900" lvl="1" indent="-342900">
              <a:buFontTx/>
              <a:buChar char="•"/>
            </a:pPr>
            <a:r>
              <a:rPr lang="zh-CN" altLang="en-US" dirty="0"/>
              <a:t>示例解释：</a:t>
            </a:r>
          </a:p>
          <a:p>
            <a:pPr lvl="2"/>
            <a:r>
              <a:rPr lang="zh-CN" altLang="en-US" dirty="0"/>
              <a:t>（</a:t>
            </a:r>
            <a:r>
              <a:rPr lang="en-US" altLang="zh-CN" dirty="0"/>
              <a:t>3</a:t>
            </a:r>
            <a:r>
              <a:rPr lang="zh-CN" altLang="en-US" dirty="0"/>
              <a:t>）在</a:t>
            </a:r>
            <a:r>
              <a:rPr lang="en-US" altLang="zh-CN" dirty="0"/>
              <a:t>&lt;head&gt;</a:t>
            </a:r>
            <a:r>
              <a:rPr lang="zh-CN" altLang="en-US" dirty="0"/>
              <a:t>和</a:t>
            </a:r>
            <a:r>
              <a:rPr lang="en-US" altLang="zh-CN" dirty="0"/>
              <a:t>&lt;/head&gt;</a:t>
            </a:r>
            <a:r>
              <a:rPr lang="zh-CN" altLang="en-US" dirty="0"/>
              <a:t>之间的内容是网页的头部信息，主要用于定义网页文档的标题和一些公共属性。在头部信息中的</a:t>
            </a:r>
            <a:r>
              <a:rPr lang="en-US" altLang="zh-CN" dirty="0"/>
              <a:t>&lt;title&gt;</a:t>
            </a:r>
            <a:r>
              <a:rPr lang="zh-CN" altLang="en-US" dirty="0"/>
              <a:t>和</a:t>
            </a:r>
            <a:r>
              <a:rPr lang="en-US" altLang="zh-CN" dirty="0"/>
              <a:t>&lt;/title&gt;</a:t>
            </a:r>
            <a:r>
              <a:rPr lang="zh-CN" altLang="en-US" dirty="0"/>
              <a:t>之间的文本用于指定网页的标题，通常会显示在浏览器窗口的标题栏。除</a:t>
            </a:r>
            <a:r>
              <a:rPr lang="en-US" altLang="zh-CN" dirty="0"/>
              <a:t>&lt;title&gt;&lt;/title&gt;</a:t>
            </a:r>
            <a:r>
              <a:rPr lang="zh-CN" altLang="en-US" dirty="0"/>
              <a:t>之外，头部信息中的其他内容通常是不会显示出来的（比如</a:t>
            </a:r>
            <a:r>
              <a:rPr lang="en-US" altLang="zh-CN" dirty="0"/>
              <a:t>&lt;meta&gt;</a:t>
            </a:r>
            <a:r>
              <a:rPr lang="zh-CN" altLang="en-US" dirty="0"/>
              <a:t>标记），但这些不显示的信息并不意味着没有用处。比如你可以在其中定义一些关键词，这样有助于搜索引擎能够搜索到你的网页。</a:t>
            </a:r>
          </a:p>
          <a:p>
            <a:pPr lvl="2"/>
            <a:r>
              <a:rPr lang="zh-CN" altLang="en-US" dirty="0"/>
              <a:t>（</a:t>
            </a:r>
            <a:r>
              <a:rPr lang="en-US" altLang="zh-CN" dirty="0"/>
              <a:t>4</a:t>
            </a:r>
            <a:r>
              <a:rPr lang="zh-CN" altLang="en-US" dirty="0"/>
              <a:t>）如上所述，</a:t>
            </a:r>
            <a:r>
              <a:rPr lang="en-US" altLang="zh-CN" dirty="0"/>
              <a:t>&lt;title&gt;</a:t>
            </a:r>
            <a:r>
              <a:rPr lang="zh-CN" altLang="en-US" dirty="0"/>
              <a:t>和</a:t>
            </a:r>
            <a:r>
              <a:rPr lang="en-US" altLang="zh-CN" dirty="0"/>
              <a:t>&lt;/title&gt;</a:t>
            </a:r>
            <a:r>
              <a:rPr lang="zh-CN" altLang="en-US" dirty="0"/>
              <a:t>是嵌套在</a:t>
            </a:r>
            <a:r>
              <a:rPr lang="en-US" altLang="zh-CN" dirty="0"/>
              <a:t>&lt;head&gt;&lt;/head&gt;</a:t>
            </a:r>
            <a:r>
              <a:rPr lang="zh-CN" altLang="en-US" dirty="0"/>
              <a:t>标记对之中的，在</a:t>
            </a:r>
            <a:r>
              <a:rPr lang="en-US" altLang="zh-CN" dirty="0"/>
              <a:t>&lt;title&gt;</a:t>
            </a:r>
            <a:r>
              <a:rPr lang="zh-CN" altLang="en-US" dirty="0"/>
              <a:t>和</a:t>
            </a:r>
            <a:r>
              <a:rPr lang="en-US" altLang="zh-CN" dirty="0"/>
              <a:t>&lt;/title&gt;</a:t>
            </a:r>
            <a:r>
              <a:rPr lang="zh-CN" altLang="en-US" dirty="0"/>
              <a:t>之间的内容是网页的标题，通常会显示在浏览器顶端的</a:t>
            </a:r>
            <a:r>
              <a:rPr lang="zh-CN" altLang="en-US" dirty="0" smtClean="0"/>
              <a:t>标题栏</a:t>
            </a:r>
            <a:r>
              <a:rPr lang="zh-CN" altLang="en-US" dirty="0"/>
              <a: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063170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6558</TotalTime>
  <Words>9985</Words>
  <Application>Microsoft Office PowerPoint</Application>
  <PresentationFormat>全屏显示(4:3)</PresentationFormat>
  <Paragraphs>774</Paragraphs>
  <Slides>79</Slides>
  <Notes>1</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Crayons</vt:lpstr>
      <vt:lpstr>网页设计与制作</vt:lpstr>
      <vt:lpstr>本章内容</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2.1 HTML基础知识</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2.2  HTML的一些基本标记</vt:lpstr>
      <vt:lpstr>2.3  HTML表格标记</vt:lpstr>
      <vt:lpstr>2.3  HTML表格标记</vt:lpstr>
      <vt:lpstr>2.3  HTML表格标记</vt:lpstr>
      <vt:lpstr>2.3  HTML表格标记</vt:lpstr>
      <vt:lpstr>2.3  HTML表格标记</vt:lpstr>
      <vt:lpstr>2.3  HTML表格标记</vt:lpstr>
      <vt:lpstr>2.3  HTML表格标记</vt:lpstr>
      <vt:lpstr>2.3  HTML表格标记</vt:lpstr>
      <vt:lpstr>2.3  HTML表格标记</vt:lpstr>
      <vt:lpstr>2.4  HTML框架标记</vt:lpstr>
      <vt:lpstr>2.4  HTML框架标记</vt:lpstr>
      <vt:lpstr>2.4  HTML框架标记</vt:lpstr>
      <vt:lpstr>2.4  HTML框架标记</vt:lpstr>
      <vt:lpstr>2.4  HTML框架标记</vt:lpstr>
      <vt:lpstr>2.4  HTML框架标记</vt:lpstr>
      <vt:lpstr>2.4  HTML框架标记</vt:lpstr>
      <vt:lpstr>2.4  HTML框架标记</vt:lpstr>
      <vt:lpstr>2.4  HTML框架标记</vt:lpstr>
      <vt:lpstr>2.4  HTML框架标记</vt:lpstr>
      <vt:lpstr>2.5  HTML滚动字幕和多媒体标记</vt:lpstr>
      <vt:lpstr>2.5  HTML滚动字幕和多媒体标记</vt:lpstr>
      <vt:lpstr>2.5  HTML滚动字幕和多媒体标记</vt:lpstr>
      <vt:lpstr>2.5  HTML滚动字幕和多媒体标记</vt:lpstr>
      <vt:lpstr>2.5  HTML滚动字幕和多媒体标记</vt:lpstr>
      <vt:lpstr>2.5  HTML滚动字幕和多媒体标记</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项炜</cp:lastModifiedBy>
  <cp:revision>1517</cp:revision>
  <cp:lastPrinted>1601-01-01T00:00:00Z</cp:lastPrinted>
  <dcterms:created xsi:type="dcterms:W3CDTF">1601-01-01T00:00:00Z</dcterms:created>
  <dcterms:modified xsi:type="dcterms:W3CDTF">2017-03-01T06:39:54Z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