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12"/>
  </p:notesMasterIdLst>
  <p:sldIdLst>
    <p:sldId id="272" r:id="rId5"/>
    <p:sldId id="341" r:id="rId6"/>
    <p:sldId id="356" r:id="rId7"/>
    <p:sldId id="357" r:id="rId8"/>
    <p:sldId id="355" r:id="rId9"/>
    <p:sldId id="358" r:id="rId10"/>
    <p:sldId id="345" r:id="rId1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0056B1-AABC-4B0F-B4EF-408126F6BA2A}" type="datetimeFigureOut">
              <a:rPr lang="zh-CN" altLang="en-US" smtClean="0"/>
              <a:t>2017/1/3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675485-C63A-4CE6-BD7E-C91D8DE0EA05}" type="slidenum">
              <a:rPr lang="zh-CN" altLang="en-US" smtClean="0"/>
              <a:t>‹#›</a:t>
            </a:fld>
            <a:endParaRPr lang="zh-CN" altLang="en-US"/>
          </a:p>
        </p:txBody>
      </p:sp>
    </p:spTree>
    <p:extLst>
      <p:ext uri="{BB962C8B-B14F-4D97-AF65-F5344CB8AC3E}">
        <p14:creationId xmlns:p14="http://schemas.microsoft.com/office/powerpoint/2010/main" val="206067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55576" y="2507914"/>
            <a:ext cx="7992888" cy="665867"/>
          </a:xfrm>
        </p:spPr>
        <p:txBody>
          <a:bodyPr>
            <a:noAutofit/>
          </a:bodyPr>
          <a:lstStyle/>
          <a:p>
            <a:r>
              <a:rPr lang="zh-CN" altLang="en-US" sz="4000" dirty="0" smtClean="0">
                <a:solidFill>
                  <a:schemeClr val="tx1"/>
                </a:solidFill>
                <a:latin typeface="Adobe 黑体 Std R" pitchFamily="34" charset="-122"/>
                <a:ea typeface="Adobe 黑体 Std R" pitchFamily="34" charset="-122"/>
              </a:rPr>
              <a:t>任务二   汽车变速器维修</a:t>
            </a:r>
            <a:endParaRPr lang="zh-CN" altLang="en-US" sz="4000" dirty="0">
              <a:solidFill>
                <a:schemeClr val="tx1"/>
              </a:solidFill>
              <a:latin typeface="Adobe 黑体 Std R" pitchFamily="34" charset="-122"/>
              <a:ea typeface="Adobe 黑体 Std R" pitchFamily="34" charset="-122"/>
            </a:endParaRPr>
          </a:p>
        </p:txBody>
      </p:sp>
      <p:sp>
        <p:nvSpPr>
          <p:cNvPr id="6" name="TextBox 4"/>
          <p:cNvSpPr txBox="1"/>
          <p:nvPr/>
        </p:nvSpPr>
        <p:spPr>
          <a:xfrm>
            <a:off x="3383252" y="4371950"/>
            <a:ext cx="2148840"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主讲</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刁立福</a:t>
            </a:r>
            <a:endParaRPr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55754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683568" y="843558"/>
            <a:ext cx="7920880" cy="3888432"/>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zh-CN" sz="1800" dirty="0"/>
              <a:t>一</a:t>
            </a:r>
            <a:r>
              <a:rPr lang="zh-CN" altLang="zh-CN" sz="1800" dirty="0" smtClean="0"/>
              <a:t>、常见</a:t>
            </a:r>
            <a:r>
              <a:rPr lang="zh-CN" altLang="zh-CN" sz="1800" dirty="0"/>
              <a:t>故障分析</a:t>
            </a:r>
          </a:p>
          <a:p>
            <a:pPr marL="0" indent="0">
              <a:buNone/>
            </a:pPr>
            <a:r>
              <a:rPr lang="zh-CN" altLang="zh-CN" sz="1800" dirty="0"/>
              <a:t>变速器零件的主要耗损是各配合副磨损及壳体变形和裂纹。这将导致变速器工作可靠性下降，</a:t>
            </a:r>
            <a:r>
              <a:rPr lang="zh-CN" altLang="zh-CN" sz="1800" dirty="0" smtClean="0"/>
              <a:t>产生脱档</a:t>
            </a:r>
            <a:r>
              <a:rPr lang="zh-CN" altLang="zh-CN" sz="1800" dirty="0"/>
              <a:t>、乱档、抖杆、换档困难、噪声及漏油等故障。</a:t>
            </a:r>
            <a:r>
              <a:rPr lang="en-US" altLang="zh-CN" sz="1800" dirty="0"/>
              <a:t>    </a:t>
            </a:r>
            <a:endParaRPr lang="zh-CN" altLang="zh-CN" sz="1800" dirty="0"/>
          </a:p>
          <a:p>
            <a:pPr marL="0" indent="0">
              <a:buNone/>
            </a:pPr>
            <a:r>
              <a:rPr lang="zh-CN" altLang="zh-CN" sz="1800" dirty="0" smtClean="0"/>
              <a:t>脱档</a:t>
            </a:r>
            <a:r>
              <a:rPr lang="zh-CN" altLang="zh-CN" sz="1800" dirty="0"/>
              <a:t>是变速器最常见的故障。其实质是由于相啮合的滑动齿轮或接合套齿在传力过程中齿面产生了大于锁止力</a:t>
            </a:r>
            <a:r>
              <a:rPr lang="en-US" altLang="zh-CN" sz="1800" dirty="0"/>
              <a:t>(</a:t>
            </a:r>
            <a:r>
              <a:rPr lang="zh-CN" altLang="zh-CN" sz="1800" dirty="0"/>
              <a:t>齿面摩擦力与拨叉自锁力之和</a:t>
            </a:r>
            <a:r>
              <a:rPr lang="en-US" altLang="zh-CN" sz="1800" dirty="0"/>
              <a:t>)</a:t>
            </a:r>
            <a:r>
              <a:rPr lang="zh-CN" altLang="zh-CN" sz="1800" dirty="0"/>
              <a:t>的轴向力，将齿轮从啮合状态自动推至空档位置。因此轴向力的产生是发生自动脱档的根本原因。</a:t>
            </a:r>
          </a:p>
          <a:p>
            <a:pPr marL="0" indent="0">
              <a:buNone/>
            </a:pPr>
            <a:r>
              <a:rPr lang="zh-CN" altLang="zh-CN" sz="1800" dirty="0"/>
              <a:t>乱档是</a:t>
            </a:r>
            <a:r>
              <a:rPr lang="zh-CN" altLang="zh-CN" sz="1800" dirty="0" smtClean="0"/>
              <a:t>与变速杆配合的有关部位间隙过大而造成的变速杆档</a:t>
            </a:r>
            <a:r>
              <a:rPr lang="zh-CN" altLang="zh-CN" sz="1800" dirty="0"/>
              <a:t>位失准</a:t>
            </a:r>
            <a:r>
              <a:rPr lang="zh-CN" altLang="zh-CN" sz="1800" dirty="0" smtClean="0"/>
              <a:t>。</a:t>
            </a:r>
            <a:endParaRPr lang="en-US" altLang="zh-CN" sz="1800" dirty="0" smtClean="0"/>
          </a:p>
          <a:p>
            <a:pPr marL="0" indent="0">
              <a:buNone/>
            </a:pPr>
            <a:r>
              <a:rPr lang="zh-CN" altLang="zh-CN" sz="1800" dirty="0" smtClean="0"/>
              <a:t>抖</a:t>
            </a:r>
            <a:r>
              <a:rPr lang="zh-CN" altLang="zh-CN" sz="1800" dirty="0"/>
              <a:t>杆是变速齿轮径向或轴向振摆在变速杆上的</a:t>
            </a:r>
            <a:r>
              <a:rPr lang="zh-CN" altLang="zh-CN" sz="1800" dirty="0" smtClean="0"/>
              <a:t>反映</a:t>
            </a:r>
            <a:r>
              <a:rPr lang="zh-CN" altLang="zh-CN" sz="1800" dirty="0"/>
              <a:t>。</a:t>
            </a:r>
          </a:p>
          <a:p>
            <a:pPr marL="0" indent="0">
              <a:buNone/>
            </a:pPr>
            <a:r>
              <a:rPr lang="zh-CN" altLang="zh-CN" sz="1800" dirty="0"/>
              <a:t>噪声是齿轮传动中产生冲击力的结果。</a:t>
            </a:r>
          </a:p>
          <a:p>
            <a:pPr marL="0" indent="0">
              <a:buNone/>
            </a:pPr>
            <a:r>
              <a:rPr lang="zh-CN" altLang="zh-CN" sz="1800" dirty="0"/>
              <a:t>换档困难对于有同步器的变速器是同步器同步元件或锁止元件功能失效所致。</a:t>
            </a:r>
          </a:p>
        </p:txBody>
      </p:sp>
    </p:spTree>
    <p:extLst>
      <p:ext uri="{BB962C8B-B14F-4D97-AF65-F5344CB8AC3E}">
        <p14:creationId xmlns:p14="http://schemas.microsoft.com/office/powerpoint/2010/main" val="271782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323528" y="771550"/>
            <a:ext cx="8496944" cy="4176464"/>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800" dirty="0" smtClean="0"/>
              <a:t>二、主要</a:t>
            </a:r>
            <a:r>
              <a:rPr lang="zh-CN" altLang="en-US" sz="1800" dirty="0"/>
              <a:t>件</a:t>
            </a:r>
            <a:r>
              <a:rPr lang="zh-CN" altLang="en-US" sz="1800" dirty="0" smtClean="0"/>
              <a:t>耗损</a:t>
            </a:r>
            <a:endParaRPr lang="zh-CN" altLang="en-US" sz="1800" dirty="0"/>
          </a:p>
          <a:p>
            <a:pPr marL="0" indent="0">
              <a:buNone/>
            </a:pPr>
            <a:r>
              <a:rPr lang="en-US" altLang="zh-CN" sz="1800" dirty="0"/>
              <a:t>1.</a:t>
            </a:r>
            <a:r>
              <a:rPr lang="zh-CN" altLang="en-US" sz="1800" dirty="0"/>
              <a:t>变速器壳</a:t>
            </a:r>
          </a:p>
          <a:p>
            <a:pPr marL="0" indent="0">
              <a:buNone/>
            </a:pPr>
            <a:r>
              <a:rPr lang="zh-CN" altLang="en-US" sz="1800" dirty="0"/>
              <a:t>变速器壳的主要耗损是裂纹、变形和轴承孔磨损。</a:t>
            </a:r>
          </a:p>
          <a:p>
            <a:pPr marL="0" indent="0">
              <a:buNone/>
            </a:pPr>
            <a:r>
              <a:rPr lang="en-US" altLang="zh-CN" sz="1800" dirty="0"/>
              <a:t>2.</a:t>
            </a:r>
            <a:r>
              <a:rPr lang="zh-CN" altLang="en-US" sz="1800" dirty="0"/>
              <a:t>轴、轴承及齿轮    </a:t>
            </a:r>
          </a:p>
          <a:p>
            <a:pPr marL="0" indent="0">
              <a:buNone/>
            </a:pPr>
            <a:r>
              <a:rPr lang="zh-CN" altLang="en-US" sz="1800" dirty="0"/>
              <a:t>轴颈与轴承及轴颈与齿轮磨损。</a:t>
            </a:r>
          </a:p>
          <a:p>
            <a:pPr marL="0" indent="0">
              <a:buNone/>
            </a:pPr>
            <a:r>
              <a:rPr lang="zh-CN" altLang="en-US" sz="1800" dirty="0"/>
              <a:t>对齿轮来说，主要是滑动换档齿轮磨损。齿轮的楔形磨损使其在啮合中产生轴向分力，这是自动脱档的常见原因。</a:t>
            </a:r>
          </a:p>
          <a:p>
            <a:pPr marL="0" indent="0">
              <a:buNone/>
            </a:pPr>
            <a:r>
              <a:rPr lang="en-US" altLang="zh-CN" sz="1800" dirty="0"/>
              <a:t>3.</a:t>
            </a:r>
            <a:r>
              <a:rPr lang="zh-CN" altLang="en-US" sz="1800" dirty="0"/>
              <a:t>同步器</a:t>
            </a:r>
          </a:p>
          <a:p>
            <a:pPr marL="0" indent="0">
              <a:buNone/>
            </a:pPr>
            <a:r>
              <a:rPr lang="zh-CN" altLang="en-US" sz="1800" dirty="0"/>
              <a:t>惯性式同步器的常见耗损是摩擦锥面螺旋槽磨损和锁环或锁销的锁止倒角磨损。螺旋尖部磨损过甚时便不能破坏油膜，使同步时间延长，换档困难。锁止倒角磨损使锁止作用不可靠，造成同步前啮合而产生挂档噪音。</a:t>
            </a:r>
          </a:p>
          <a:p>
            <a:pPr marL="0" indent="0">
              <a:buNone/>
            </a:pPr>
            <a:r>
              <a:rPr lang="en-US" altLang="zh-CN" sz="1800" dirty="0"/>
              <a:t>4.</a:t>
            </a:r>
            <a:r>
              <a:rPr lang="zh-CN" altLang="en-US" sz="1800" dirty="0"/>
              <a:t>操纵件</a:t>
            </a:r>
          </a:p>
          <a:p>
            <a:pPr marL="0" indent="0">
              <a:buNone/>
            </a:pPr>
            <a:r>
              <a:rPr lang="zh-CN" altLang="en-US" sz="1800" dirty="0"/>
              <a:t>操纵件的主要耗损是各配合处磨损。</a:t>
            </a:r>
          </a:p>
        </p:txBody>
      </p:sp>
    </p:spTree>
    <p:extLst>
      <p:ext uri="{BB962C8B-B14F-4D97-AF65-F5344CB8AC3E}">
        <p14:creationId xmlns:p14="http://schemas.microsoft.com/office/powerpoint/2010/main" val="41462008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323528" y="555526"/>
            <a:ext cx="8496944" cy="4392488"/>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400" dirty="0"/>
              <a:t>二、变速器主要零部件检修</a:t>
            </a:r>
          </a:p>
          <a:p>
            <a:pPr marL="0" indent="0">
              <a:buNone/>
            </a:pPr>
            <a:r>
              <a:rPr lang="en-US" altLang="zh-CN" sz="1400" dirty="0"/>
              <a:t>1.</a:t>
            </a:r>
            <a:r>
              <a:rPr lang="zh-CN" altLang="en-US" sz="1400" dirty="0"/>
              <a:t>变速器壳及盖</a:t>
            </a:r>
          </a:p>
          <a:p>
            <a:pPr marL="0" indent="0">
              <a:buNone/>
            </a:pPr>
            <a:r>
              <a:rPr lang="zh-CN" altLang="en-US" sz="1400" dirty="0"/>
              <a:t>一般裂纹可焊修，但与轴承孔相通的裂纹及安装固定孔处有裂纹时应报废。</a:t>
            </a:r>
          </a:p>
          <a:p>
            <a:pPr marL="0" indent="0">
              <a:buNone/>
            </a:pPr>
            <a:r>
              <a:rPr lang="zh-CN" altLang="en-US" sz="1400" dirty="0"/>
              <a:t>变速器壳与平面有关的形位误差超过技术要求时，应修复。其方法可用锉削、刮研或磨削。</a:t>
            </a:r>
          </a:p>
          <a:p>
            <a:pPr marL="0" indent="0">
              <a:buNone/>
            </a:pPr>
            <a:r>
              <a:rPr lang="en-US" altLang="zh-CN" sz="1400" dirty="0"/>
              <a:t>2.</a:t>
            </a:r>
            <a:r>
              <a:rPr lang="zh-CN" altLang="en-US" sz="1400" dirty="0"/>
              <a:t>齿轮与花键</a:t>
            </a:r>
          </a:p>
          <a:p>
            <a:pPr marL="0" indent="0">
              <a:buNone/>
            </a:pPr>
            <a:r>
              <a:rPr lang="zh-CN" altLang="en-US" sz="1400" dirty="0"/>
              <a:t>齿轮的啮合面上不允许有明显缺陷或不规则磨损。</a:t>
            </a:r>
          </a:p>
          <a:p>
            <a:pPr marL="0" indent="0">
              <a:buNone/>
            </a:pPr>
            <a:r>
              <a:rPr lang="zh-CN" altLang="en-US" sz="1400" dirty="0"/>
              <a:t>接合齿轮或相配合的滑动齿轮齿端磨损，大修限度应不超过齿宽的</a:t>
            </a:r>
            <a:r>
              <a:rPr lang="en-US" altLang="zh-CN" sz="1400" dirty="0"/>
              <a:t>15</a:t>
            </a:r>
            <a:r>
              <a:rPr lang="zh-CN" altLang="en-US" sz="1400" dirty="0"/>
              <a:t>％，使用限度为齿宽的</a:t>
            </a:r>
            <a:r>
              <a:rPr lang="en-US" altLang="zh-CN" sz="1400" dirty="0"/>
              <a:t>30</a:t>
            </a:r>
            <a:r>
              <a:rPr lang="zh-CN" altLang="en-US" sz="1400" dirty="0"/>
              <a:t>％；常啮齿轮的啮合侧隙大修应为</a:t>
            </a:r>
            <a:r>
              <a:rPr lang="en-US" altLang="zh-CN" sz="1400" dirty="0"/>
              <a:t>0.15</a:t>
            </a:r>
            <a:r>
              <a:rPr lang="zh-CN" altLang="en-US" sz="1400" dirty="0"/>
              <a:t>～</a:t>
            </a:r>
            <a:r>
              <a:rPr lang="en-US" altLang="zh-CN" sz="1400" dirty="0"/>
              <a:t>0.50mm</a:t>
            </a:r>
            <a:r>
              <a:rPr lang="zh-CN" altLang="en-US" sz="1400" dirty="0"/>
              <a:t>，使用限度应不超过</a:t>
            </a:r>
            <a:r>
              <a:rPr lang="en-US" altLang="zh-CN" sz="1400" dirty="0"/>
              <a:t>0.80mm</a:t>
            </a:r>
            <a:r>
              <a:rPr lang="zh-CN" altLang="en-US" sz="1400" dirty="0"/>
              <a:t>；接合齿轮的啮合侧隙，大修应为</a:t>
            </a:r>
            <a:r>
              <a:rPr lang="en-US" altLang="zh-CN" sz="1400" dirty="0"/>
              <a:t>0.10</a:t>
            </a:r>
            <a:r>
              <a:rPr lang="zh-CN" altLang="en-US" sz="1400" dirty="0"/>
              <a:t>～</a:t>
            </a:r>
            <a:r>
              <a:rPr lang="en-US" altLang="zh-CN" sz="1400" dirty="0"/>
              <a:t>0.40mm</a:t>
            </a:r>
            <a:r>
              <a:rPr lang="zh-CN" altLang="en-US" sz="1400" dirty="0"/>
              <a:t>，使用限度应不超过</a:t>
            </a:r>
            <a:r>
              <a:rPr lang="en-US" altLang="zh-CN" sz="1400" dirty="0"/>
              <a:t>0.60mm</a:t>
            </a:r>
            <a:r>
              <a:rPr lang="zh-CN" altLang="en-US" sz="1400" dirty="0"/>
              <a:t>；各齿轮的啮合印痕应在啮合面的中部且不小于啮合面的</a:t>
            </a:r>
            <a:r>
              <a:rPr lang="en-US" altLang="zh-CN" sz="1400" dirty="0"/>
              <a:t>60</a:t>
            </a:r>
            <a:r>
              <a:rPr lang="zh-CN" altLang="en-US" sz="1400" dirty="0"/>
              <a:t>％。</a:t>
            </a:r>
          </a:p>
          <a:p>
            <a:pPr marL="0" indent="0">
              <a:buNone/>
            </a:pPr>
            <a:r>
              <a:rPr lang="zh-CN" altLang="en-US" sz="1400" dirty="0"/>
              <a:t>滑动齿轮与轴花键配合的侧隙，较原设计规定应不超过</a:t>
            </a:r>
            <a:r>
              <a:rPr lang="en-US" altLang="zh-CN" sz="1400" dirty="0"/>
              <a:t>0.15mm</a:t>
            </a:r>
            <a:r>
              <a:rPr lang="zh-CN" altLang="en-US" sz="1400" dirty="0"/>
              <a:t>。</a:t>
            </a:r>
          </a:p>
          <a:p>
            <a:pPr marL="0" indent="0">
              <a:buNone/>
            </a:pPr>
            <a:r>
              <a:rPr lang="en-US" altLang="zh-CN" sz="1400" dirty="0"/>
              <a:t>3.</a:t>
            </a:r>
            <a:r>
              <a:rPr lang="zh-CN" altLang="en-US" sz="1400" dirty="0"/>
              <a:t>轴</a:t>
            </a:r>
          </a:p>
          <a:p>
            <a:pPr marL="0" indent="0">
              <a:buNone/>
            </a:pPr>
            <a:r>
              <a:rPr lang="zh-CN" altLang="en-US" sz="1400" dirty="0"/>
              <a:t>第一、二轴及中间轴，当以两端轴颈公共轴线为基准时，其中部径向圆跳动应不大于</a:t>
            </a:r>
            <a:r>
              <a:rPr lang="en-US" altLang="zh-CN" sz="1400" dirty="0"/>
              <a:t>0.03mm</a:t>
            </a:r>
            <a:r>
              <a:rPr lang="zh-CN" altLang="en-US" sz="1400" dirty="0"/>
              <a:t>和</a:t>
            </a:r>
            <a:r>
              <a:rPr lang="en-US" altLang="zh-CN" sz="1400" dirty="0"/>
              <a:t>0.06mm(</a:t>
            </a:r>
            <a:r>
              <a:rPr lang="zh-CN" altLang="en-US" sz="1400" dirty="0"/>
              <a:t>长度分别为大于</a:t>
            </a:r>
            <a:r>
              <a:rPr lang="en-US" altLang="zh-CN" sz="1400" dirty="0"/>
              <a:t>120</a:t>
            </a:r>
            <a:r>
              <a:rPr lang="zh-CN" altLang="en-US" sz="1400" dirty="0"/>
              <a:t>～</a:t>
            </a:r>
            <a:r>
              <a:rPr lang="en-US" altLang="zh-CN" sz="1400" dirty="0"/>
              <a:t>250mm</a:t>
            </a:r>
            <a:r>
              <a:rPr lang="zh-CN" altLang="en-US" sz="1400" dirty="0"/>
              <a:t>和大于</a:t>
            </a:r>
            <a:r>
              <a:rPr lang="en-US" altLang="zh-CN" sz="1400" dirty="0"/>
              <a:t>250</a:t>
            </a:r>
            <a:r>
              <a:rPr lang="zh-CN" altLang="en-US" sz="1400" dirty="0"/>
              <a:t>～</a:t>
            </a:r>
            <a:r>
              <a:rPr lang="en-US" altLang="zh-CN" sz="1400" dirty="0"/>
              <a:t>500mm</a:t>
            </a:r>
            <a:r>
              <a:rPr lang="zh-CN" altLang="en-US" sz="1400" dirty="0"/>
              <a:t>者</a:t>
            </a:r>
            <a:r>
              <a:rPr lang="en-US" altLang="zh-CN" sz="1400" dirty="0"/>
              <a:t>)</a:t>
            </a:r>
            <a:r>
              <a:rPr lang="zh-CN" altLang="en-US" sz="1400" dirty="0"/>
              <a:t>。</a:t>
            </a:r>
          </a:p>
          <a:p>
            <a:pPr marL="0" indent="0">
              <a:buNone/>
            </a:pPr>
            <a:r>
              <a:rPr lang="zh-CN" altLang="en-US" sz="1400" dirty="0"/>
              <a:t>滚动轴承或齿轮与轴颈的配合：属于过盈配合的，大修应无间隙，且最大过盈量应不超过原设计规定；属于过渡配合的，其间隙允许比原设计规定增加</a:t>
            </a:r>
            <a:r>
              <a:rPr lang="en-US" altLang="zh-CN" sz="1400" dirty="0"/>
              <a:t>0.003mm</a:t>
            </a:r>
            <a:r>
              <a:rPr lang="zh-CN" altLang="en-US" sz="1400" dirty="0"/>
              <a:t>；属于间隙配合的，允许比原设计规定增加</a:t>
            </a:r>
            <a:r>
              <a:rPr lang="en-US" altLang="zh-CN" sz="1400" dirty="0"/>
              <a:t>0.02mm</a:t>
            </a:r>
            <a:r>
              <a:rPr lang="zh-CN" altLang="en-US" sz="1400" dirty="0"/>
              <a:t>。</a:t>
            </a:r>
          </a:p>
          <a:p>
            <a:pPr marL="0" indent="0">
              <a:buNone/>
            </a:pPr>
            <a:r>
              <a:rPr lang="en-US" altLang="zh-CN" sz="1400" dirty="0"/>
              <a:t>4.</a:t>
            </a:r>
            <a:r>
              <a:rPr lang="zh-CN" altLang="en-US" sz="1400" dirty="0"/>
              <a:t>同步器</a:t>
            </a:r>
          </a:p>
          <a:p>
            <a:pPr marL="0" indent="0">
              <a:buNone/>
            </a:pPr>
            <a:r>
              <a:rPr lang="zh-CN" altLang="en-US" sz="1400" dirty="0"/>
              <a:t>当因摩擦锥面螺旋槽磨损使锁环与接合齿轮端面</a:t>
            </a:r>
            <a:r>
              <a:rPr lang="en-US" altLang="zh-CN" sz="1400" dirty="0"/>
              <a:t>(</a:t>
            </a:r>
            <a:r>
              <a:rPr lang="zh-CN" altLang="en-US" sz="1400" dirty="0"/>
              <a:t>锁环式</a:t>
            </a:r>
            <a:r>
              <a:rPr lang="en-US" altLang="zh-CN" sz="1400" dirty="0"/>
              <a:t>)</a:t>
            </a:r>
            <a:r>
              <a:rPr lang="zh-CN" altLang="en-US" sz="1400" dirty="0"/>
              <a:t>或摩擦锥环与锥盘内端面</a:t>
            </a:r>
            <a:r>
              <a:rPr lang="en-US" altLang="zh-CN" sz="1400" dirty="0"/>
              <a:t>(</a:t>
            </a:r>
            <a:r>
              <a:rPr lang="zh-CN" altLang="en-US" sz="1400" dirty="0"/>
              <a:t>锁销式</a:t>
            </a:r>
            <a:r>
              <a:rPr lang="en-US" altLang="zh-CN" sz="1400" dirty="0"/>
              <a:t>)</a:t>
            </a:r>
            <a:r>
              <a:rPr lang="zh-CN" altLang="en-US" sz="1400" dirty="0"/>
              <a:t>间的间隙小于规定值时，便应换新。</a:t>
            </a:r>
          </a:p>
        </p:txBody>
      </p:sp>
    </p:spTree>
    <p:extLst>
      <p:ext uri="{BB962C8B-B14F-4D97-AF65-F5344CB8AC3E}">
        <p14:creationId xmlns:p14="http://schemas.microsoft.com/office/powerpoint/2010/main" val="1662829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251520" y="267494"/>
            <a:ext cx="8568952" cy="487600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800" dirty="0" smtClean="0"/>
              <a:t>三、变速器</a:t>
            </a:r>
            <a:r>
              <a:rPr lang="zh-CN" altLang="en-US" sz="1800" dirty="0"/>
              <a:t>装配与调整步骤如下：</a:t>
            </a:r>
          </a:p>
          <a:p>
            <a:pPr marL="0" indent="0">
              <a:buNone/>
            </a:pPr>
            <a:r>
              <a:rPr lang="en-US" altLang="zh-CN" sz="1800" dirty="0"/>
              <a:t>1.</a:t>
            </a:r>
            <a:r>
              <a:rPr lang="zh-CN" altLang="en-US" sz="1800" dirty="0"/>
              <a:t>组合件</a:t>
            </a:r>
            <a:r>
              <a:rPr lang="zh-CN" altLang="en-US" sz="1800" dirty="0" smtClean="0"/>
              <a:t>装配。一般</a:t>
            </a:r>
            <a:r>
              <a:rPr lang="zh-CN" altLang="en-US" sz="1800" dirty="0"/>
              <a:t>变速器在总装前需先进行组合件装配，主要有中间轴、第二轴及变速器盖。</a:t>
            </a:r>
          </a:p>
          <a:p>
            <a:pPr marL="0" indent="0">
              <a:buNone/>
            </a:pPr>
            <a:r>
              <a:rPr lang="zh-CN" altLang="en-US" sz="1800" dirty="0"/>
              <a:t>（</a:t>
            </a:r>
            <a:r>
              <a:rPr lang="en-US" altLang="zh-CN" sz="1800" dirty="0"/>
              <a:t>1)</a:t>
            </a:r>
            <a:r>
              <a:rPr lang="zh-CN" altLang="en-US" sz="1800" dirty="0"/>
              <a:t>中间轴    </a:t>
            </a:r>
          </a:p>
          <a:p>
            <a:pPr marL="0" indent="0">
              <a:buNone/>
            </a:pPr>
            <a:r>
              <a:rPr lang="zh-CN" altLang="en-US" sz="1800" dirty="0"/>
              <a:t>中型以上车辆的变速器中间轴通常是转轴，轴上装有靠键连接和过盈配合的齿轮。组装时应注意齿轮和垫片的位置和方向，应用压力机压入，并将各齿轮压靠到位。</a:t>
            </a:r>
          </a:p>
          <a:p>
            <a:pPr marL="0" indent="0">
              <a:buNone/>
            </a:pPr>
            <a:r>
              <a:rPr lang="zh-CN" altLang="en-US" sz="1800" dirty="0"/>
              <a:t>（</a:t>
            </a:r>
            <a:r>
              <a:rPr lang="en-US" altLang="zh-CN" sz="1800" dirty="0"/>
              <a:t>2)</a:t>
            </a:r>
            <a:r>
              <a:rPr lang="zh-CN" altLang="en-US" sz="1800" dirty="0"/>
              <a:t>第二轴</a:t>
            </a:r>
          </a:p>
          <a:p>
            <a:pPr marL="0" indent="0">
              <a:buNone/>
            </a:pPr>
            <a:r>
              <a:rPr lang="zh-CN" altLang="en-US" sz="1800" dirty="0"/>
              <a:t>①装配各常啮齿轮时应用垫片调整其轴向间隙，使其符合各车型的要求。一般，大修时为</a:t>
            </a:r>
            <a:r>
              <a:rPr lang="en-US" altLang="zh-CN" sz="1800" dirty="0"/>
              <a:t>0.10</a:t>
            </a:r>
            <a:r>
              <a:rPr lang="zh-CN" altLang="en-US" sz="1800" dirty="0"/>
              <a:t>～</a:t>
            </a:r>
            <a:r>
              <a:rPr lang="en-US" altLang="zh-CN" sz="1800" dirty="0"/>
              <a:t>0.30mm</a:t>
            </a:r>
            <a:r>
              <a:rPr lang="zh-CN" altLang="en-US" sz="1800" dirty="0"/>
              <a:t>；使用限度，轻型车以下为</a:t>
            </a:r>
            <a:r>
              <a:rPr lang="en-US" altLang="zh-CN" sz="1800" dirty="0"/>
              <a:t>0.30mm</a:t>
            </a:r>
            <a:r>
              <a:rPr lang="zh-CN" altLang="en-US" sz="1800" dirty="0"/>
              <a:t>，中型以上车辆可为</a:t>
            </a:r>
            <a:r>
              <a:rPr lang="en-US" altLang="zh-CN" sz="1800" dirty="0"/>
              <a:t>O.80mm</a:t>
            </a:r>
            <a:r>
              <a:rPr lang="zh-CN" altLang="en-US" sz="1800" dirty="0" smtClean="0"/>
              <a:t>。②</a:t>
            </a:r>
            <a:r>
              <a:rPr lang="zh-CN" altLang="en-US" sz="1800" dirty="0"/>
              <a:t>注意齿轮的方向。特别是直接档齿套、齿座常带有防自动脱档结构，若装反了便失去此功能。</a:t>
            </a:r>
          </a:p>
          <a:p>
            <a:pPr marL="0" indent="0">
              <a:buNone/>
            </a:pPr>
            <a:r>
              <a:rPr lang="zh-CN" altLang="en-US" sz="1800" dirty="0"/>
              <a:t>（</a:t>
            </a:r>
            <a:r>
              <a:rPr lang="en-US" altLang="zh-CN" sz="1800" dirty="0"/>
              <a:t>3)</a:t>
            </a:r>
            <a:r>
              <a:rPr lang="zh-CN" altLang="en-US" sz="1800" dirty="0"/>
              <a:t>变速器盖</a:t>
            </a:r>
          </a:p>
          <a:p>
            <a:pPr marL="0" indent="0">
              <a:buNone/>
            </a:pPr>
            <a:r>
              <a:rPr lang="zh-CN" altLang="en-US" sz="1800" dirty="0"/>
              <a:t>①装上变速杆并用定位销钉定位后，应转动灵活无卡阻。</a:t>
            </a:r>
          </a:p>
          <a:p>
            <a:pPr marL="0" indent="0">
              <a:buNone/>
            </a:pPr>
            <a:r>
              <a:rPr lang="zh-CN" altLang="en-US" sz="1800" dirty="0"/>
              <a:t>②装变速叉轴应用专用工具，以防装时自锁钢球弹出。</a:t>
            </a:r>
          </a:p>
          <a:p>
            <a:pPr marL="0" indent="0">
              <a:buNone/>
            </a:pPr>
            <a:r>
              <a:rPr lang="zh-CN" altLang="en-US" sz="1800" dirty="0"/>
              <a:t>③先装入的叉轴应放入空档再装其他轴。</a:t>
            </a:r>
          </a:p>
          <a:p>
            <a:pPr marL="0" indent="0">
              <a:buNone/>
            </a:pPr>
            <a:r>
              <a:rPr lang="en-US" altLang="zh-CN" sz="1800" dirty="0"/>
              <a:t>(4)</a:t>
            </a:r>
            <a:r>
              <a:rPr lang="zh-CN" altLang="en-US" sz="1800" dirty="0"/>
              <a:t>自锁、互锁球销勿漏装，且规格应相符</a:t>
            </a:r>
            <a:r>
              <a:rPr lang="zh-CN" altLang="en-US" sz="1800" dirty="0" smtClean="0"/>
              <a:t>。</a:t>
            </a:r>
            <a:endParaRPr lang="zh-CN" altLang="en-US" sz="1800" dirty="0"/>
          </a:p>
        </p:txBody>
      </p:sp>
    </p:spTree>
    <p:extLst>
      <p:ext uri="{BB962C8B-B14F-4D97-AF65-F5344CB8AC3E}">
        <p14:creationId xmlns:p14="http://schemas.microsoft.com/office/powerpoint/2010/main" val="38731383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395536" y="1059582"/>
            <a:ext cx="8640960" cy="3600400"/>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dirty="0" smtClean="0"/>
              <a:t>2</a:t>
            </a:r>
            <a:r>
              <a:rPr lang="zh-CN" altLang="en-US" sz="1800" dirty="0"/>
              <a:t>．变速器总装工艺要点与注意事项    </a:t>
            </a:r>
          </a:p>
          <a:p>
            <a:pPr marL="0" indent="0">
              <a:buNone/>
            </a:pPr>
            <a:r>
              <a:rPr lang="en-US" altLang="zh-CN" sz="1800" dirty="0"/>
              <a:t>(1)</a:t>
            </a:r>
            <a:r>
              <a:rPr lang="zh-CN" altLang="en-US" sz="1800" dirty="0"/>
              <a:t>总装顺序一般为先中间轴、倒档轴，再第一、二轴，最后是变速器盖。</a:t>
            </a:r>
          </a:p>
          <a:p>
            <a:pPr marL="0" indent="0">
              <a:buNone/>
            </a:pPr>
            <a:r>
              <a:rPr lang="en-US" altLang="zh-CN" sz="1800" dirty="0"/>
              <a:t>(2)</a:t>
            </a:r>
            <a:r>
              <a:rPr lang="zh-CN" altLang="en-US" sz="1800" dirty="0"/>
              <a:t>倒档齿轮、中间轴</a:t>
            </a:r>
            <a:r>
              <a:rPr lang="en-US" altLang="zh-CN" sz="1800" dirty="0"/>
              <a:t>(</a:t>
            </a:r>
            <a:r>
              <a:rPr lang="zh-CN" altLang="en-US" sz="1800" dirty="0"/>
              <a:t>定轴</a:t>
            </a:r>
            <a:r>
              <a:rPr lang="en-US" altLang="zh-CN" sz="1800" dirty="0"/>
              <a:t>)</a:t>
            </a:r>
            <a:r>
              <a:rPr lang="zh-CN" altLang="en-US" sz="1800" dirty="0"/>
              <a:t>定塔轮的端面间隙一般为</a:t>
            </a:r>
            <a:r>
              <a:rPr lang="en-US" altLang="zh-CN" sz="1800" dirty="0"/>
              <a:t>O.10</a:t>
            </a:r>
            <a:r>
              <a:rPr lang="zh-CN" altLang="en-US" sz="1800" dirty="0"/>
              <a:t>～</a:t>
            </a:r>
            <a:r>
              <a:rPr lang="en-US" altLang="zh-CN" sz="1800" dirty="0"/>
              <a:t>0.35mm</a:t>
            </a:r>
            <a:r>
              <a:rPr lang="zh-CN" altLang="en-US" sz="1800" dirty="0"/>
              <a:t>，使用限度</a:t>
            </a:r>
            <a:r>
              <a:rPr lang="en-US" altLang="zh-CN" sz="1800" dirty="0"/>
              <a:t>1.00mm</a:t>
            </a:r>
            <a:r>
              <a:rPr lang="zh-CN" altLang="en-US" sz="1800" dirty="0"/>
              <a:t>。过大时，可用垫片调整。</a:t>
            </a:r>
          </a:p>
          <a:p>
            <a:pPr marL="0" indent="0">
              <a:buNone/>
            </a:pPr>
            <a:r>
              <a:rPr lang="en-US" altLang="zh-CN" sz="1800" dirty="0"/>
              <a:t>(3)</a:t>
            </a:r>
            <a:r>
              <a:rPr lang="zh-CN" altLang="en-US" sz="1800" dirty="0"/>
              <a:t>每装一轴应检查调整其轴向间隙，第一轴轴向间隙应不大于</a:t>
            </a:r>
            <a:r>
              <a:rPr lang="en-US" altLang="zh-CN" sz="1800" dirty="0"/>
              <a:t>0.10mm</a:t>
            </a:r>
            <a:r>
              <a:rPr lang="zh-CN" altLang="en-US" sz="1800" dirty="0"/>
              <a:t>，其它各轴应不大于</a:t>
            </a:r>
            <a:r>
              <a:rPr lang="en-US" altLang="zh-CN" sz="1800" dirty="0"/>
              <a:t>O.30mm</a:t>
            </a:r>
            <a:r>
              <a:rPr lang="zh-CN" altLang="en-US" sz="1800" dirty="0"/>
              <a:t>。</a:t>
            </a:r>
          </a:p>
          <a:p>
            <a:pPr marL="0" indent="0">
              <a:buNone/>
            </a:pPr>
            <a:r>
              <a:rPr lang="en-US" altLang="zh-CN" sz="1800" dirty="0"/>
              <a:t>(4)</a:t>
            </a:r>
            <a:r>
              <a:rPr lang="zh-CN" altLang="en-US" sz="1800" dirty="0"/>
              <a:t>里程表驱动齿轮和第二轴突缘平面应平整，以防漏油。</a:t>
            </a:r>
          </a:p>
          <a:p>
            <a:pPr marL="0" indent="0">
              <a:buNone/>
            </a:pPr>
            <a:r>
              <a:rPr lang="en-US" altLang="zh-CN" sz="1800" dirty="0"/>
              <a:t>(5)</a:t>
            </a:r>
            <a:r>
              <a:rPr lang="zh-CN" altLang="en-US" sz="1800" dirty="0"/>
              <a:t>中间轴与第二轴相啮合的常啮齿轮副应对正。不正时可通过调换中间轴调整垫片在前后端的位置进行调整。</a:t>
            </a:r>
          </a:p>
          <a:p>
            <a:pPr marL="0" indent="0">
              <a:buNone/>
            </a:pPr>
            <a:r>
              <a:rPr lang="en-US" altLang="zh-CN" sz="1800" dirty="0"/>
              <a:t>(6)</a:t>
            </a:r>
            <a:r>
              <a:rPr lang="zh-CN" altLang="en-US" sz="1800" dirty="0"/>
              <a:t>装配好的齿轮传动机构，应检查齿轮啮合啮合间隙，常啮合齿轮应为</a:t>
            </a:r>
            <a:r>
              <a:rPr lang="en-US" altLang="zh-CN" sz="1800" dirty="0"/>
              <a:t>0.10</a:t>
            </a:r>
            <a:r>
              <a:rPr lang="zh-CN" altLang="en-US" sz="1800" dirty="0"/>
              <a:t>～</a:t>
            </a:r>
            <a:r>
              <a:rPr lang="en-US" altLang="zh-CN" sz="1800" dirty="0"/>
              <a:t>0.50mm</a:t>
            </a:r>
            <a:r>
              <a:rPr lang="zh-CN" altLang="en-US" sz="1800" dirty="0"/>
              <a:t>，使用限度</a:t>
            </a:r>
            <a:r>
              <a:rPr lang="en-US" altLang="zh-CN" sz="1800" dirty="0"/>
              <a:t>O.80mm</a:t>
            </a:r>
            <a:r>
              <a:rPr lang="zh-CN" altLang="en-US" sz="1800" dirty="0"/>
              <a:t>；接合齿轮应为</a:t>
            </a:r>
            <a:r>
              <a:rPr lang="en-US" altLang="zh-CN" sz="1800" dirty="0"/>
              <a:t>0.10</a:t>
            </a:r>
            <a:r>
              <a:rPr lang="zh-CN" altLang="en-US" sz="1800" dirty="0"/>
              <a:t>～</a:t>
            </a:r>
            <a:r>
              <a:rPr lang="en-US" altLang="zh-CN" sz="1800" dirty="0"/>
              <a:t>0</a:t>
            </a:r>
            <a:r>
              <a:rPr lang="zh-CN" altLang="en-US" sz="1800" dirty="0"/>
              <a:t>．</a:t>
            </a:r>
            <a:r>
              <a:rPr lang="en-US" altLang="zh-CN" sz="1800" dirty="0"/>
              <a:t>40mm</a:t>
            </a:r>
            <a:r>
              <a:rPr lang="zh-CN" altLang="en-US" sz="1800" dirty="0"/>
              <a:t>，使用限度</a:t>
            </a:r>
            <a:r>
              <a:rPr lang="en-US" altLang="zh-CN" sz="1800" dirty="0"/>
              <a:t>0</a:t>
            </a:r>
            <a:r>
              <a:rPr lang="zh-CN" altLang="en-US" sz="1800" dirty="0"/>
              <a:t>．</a:t>
            </a:r>
            <a:r>
              <a:rPr lang="en-US" altLang="zh-CN" sz="1800" dirty="0"/>
              <a:t>60mm</a:t>
            </a:r>
            <a:r>
              <a:rPr lang="zh-CN" altLang="en-US" sz="1800" dirty="0"/>
              <a:t>。</a:t>
            </a:r>
          </a:p>
          <a:p>
            <a:pPr marL="0" indent="0">
              <a:buNone/>
            </a:pPr>
            <a:r>
              <a:rPr lang="zh-CN" altLang="en-US" sz="1800" dirty="0"/>
              <a:t>啮合印痕，应在轮齿啮合面中部，且不小于啮合面的</a:t>
            </a:r>
            <a:r>
              <a:rPr lang="en-US" altLang="zh-CN" sz="1800" dirty="0"/>
              <a:t>60</a:t>
            </a:r>
            <a:r>
              <a:rPr lang="zh-CN" altLang="en-US" sz="1800" dirty="0"/>
              <a:t>％。</a:t>
            </a:r>
            <a:endParaRPr lang="zh-CN" altLang="en-US" sz="1800" dirty="0"/>
          </a:p>
        </p:txBody>
      </p:sp>
    </p:spTree>
    <p:extLst>
      <p:ext uri="{BB962C8B-B14F-4D97-AF65-F5344CB8AC3E}">
        <p14:creationId xmlns:p14="http://schemas.microsoft.com/office/powerpoint/2010/main" val="36552649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251520" y="1275606"/>
            <a:ext cx="8568952" cy="3456384"/>
          </a:xfrm>
          <a:prstGeom prst="rect">
            <a:avLst/>
          </a:prstGeom>
        </p:spPr>
        <p:txBody>
          <a:bodyPr anchor="ctr">
            <a:noAutofit/>
          </a:bodyPr>
          <a:lstStyle/>
          <a:p>
            <a:r>
              <a:rPr lang="zh-CN" altLang="en-US" sz="2000" dirty="0" smtClean="0"/>
              <a:t>一、选择题</a:t>
            </a:r>
            <a:endParaRPr lang="en-US" altLang="zh-CN" sz="2000" dirty="0" smtClean="0"/>
          </a:p>
          <a:p>
            <a:r>
              <a:rPr lang="en-US" altLang="zh-CN" sz="2000" dirty="0" smtClean="0"/>
              <a:t>1.</a:t>
            </a:r>
            <a:r>
              <a:rPr lang="zh-CN" altLang="en-US" sz="2000" dirty="0"/>
              <a:t>（  ）是变速器最常见的故障。</a:t>
            </a:r>
          </a:p>
          <a:p>
            <a:r>
              <a:rPr lang="en-US" altLang="zh-CN" sz="2000" dirty="0"/>
              <a:t>A.</a:t>
            </a:r>
            <a:r>
              <a:rPr lang="zh-CN" altLang="en-US" sz="2000" dirty="0"/>
              <a:t>自动脱档  </a:t>
            </a:r>
            <a:r>
              <a:rPr lang="en-US" altLang="zh-CN" sz="2000" dirty="0"/>
              <a:t>B.</a:t>
            </a:r>
            <a:r>
              <a:rPr lang="zh-CN" altLang="en-US" sz="2000" dirty="0"/>
              <a:t>乱档  </a:t>
            </a:r>
            <a:r>
              <a:rPr lang="en-US" altLang="zh-CN" sz="2000" dirty="0"/>
              <a:t>C.</a:t>
            </a:r>
            <a:r>
              <a:rPr lang="zh-CN" altLang="en-US" sz="2000" dirty="0"/>
              <a:t>换档困难  </a:t>
            </a:r>
            <a:r>
              <a:rPr lang="en-US" altLang="zh-CN" sz="2000" dirty="0"/>
              <a:t>D.</a:t>
            </a:r>
            <a:r>
              <a:rPr lang="zh-CN" altLang="en-US" sz="2000" dirty="0"/>
              <a:t>齿轮磨损</a:t>
            </a:r>
          </a:p>
          <a:p>
            <a:r>
              <a:rPr lang="en-US" altLang="zh-CN" sz="2000" dirty="0" smtClean="0"/>
              <a:t>2.</a:t>
            </a:r>
            <a:r>
              <a:rPr lang="zh-CN" altLang="en-US" sz="2000" dirty="0"/>
              <a:t>惯性式同步器摩擦锥面螺旋槽磨损和锁环或锁销的锁止倒角磨损将导致（  ）。</a:t>
            </a:r>
          </a:p>
          <a:p>
            <a:r>
              <a:rPr lang="en-US" altLang="zh-CN" sz="2000" dirty="0"/>
              <a:t>A.</a:t>
            </a:r>
            <a:r>
              <a:rPr lang="zh-CN" altLang="en-US" sz="2000" dirty="0"/>
              <a:t>换档时间缩短  </a:t>
            </a:r>
            <a:r>
              <a:rPr lang="en-US" altLang="zh-CN" sz="2000" dirty="0"/>
              <a:t>B.</a:t>
            </a:r>
            <a:r>
              <a:rPr lang="zh-CN" altLang="en-US" sz="2000" dirty="0"/>
              <a:t>换档时间延长  </a:t>
            </a:r>
            <a:r>
              <a:rPr lang="en-US" altLang="zh-CN" sz="2000" dirty="0"/>
              <a:t>C.</a:t>
            </a:r>
            <a:r>
              <a:rPr lang="zh-CN" altLang="en-US" sz="2000" dirty="0"/>
              <a:t>换档时间不变</a:t>
            </a:r>
          </a:p>
          <a:p>
            <a:r>
              <a:rPr lang="zh-CN" altLang="en-US" sz="2000" dirty="0" smtClean="0"/>
              <a:t>二、判断题</a:t>
            </a:r>
            <a:endParaRPr lang="en-US" altLang="zh-CN" sz="2000" dirty="0" smtClean="0"/>
          </a:p>
          <a:p>
            <a:r>
              <a:rPr lang="en-US" altLang="zh-CN" sz="2000" dirty="0" smtClean="0"/>
              <a:t>1.</a:t>
            </a:r>
            <a:r>
              <a:rPr lang="zh-CN" altLang="en-US" sz="2000" dirty="0" smtClean="0"/>
              <a:t>乱</a:t>
            </a:r>
            <a:r>
              <a:rPr lang="zh-CN" altLang="en-US" sz="2000" dirty="0"/>
              <a:t>档是与变速杆配合的有关部位间隙过大而造成的变速杆档位失准。</a:t>
            </a:r>
          </a:p>
          <a:p>
            <a:r>
              <a:rPr lang="en-US" altLang="zh-CN" sz="2000" dirty="0" smtClean="0"/>
              <a:t>2.</a:t>
            </a:r>
            <a:r>
              <a:rPr lang="zh-CN" altLang="en-US" sz="2000" dirty="0"/>
              <a:t>一般变速器在总装前需先进行组合件装配，主要有中间轴、第二轴及变速器盖</a:t>
            </a:r>
            <a:r>
              <a:rPr lang="zh-CN" altLang="en-US" sz="2000" dirty="0" smtClean="0"/>
              <a:t>。</a:t>
            </a:r>
            <a:endParaRPr lang="en-US" altLang="zh-CN" sz="900" dirty="0">
              <a:solidFill>
                <a:srgbClr val="00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797883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4028</TotalTime>
  <Words>1250</Words>
  <Application>Microsoft Office PowerPoint</Application>
  <PresentationFormat>全屏显示(16:9)</PresentationFormat>
  <Paragraphs>60</Paragraphs>
  <Slides>7</Slides>
  <Notes>0</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7</vt:i4>
      </vt:variant>
    </vt:vector>
  </HeadingPairs>
  <TitlesOfParts>
    <vt:vector size="18" baseType="lpstr">
      <vt:lpstr>Adobe 黑体 Std R</vt:lpstr>
      <vt:lpstr>黑体</vt:lpstr>
      <vt:lpstr>宋体</vt:lpstr>
      <vt:lpstr>Arial</vt:lpstr>
      <vt:lpstr>Calibri</vt:lpstr>
      <vt:lpstr>Wingdings</vt:lpstr>
      <vt:lpstr>Wingdings 2</vt:lpstr>
      <vt:lpstr>Office 主题</vt:lpstr>
      <vt:lpstr>汽车运用工程</vt:lpstr>
      <vt:lpstr>1_汽车运用工程</vt:lpstr>
      <vt:lpstr>2_汽车运用工程</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134</cp:revision>
  <dcterms:created xsi:type="dcterms:W3CDTF">2014-02-17T07:50:13Z</dcterms:created>
  <dcterms:modified xsi:type="dcterms:W3CDTF">2017-01-03T06:02:34Z</dcterms:modified>
</cp:coreProperties>
</file>