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77" r:id="rId24"/>
    <p:sldId id="278" r:id="rId25"/>
    <p:sldId id="280" r:id="rId26"/>
    <p:sldId id="283" r:id="rId27"/>
    <p:sldId id="281" r:id="rId28"/>
    <p:sldId id="282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98762"/>
            <a:ext cx="8596668" cy="114992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28801"/>
            <a:ext cx="8596668" cy="4577686"/>
          </a:xfr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457004"/>
            <a:ext cx="911939" cy="365125"/>
          </a:xfrm>
        </p:spPr>
        <p:txBody>
          <a:bodyPr/>
          <a:lstStyle/>
          <a:p>
            <a:fld id="{42A54C80-263E-416B-A8E0-580EDEADCBDC}" type="datetimeFigureOut">
              <a:rPr lang="en-US" dirty="0"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457004"/>
            <a:ext cx="629761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457004"/>
            <a:ext cx="683339" cy="365125"/>
          </a:xfr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章 数据验证控件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177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 </a:t>
            </a:r>
            <a:r>
              <a:rPr lang="en-US" altLang="zh-CN" dirty="0" err="1"/>
              <a:t>CompareValidator</a:t>
            </a:r>
            <a:r>
              <a:rPr lang="zh-CN" altLang="zh-CN" dirty="0"/>
              <a:t>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CompareValidator</a:t>
            </a:r>
            <a:r>
              <a:rPr lang="zh-CN" altLang="zh-CN" dirty="0"/>
              <a:t>控件称为“比较验证控件”，主要用于验证用户在</a:t>
            </a:r>
            <a:r>
              <a:rPr lang="en-US" altLang="zh-CN" dirty="0" err="1"/>
              <a:t>TextBox</a:t>
            </a:r>
            <a:r>
              <a:rPr lang="zh-CN" altLang="zh-CN" dirty="0"/>
              <a:t>控件输入的内容与其它控件内容或者某个固定值的是否相同。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196492"/>
              </p:ext>
            </p:extLst>
          </p:nvPr>
        </p:nvGraphicFramePr>
        <p:xfrm>
          <a:off x="942108" y="2758417"/>
          <a:ext cx="8506691" cy="37947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2009"/>
                <a:gridCol w="6584682"/>
              </a:tblGrid>
              <a:tr h="39869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0" kern="100">
                          <a:effectLst/>
                        </a:rPr>
                        <a:t>属</a:t>
                      </a:r>
                      <a:r>
                        <a:rPr lang="en-US" sz="1800" b="0" kern="100">
                          <a:effectLst/>
                        </a:rPr>
                        <a:t>  </a:t>
                      </a:r>
                      <a:r>
                        <a:rPr lang="zh-CN" sz="1800" b="0" kern="100">
                          <a:effectLst/>
                        </a:rPr>
                        <a:t>性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0" kern="100">
                          <a:effectLst/>
                        </a:rPr>
                        <a:t>说</a:t>
                      </a:r>
                      <a:r>
                        <a:rPr lang="en-US" sz="1800" b="0" kern="100">
                          <a:effectLst/>
                        </a:rPr>
                        <a:t>  </a:t>
                      </a:r>
                      <a:r>
                        <a:rPr lang="zh-CN" sz="1800" b="0" kern="100">
                          <a:effectLst/>
                        </a:rPr>
                        <a:t>明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17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>
                          <a:effectLst/>
                        </a:rPr>
                        <a:t>ControlToValidate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>
                          <a:effectLst/>
                        </a:rPr>
                        <a:t>要验证的控件对象</a:t>
                      </a:r>
                      <a:r>
                        <a:rPr lang="en-US" sz="1400" b="0" kern="100">
                          <a:effectLst/>
                        </a:rPr>
                        <a:t>ID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17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>
                          <a:effectLst/>
                        </a:rPr>
                        <a:t>ControlToCompare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>
                          <a:effectLst/>
                        </a:rPr>
                        <a:t>要进行比较的控件</a:t>
                      </a:r>
                      <a:r>
                        <a:rPr lang="en-US" sz="1400" b="0" kern="100">
                          <a:effectLst/>
                        </a:rPr>
                        <a:t>ID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17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>
                          <a:effectLst/>
                        </a:rPr>
                        <a:t>ValueToCompare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>
                          <a:effectLst/>
                        </a:rPr>
                        <a:t>指定要比较的常数值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17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>
                          <a:effectLst/>
                        </a:rPr>
                        <a:t>Operator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>
                          <a:effectLst/>
                        </a:rPr>
                        <a:t>要执行的比较运算类型，如大于、小于、等于等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17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>
                          <a:effectLst/>
                        </a:rPr>
                        <a:t>Type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>
                          <a:effectLst/>
                        </a:rPr>
                        <a:t>定义控件输入值的类型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17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>
                          <a:effectLst/>
                        </a:rPr>
                        <a:t>Text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>
                          <a:effectLst/>
                        </a:rPr>
                        <a:t>当验证的控件无效时显示的验证程序文本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17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>
                          <a:effectLst/>
                        </a:rPr>
                        <a:t>ValidationGroup 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>
                          <a:effectLst/>
                        </a:rPr>
                        <a:t>验证程序所属的组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6216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>
                          <a:effectLst/>
                        </a:rPr>
                        <a:t>ErrorMessage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>
                          <a:effectLst/>
                        </a:rPr>
                        <a:t>当验证的控件无效时在</a:t>
                      </a:r>
                      <a:r>
                        <a:rPr lang="en-US" sz="1400" b="0" kern="100">
                          <a:effectLst/>
                        </a:rPr>
                        <a:t>ValidationSummary</a:t>
                      </a:r>
                      <a:r>
                        <a:rPr lang="zh-CN" sz="1400" b="0" kern="100">
                          <a:effectLst/>
                        </a:rPr>
                        <a:t>中显示的消息，此属性要结合</a:t>
                      </a:r>
                      <a:r>
                        <a:rPr lang="en-US" sz="1400" b="0" kern="100">
                          <a:effectLst/>
                        </a:rPr>
                        <a:t>ValidationSummary</a:t>
                      </a:r>
                      <a:r>
                        <a:rPr lang="zh-CN" sz="1400" b="0" kern="100">
                          <a:effectLst/>
                        </a:rPr>
                        <a:t>控件使用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17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>
                          <a:effectLst/>
                        </a:rPr>
                        <a:t>SetFocusOnError</a:t>
                      </a:r>
                      <a:endParaRPr lang="zh-CN" sz="18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</a:rPr>
                        <a:t>当验证的控件无效时是否自动将焦点设置到被验证的控件上</a:t>
                      </a:r>
                      <a:endParaRPr lang="zh-CN" sz="180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140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【例</a:t>
            </a:r>
            <a:r>
              <a:rPr lang="en-US" altLang="zh-CN" dirty="0"/>
              <a:t>3-2</a:t>
            </a:r>
            <a:r>
              <a:rPr lang="zh-CN" altLang="zh-CN" dirty="0"/>
              <a:t>】利用</a:t>
            </a:r>
            <a:r>
              <a:rPr lang="en-US" altLang="zh-CN" dirty="0" err="1"/>
              <a:t>CompareValidator</a:t>
            </a:r>
            <a:r>
              <a:rPr lang="zh-CN" altLang="zh-CN" dirty="0"/>
              <a:t>控件实现用户密码验证，但用户输入的两次密码不一致时，相应文本框右侧出现错误提示，如图</a:t>
            </a:r>
            <a:r>
              <a:rPr lang="en-US" altLang="zh-CN" dirty="0"/>
              <a:t>3-3</a:t>
            </a:r>
            <a:r>
              <a:rPr lang="zh-CN" altLang="zh-CN" dirty="0"/>
              <a:t>所示。（</a:t>
            </a:r>
            <a:r>
              <a:rPr lang="en-US" altLang="zh-CN" dirty="0"/>
              <a:t>Ex3-2.aspx</a:t>
            </a:r>
            <a:r>
              <a:rPr lang="zh-CN" altLang="zh-CN" dirty="0" smtClean="0"/>
              <a:t>）</a:t>
            </a:r>
            <a:endParaRPr lang="zh-CN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860" y="2936297"/>
            <a:ext cx="5642178" cy="347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028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atinLnBrk="1"/>
            <a:r>
              <a:rPr lang="en-US" altLang="zh-CN" dirty="0"/>
              <a:t> &lt;div&gt;    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zh-CN" altLang="zh-CN" dirty="0"/>
              <a:t>新密码：</a:t>
            </a:r>
            <a:r>
              <a:rPr lang="en-US" altLang="zh-CN" dirty="0"/>
              <a:t>&lt;</a:t>
            </a:r>
            <a:r>
              <a:rPr lang="en-US" altLang="zh-CN" dirty="0" err="1"/>
              <a:t>asp:TextBox</a:t>
            </a:r>
            <a:r>
              <a:rPr lang="en-US" altLang="zh-CN" dirty="0"/>
              <a:t> ID="txtpwd1"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err="1"/>
              <a:t>TextMode</a:t>
            </a:r>
            <a:r>
              <a:rPr lang="en-US" altLang="zh-CN" dirty="0"/>
              <a:t>="Password"&gt;&lt;/</a:t>
            </a:r>
            <a:r>
              <a:rPr lang="en-US" altLang="zh-CN" dirty="0" err="1"/>
              <a:t>asp:TextBox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br</a:t>
            </a:r>
            <a:r>
              <a:rPr lang="en-US" altLang="zh-CN" dirty="0"/>
              <a:t> /&gt;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zh-CN" altLang="zh-CN" dirty="0"/>
              <a:t>再次输入新密码：</a:t>
            </a:r>
            <a:r>
              <a:rPr lang="en-US" altLang="zh-CN" dirty="0"/>
              <a:t>&lt;</a:t>
            </a:r>
            <a:r>
              <a:rPr lang="en-US" altLang="zh-CN" dirty="0" err="1"/>
              <a:t>asp:TextBox</a:t>
            </a:r>
            <a:r>
              <a:rPr lang="en-US" altLang="zh-CN" dirty="0"/>
              <a:t> ID="txtpwd2"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err="1"/>
              <a:t>TextMode</a:t>
            </a:r>
            <a:r>
              <a:rPr lang="en-US" altLang="zh-CN" dirty="0"/>
              <a:t>="Password"&gt;&lt;/</a:t>
            </a:r>
            <a:r>
              <a:rPr lang="en-US" altLang="zh-CN" dirty="0" err="1"/>
              <a:t>asp:TextBox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asp:CompareValidator</a:t>
            </a:r>
            <a:r>
              <a:rPr lang="en-US" altLang="zh-CN" dirty="0"/>
              <a:t> ID="CompareValidator1"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endParaRPr lang="zh-CN" altLang="zh-CN" dirty="0"/>
          </a:p>
          <a:p>
            <a:pPr latinLnBrk="1"/>
            <a:r>
              <a:rPr lang="en-US" altLang="zh-CN" dirty="0"/>
              <a:t>            </a:t>
            </a:r>
            <a:r>
              <a:rPr lang="en-US" altLang="zh-CN" dirty="0" err="1"/>
              <a:t>ControlToCompare</a:t>
            </a:r>
            <a:r>
              <a:rPr lang="en-US" altLang="zh-CN" dirty="0"/>
              <a:t>="txtpwd1" </a:t>
            </a:r>
            <a:r>
              <a:rPr lang="en-US" altLang="zh-CN" dirty="0" err="1"/>
              <a:t>ControlToValidate</a:t>
            </a:r>
            <a:r>
              <a:rPr lang="en-US" altLang="zh-CN" dirty="0"/>
              <a:t>="txtpwd2" </a:t>
            </a:r>
            <a:r>
              <a:rPr lang="en-US" altLang="zh-CN" dirty="0" err="1"/>
              <a:t>SetFocusOnError</a:t>
            </a:r>
            <a:r>
              <a:rPr lang="en-US" altLang="zh-CN" dirty="0"/>
              <a:t>="True"&gt;</a:t>
            </a:r>
            <a:r>
              <a:rPr lang="zh-CN" altLang="zh-CN" dirty="0"/>
              <a:t>两次密码不一致</a:t>
            </a:r>
            <a:r>
              <a:rPr lang="en-US" altLang="zh-CN" dirty="0"/>
              <a:t>&lt;/</a:t>
            </a:r>
            <a:r>
              <a:rPr lang="en-US" altLang="zh-CN" dirty="0" err="1"/>
              <a:t>asp:CompareValidator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br</a:t>
            </a:r>
            <a:r>
              <a:rPr lang="en-US" altLang="zh-CN" dirty="0"/>
              <a:t> /&gt;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asp:Button</a:t>
            </a:r>
            <a:r>
              <a:rPr lang="en-US" altLang="zh-CN" dirty="0"/>
              <a:t> ID="Button1" </a:t>
            </a:r>
            <a:r>
              <a:rPr lang="en-US" altLang="zh-CN" dirty="0" err="1"/>
              <a:t>runat</a:t>
            </a:r>
            <a:r>
              <a:rPr lang="en-US" altLang="zh-CN" dirty="0"/>
              <a:t>="server" Text="</a:t>
            </a:r>
            <a:r>
              <a:rPr lang="zh-CN" altLang="zh-CN" dirty="0"/>
              <a:t>验证密码</a:t>
            </a:r>
            <a:r>
              <a:rPr lang="en-US" altLang="zh-CN" dirty="0"/>
              <a:t>" /&gt;    </a:t>
            </a:r>
            <a:endParaRPr lang="zh-CN" altLang="zh-CN" dirty="0"/>
          </a:p>
          <a:p>
            <a:pPr latinLnBrk="1"/>
            <a:r>
              <a:rPr lang="en-US" altLang="zh-CN" dirty="0"/>
              <a:t>    &lt;/div&gt;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14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3-3</a:t>
            </a:r>
            <a:r>
              <a:rPr lang="zh-CN" altLang="zh-CN" dirty="0"/>
              <a:t>】利用</a:t>
            </a:r>
            <a:r>
              <a:rPr lang="en-US" altLang="zh-CN" dirty="0" err="1"/>
              <a:t>CompareValidator</a:t>
            </a:r>
            <a:r>
              <a:rPr lang="zh-CN" altLang="zh-CN" dirty="0"/>
              <a:t>控件实现数据比较验证，如图</a:t>
            </a:r>
            <a:r>
              <a:rPr lang="en-US" altLang="zh-CN" dirty="0"/>
              <a:t>3-4</a:t>
            </a:r>
            <a:r>
              <a:rPr lang="zh-CN" altLang="zh-CN" dirty="0"/>
              <a:t>所示。其中，“年龄”应输入数字大于</a:t>
            </a:r>
            <a:r>
              <a:rPr lang="en-US" altLang="zh-CN" dirty="0"/>
              <a:t>18</a:t>
            </a:r>
            <a:r>
              <a:rPr lang="zh-CN" altLang="zh-CN" dirty="0"/>
              <a:t>，“毕业日期”应易于“入学日期。（</a:t>
            </a:r>
            <a:r>
              <a:rPr lang="en-US" altLang="zh-CN" dirty="0"/>
              <a:t>Ex3-3.aspx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568" y="3122094"/>
            <a:ext cx="5340092" cy="328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251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atinLnBrk="1"/>
            <a:r>
              <a:rPr lang="zh-CN" altLang="zh-CN" dirty="0"/>
              <a:t>年龄：</a:t>
            </a:r>
            <a:r>
              <a:rPr lang="en-US" altLang="zh-CN" dirty="0"/>
              <a:t>&lt;</a:t>
            </a:r>
            <a:r>
              <a:rPr lang="en-US" altLang="zh-CN" dirty="0" err="1"/>
              <a:t>asp:TextBox</a:t>
            </a:r>
            <a:r>
              <a:rPr lang="en-US" altLang="zh-CN" dirty="0"/>
              <a:t> ID="</a:t>
            </a:r>
            <a:r>
              <a:rPr lang="en-US" altLang="zh-CN" dirty="0" err="1"/>
              <a:t>txtage</a:t>
            </a:r>
            <a:r>
              <a:rPr lang="en-US" altLang="zh-CN" dirty="0"/>
              <a:t>" </a:t>
            </a:r>
            <a:r>
              <a:rPr lang="en-US" altLang="zh-CN" dirty="0" err="1"/>
              <a:t>runat</a:t>
            </a:r>
            <a:r>
              <a:rPr lang="en-US" altLang="zh-CN" dirty="0"/>
              <a:t>="server"&gt;&lt;/</a:t>
            </a:r>
            <a:r>
              <a:rPr lang="en-US" altLang="zh-CN" dirty="0" err="1"/>
              <a:t>asp:TextBox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asp:CompareValidator</a:t>
            </a:r>
            <a:r>
              <a:rPr lang="en-US" altLang="zh-CN" dirty="0"/>
              <a:t> ID="CompareValidator1"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smtClean="0"/>
              <a:t>  </a:t>
            </a:r>
            <a:r>
              <a:rPr lang="en-US" altLang="zh-CN" dirty="0" err="1"/>
              <a:t>ControlToValidate</a:t>
            </a:r>
            <a:r>
              <a:rPr lang="en-US" altLang="zh-CN" dirty="0"/>
              <a:t>="</a:t>
            </a:r>
            <a:r>
              <a:rPr lang="en-US" altLang="zh-CN" dirty="0" err="1"/>
              <a:t>txtage</a:t>
            </a:r>
            <a:r>
              <a:rPr lang="en-US" altLang="zh-CN" dirty="0"/>
              <a:t>" Operator="</a:t>
            </a:r>
            <a:r>
              <a:rPr lang="en-US" altLang="zh-CN" dirty="0" err="1"/>
              <a:t>GreaterThan</a:t>
            </a:r>
            <a:r>
              <a:rPr lang="en-US" altLang="zh-CN" dirty="0"/>
              <a:t>" </a:t>
            </a:r>
            <a:r>
              <a:rPr lang="en-US" altLang="zh-CN" dirty="0" smtClean="0"/>
              <a:t> Type</a:t>
            </a:r>
            <a:r>
              <a:rPr lang="en-US" altLang="zh-CN" dirty="0"/>
              <a:t>="Integer" </a:t>
            </a:r>
            <a:r>
              <a:rPr lang="en-US" altLang="zh-CN" dirty="0" err="1"/>
              <a:t>ValueToCompare</a:t>
            </a:r>
            <a:r>
              <a:rPr lang="en-US" altLang="zh-CN" dirty="0"/>
              <a:t>="18"&gt;</a:t>
            </a:r>
            <a:r>
              <a:rPr lang="zh-CN" altLang="zh-CN" dirty="0"/>
              <a:t>应大于</a:t>
            </a:r>
            <a:r>
              <a:rPr lang="en-US" altLang="zh-CN" dirty="0"/>
              <a:t>18&lt;/</a:t>
            </a:r>
            <a:r>
              <a:rPr lang="en-US" altLang="zh-CN" dirty="0" err="1"/>
              <a:t>asp:CompareValidator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zh-CN" altLang="zh-CN" dirty="0"/>
              <a:t>入学日期：</a:t>
            </a:r>
            <a:r>
              <a:rPr lang="en-US" altLang="zh-CN" dirty="0"/>
              <a:t>&lt;</a:t>
            </a:r>
            <a:r>
              <a:rPr lang="en-US" altLang="zh-CN" dirty="0" err="1"/>
              <a:t>asp:TextBox</a:t>
            </a:r>
            <a:r>
              <a:rPr lang="en-US" altLang="zh-CN" dirty="0"/>
              <a:t> ID="</a:t>
            </a:r>
            <a:r>
              <a:rPr lang="en-US" altLang="zh-CN" dirty="0" err="1"/>
              <a:t>txtrx</a:t>
            </a:r>
            <a:r>
              <a:rPr lang="en-US" altLang="zh-CN" dirty="0"/>
              <a:t>" </a:t>
            </a:r>
            <a:r>
              <a:rPr lang="en-US" altLang="zh-CN" dirty="0" err="1"/>
              <a:t>runat</a:t>
            </a:r>
            <a:r>
              <a:rPr lang="en-US" altLang="zh-CN" dirty="0"/>
              <a:t>="server"&gt;&lt;/</a:t>
            </a:r>
            <a:r>
              <a:rPr lang="en-US" altLang="zh-CN" dirty="0" err="1"/>
              <a:t>asp:TextBox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zh-CN" altLang="zh-CN" dirty="0" smtClean="0"/>
              <a:t>毕业</a:t>
            </a:r>
            <a:r>
              <a:rPr lang="zh-CN" altLang="zh-CN" dirty="0"/>
              <a:t>日期：</a:t>
            </a:r>
            <a:r>
              <a:rPr lang="en-US" altLang="zh-CN" dirty="0"/>
              <a:t>&lt;</a:t>
            </a:r>
            <a:r>
              <a:rPr lang="en-US" altLang="zh-CN" dirty="0" err="1"/>
              <a:t>asp:TextBox</a:t>
            </a:r>
            <a:r>
              <a:rPr lang="en-US" altLang="zh-CN" dirty="0"/>
              <a:t> ID="</a:t>
            </a:r>
            <a:r>
              <a:rPr lang="en-US" altLang="zh-CN" dirty="0" err="1"/>
              <a:t>txtby</a:t>
            </a:r>
            <a:r>
              <a:rPr lang="en-US" altLang="zh-CN" dirty="0"/>
              <a:t>" </a:t>
            </a:r>
            <a:r>
              <a:rPr lang="en-US" altLang="zh-CN" dirty="0" err="1"/>
              <a:t>runat</a:t>
            </a:r>
            <a:r>
              <a:rPr lang="en-US" altLang="zh-CN" dirty="0"/>
              <a:t>="server"&gt;&lt;/</a:t>
            </a:r>
            <a:r>
              <a:rPr lang="en-US" altLang="zh-CN" dirty="0" err="1"/>
              <a:t>asp:TextBox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asp:CompareValidator</a:t>
            </a:r>
            <a:r>
              <a:rPr lang="en-US" altLang="zh-CN" dirty="0"/>
              <a:t> ID="CompareValidator2"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err="1"/>
              <a:t>ControlToCompare</a:t>
            </a:r>
            <a:r>
              <a:rPr lang="en-US" altLang="zh-CN" dirty="0"/>
              <a:t>="</a:t>
            </a:r>
            <a:r>
              <a:rPr lang="en-US" altLang="zh-CN" dirty="0" err="1"/>
              <a:t>txtrx</a:t>
            </a:r>
            <a:r>
              <a:rPr lang="en-US" altLang="zh-CN" dirty="0"/>
              <a:t>"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ControlToValidate</a:t>
            </a:r>
            <a:r>
              <a:rPr lang="en-US" altLang="zh-CN" dirty="0"/>
              <a:t>="</a:t>
            </a:r>
            <a:r>
              <a:rPr lang="en-US" altLang="zh-CN" dirty="0" err="1"/>
              <a:t>txtby</a:t>
            </a:r>
            <a:r>
              <a:rPr lang="en-US" altLang="zh-CN" dirty="0"/>
              <a:t>" Operator="</a:t>
            </a:r>
            <a:r>
              <a:rPr lang="en-US" altLang="zh-CN" dirty="0" err="1"/>
              <a:t>GreaterThan</a:t>
            </a:r>
            <a:r>
              <a:rPr lang="en-US" altLang="zh-CN" dirty="0" smtClean="0"/>
              <a:t>"  Type</a:t>
            </a:r>
            <a:r>
              <a:rPr lang="en-US" altLang="zh-CN" dirty="0"/>
              <a:t>="Date"&gt;</a:t>
            </a:r>
            <a:r>
              <a:rPr lang="zh-CN" altLang="zh-CN" dirty="0"/>
              <a:t>应晚于入学日期</a:t>
            </a:r>
            <a:r>
              <a:rPr lang="en-US" altLang="zh-CN" dirty="0"/>
              <a:t>&lt;/</a:t>
            </a:r>
            <a:r>
              <a:rPr lang="en-US" altLang="zh-CN" dirty="0" err="1"/>
              <a:t>asp:CompareValidator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 smtClean="0"/>
              <a:t>&lt;</a:t>
            </a:r>
            <a:r>
              <a:rPr lang="en-US" altLang="zh-CN" dirty="0" err="1"/>
              <a:t>asp:Button</a:t>
            </a:r>
            <a:r>
              <a:rPr lang="en-US" altLang="zh-CN" dirty="0"/>
              <a:t> ID="Button1"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err="1"/>
              <a:t>onclick</a:t>
            </a:r>
            <a:r>
              <a:rPr lang="en-US" altLang="zh-CN" dirty="0"/>
              <a:t>="Button1_Click" Text="</a:t>
            </a:r>
            <a:r>
              <a:rPr lang="zh-CN" altLang="zh-CN" dirty="0"/>
              <a:t>提交</a:t>
            </a:r>
            <a:r>
              <a:rPr lang="en-US" altLang="zh-CN" dirty="0"/>
              <a:t>" </a:t>
            </a:r>
            <a:r>
              <a:rPr lang="en-US" altLang="zh-CN" dirty="0" smtClean="0"/>
              <a:t>/&gt;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499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lang="en-US" altLang="zh-CN" dirty="0" err="1"/>
              <a:t>RangeValidator</a:t>
            </a:r>
            <a:r>
              <a:rPr lang="zh-CN" altLang="zh-CN" dirty="0"/>
              <a:t>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 </a:t>
            </a:r>
            <a:r>
              <a:rPr lang="en-US" altLang="zh-CN" dirty="0" err="1" smtClean="0"/>
              <a:t>RangeValidator</a:t>
            </a:r>
            <a:r>
              <a:rPr lang="zh-CN" altLang="zh-CN" dirty="0"/>
              <a:t>控件称为“范围验证控件”，用于检查控件内输入值是否介于最小值和最大值之间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      </a:t>
            </a:r>
            <a:r>
              <a:rPr lang="en-US" altLang="zh-CN" dirty="0" err="1" smtClean="0"/>
              <a:t>RangeValidator</a:t>
            </a:r>
            <a:r>
              <a:rPr lang="zh-CN" altLang="zh-CN" dirty="0"/>
              <a:t>控件常用属性除了前面介绍过的</a:t>
            </a:r>
            <a:r>
              <a:rPr lang="en-US" altLang="zh-CN" dirty="0" err="1"/>
              <a:t>ControlToValidate</a:t>
            </a:r>
            <a:r>
              <a:rPr lang="zh-CN" altLang="zh-CN" dirty="0"/>
              <a:t>、</a:t>
            </a:r>
            <a:r>
              <a:rPr lang="en-US" altLang="zh-CN" dirty="0"/>
              <a:t>Text</a:t>
            </a:r>
            <a:r>
              <a:rPr lang="zh-CN" altLang="zh-CN" dirty="0"/>
              <a:t>、</a:t>
            </a:r>
            <a:r>
              <a:rPr lang="en-US" altLang="zh-CN" dirty="0"/>
              <a:t>Type</a:t>
            </a:r>
            <a:r>
              <a:rPr lang="zh-CN" altLang="zh-CN" dirty="0"/>
              <a:t>、</a:t>
            </a:r>
            <a:r>
              <a:rPr lang="en-US" altLang="zh-CN" dirty="0" err="1"/>
              <a:t>ErrorMessage</a:t>
            </a:r>
            <a:r>
              <a:rPr lang="zh-CN" altLang="zh-CN" dirty="0"/>
              <a:t>等属性外，还有最小值</a:t>
            </a:r>
            <a:r>
              <a:rPr lang="en-US" altLang="zh-CN" dirty="0" err="1"/>
              <a:t>MinimumValue</a:t>
            </a:r>
            <a:r>
              <a:rPr lang="zh-CN" altLang="zh-CN" dirty="0"/>
              <a:t>和最大值</a:t>
            </a:r>
            <a:r>
              <a:rPr lang="en-US" altLang="zh-CN" dirty="0" err="1"/>
              <a:t>MaximumValue</a:t>
            </a:r>
            <a:r>
              <a:rPr lang="zh-CN" altLang="zh-CN" dirty="0"/>
              <a:t>用于限制验证范围。</a:t>
            </a:r>
          </a:p>
          <a:p>
            <a:r>
              <a:rPr lang="zh-CN" altLang="zh-CN" dirty="0"/>
              <a:t>【例</a:t>
            </a:r>
            <a:r>
              <a:rPr lang="en-US" altLang="zh-CN" dirty="0"/>
              <a:t>3-4</a:t>
            </a:r>
            <a:r>
              <a:rPr lang="zh-CN" altLang="zh-CN" dirty="0"/>
              <a:t>】利用</a:t>
            </a:r>
            <a:r>
              <a:rPr lang="en-US" altLang="zh-CN" dirty="0" err="1"/>
              <a:t>RangeValidator</a:t>
            </a:r>
            <a:r>
              <a:rPr lang="zh-CN" altLang="zh-CN" dirty="0"/>
              <a:t>控件实现成绩录入的成绩范围必须在</a:t>
            </a:r>
            <a:r>
              <a:rPr lang="en-US" altLang="zh-CN" dirty="0"/>
              <a:t>0-100</a:t>
            </a:r>
            <a:r>
              <a:rPr lang="zh-CN" altLang="zh-CN" dirty="0"/>
              <a:t>之间，如图</a:t>
            </a:r>
            <a:r>
              <a:rPr lang="en-US" altLang="zh-CN" dirty="0"/>
              <a:t>3-5</a:t>
            </a:r>
            <a:r>
              <a:rPr lang="zh-CN" altLang="zh-CN" dirty="0"/>
              <a:t>所示。（</a:t>
            </a:r>
            <a:r>
              <a:rPr lang="en-US" altLang="zh-CN" dirty="0"/>
              <a:t>Ex3-4.aspx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8206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 &lt;div&gt;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zh-CN" altLang="zh-CN" dirty="0"/>
              <a:t>输入成绩：</a:t>
            </a:r>
            <a:r>
              <a:rPr lang="en-US" altLang="zh-CN" dirty="0"/>
              <a:t>&lt;</a:t>
            </a:r>
            <a:r>
              <a:rPr lang="en-US" altLang="zh-CN" dirty="0" err="1"/>
              <a:t>asp:TextBox</a:t>
            </a:r>
            <a:r>
              <a:rPr lang="en-US" altLang="zh-CN" dirty="0"/>
              <a:t> ID="TextBox1" </a:t>
            </a:r>
            <a:r>
              <a:rPr lang="en-US" altLang="zh-CN" dirty="0" err="1"/>
              <a:t>runat</a:t>
            </a:r>
            <a:r>
              <a:rPr lang="en-US" altLang="zh-CN" dirty="0"/>
              <a:t>="server"&gt;&lt;/</a:t>
            </a:r>
            <a:r>
              <a:rPr lang="en-US" altLang="zh-CN" dirty="0" err="1"/>
              <a:t>asp:TextBox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asp:RangeValidator</a:t>
            </a:r>
            <a:r>
              <a:rPr lang="en-US" altLang="zh-CN" dirty="0"/>
              <a:t> ID="RangeValidator1"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endParaRPr lang="zh-CN" altLang="zh-CN" dirty="0"/>
          </a:p>
          <a:p>
            <a:pPr latinLnBrk="1"/>
            <a:r>
              <a:rPr lang="en-US" altLang="zh-CN" dirty="0"/>
              <a:t>            </a:t>
            </a:r>
            <a:r>
              <a:rPr lang="en-US" altLang="zh-CN" dirty="0" err="1"/>
              <a:t>ControlToValidate</a:t>
            </a:r>
            <a:r>
              <a:rPr lang="en-US" altLang="zh-CN" dirty="0"/>
              <a:t>="TextBox1" </a:t>
            </a:r>
            <a:r>
              <a:rPr lang="en-US" altLang="zh-CN" dirty="0" err="1"/>
              <a:t>MaximumValue</a:t>
            </a:r>
            <a:r>
              <a:rPr lang="en-US" altLang="zh-CN" dirty="0"/>
              <a:t>="100" </a:t>
            </a:r>
            <a:r>
              <a:rPr lang="en-US" altLang="zh-CN" dirty="0" err="1"/>
              <a:t>MinimumValue</a:t>
            </a:r>
            <a:r>
              <a:rPr lang="en-US" altLang="zh-CN" dirty="0"/>
              <a:t>="0" </a:t>
            </a:r>
            <a:endParaRPr lang="zh-CN" altLang="zh-CN" dirty="0"/>
          </a:p>
          <a:p>
            <a:pPr latinLnBrk="1"/>
            <a:r>
              <a:rPr lang="en-US" altLang="zh-CN" dirty="0"/>
              <a:t>            Type="Double"&gt;0-100</a:t>
            </a:r>
            <a:r>
              <a:rPr lang="zh-CN" altLang="zh-CN" dirty="0"/>
              <a:t>之间</a:t>
            </a:r>
            <a:r>
              <a:rPr lang="en-US" altLang="zh-CN" dirty="0"/>
              <a:t>&lt;/</a:t>
            </a:r>
            <a:r>
              <a:rPr lang="en-US" altLang="zh-CN" dirty="0" err="1"/>
              <a:t>asp:RangeValidator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 smtClean="0"/>
              <a:t>        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 /&gt;</a:t>
            </a:r>
            <a:endParaRPr lang="zh-CN" altLang="zh-CN" dirty="0" smtClean="0"/>
          </a:p>
          <a:p>
            <a:pPr latinLnBrk="1"/>
            <a:r>
              <a:rPr lang="en-US" altLang="zh-CN" dirty="0" smtClean="0"/>
              <a:t>        &lt;</a:t>
            </a:r>
            <a:r>
              <a:rPr lang="en-US" altLang="zh-CN" dirty="0" err="1" smtClean="0"/>
              <a:t>asp:Button</a:t>
            </a:r>
            <a:r>
              <a:rPr lang="en-US" altLang="zh-CN" dirty="0" smtClean="0"/>
              <a:t> ID="Button1" </a:t>
            </a:r>
            <a:r>
              <a:rPr lang="en-US" altLang="zh-CN" dirty="0" err="1" smtClean="0"/>
              <a:t>runat</a:t>
            </a:r>
            <a:r>
              <a:rPr lang="en-US" altLang="zh-CN" dirty="0" smtClean="0"/>
              <a:t>="server" Text="</a:t>
            </a:r>
            <a:r>
              <a:rPr lang="zh-CN" altLang="zh-CN" dirty="0" smtClean="0"/>
              <a:t>提交</a:t>
            </a:r>
            <a:r>
              <a:rPr lang="en-US" altLang="zh-CN" dirty="0" smtClean="0"/>
              <a:t>" /&gt;</a:t>
            </a:r>
            <a:endParaRPr lang="zh-CN" altLang="zh-CN" dirty="0" smtClean="0"/>
          </a:p>
          <a:p>
            <a:pPr latinLnBrk="1"/>
            <a:r>
              <a:rPr lang="en-US" altLang="zh-CN" dirty="0" smtClean="0"/>
              <a:t>&lt;/</a:t>
            </a:r>
            <a:r>
              <a:rPr lang="en-US" altLang="zh-CN" dirty="0"/>
              <a:t>div&gt;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43848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896" y="2544618"/>
            <a:ext cx="5364668" cy="3299508"/>
          </a:xfrm>
        </p:spPr>
      </p:pic>
    </p:spTree>
    <p:extLst>
      <p:ext uri="{BB962C8B-B14F-4D97-AF65-F5344CB8AC3E}">
        <p14:creationId xmlns:p14="http://schemas.microsoft.com/office/powerpoint/2010/main" val="2959778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 </a:t>
            </a:r>
            <a:r>
              <a:rPr lang="en-US" altLang="zh-CN" dirty="0" err="1"/>
              <a:t>RegularExpressionValidator</a:t>
            </a:r>
            <a:r>
              <a:rPr lang="zh-CN" altLang="zh-CN" dirty="0"/>
              <a:t>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RegularExpressionValidator</a:t>
            </a:r>
            <a:r>
              <a:rPr lang="zh-CN" altLang="zh-CN" dirty="0"/>
              <a:t>控件称为“正则表达式验证控件”，用于要求有特定格式的输入。例如电子邮件、邮政编码、身份证号等。同时，对于一些特定的格式要求，用户也可以自行定义验证表达式。</a:t>
            </a:r>
          </a:p>
          <a:p>
            <a:r>
              <a:rPr lang="en-US" altLang="zh-CN" dirty="0" smtClean="0"/>
              <a:t>         </a:t>
            </a:r>
            <a:r>
              <a:rPr lang="en-US" altLang="zh-CN" dirty="0" err="1" smtClean="0"/>
              <a:t>RegularExpressionValidator</a:t>
            </a:r>
            <a:r>
              <a:rPr lang="zh-CN" altLang="zh-CN" dirty="0"/>
              <a:t>控件常用属性有</a:t>
            </a:r>
            <a:r>
              <a:rPr lang="en-US" altLang="zh-CN" dirty="0" err="1" smtClean="0"/>
              <a:t>ControlToValidate</a:t>
            </a:r>
            <a:r>
              <a:rPr lang="zh-CN" altLang="zh-CN" dirty="0"/>
              <a:t>、</a:t>
            </a:r>
            <a:r>
              <a:rPr lang="en-US" altLang="zh-CN" dirty="0" smtClean="0"/>
              <a:t>Validation Expression</a:t>
            </a:r>
            <a:r>
              <a:rPr lang="zh-CN" altLang="zh-CN" dirty="0" smtClean="0"/>
              <a:t>、</a:t>
            </a:r>
            <a:r>
              <a:rPr lang="en-US" altLang="zh-CN" dirty="0" smtClean="0"/>
              <a:t>Text</a:t>
            </a:r>
            <a:r>
              <a:rPr lang="zh-CN" altLang="zh-CN" dirty="0" smtClean="0"/>
              <a:t>等</a:t>
            </a:r>
            <a:r>
              <a:rPr lang="zh-CN" altLang="zh-CN" dirty="0"/>
              <a:t>。其中，</a:t>
            </a:r>
            <a:r>
              <a:rPr lang="en-US" altLang="zh-CN" dirty="0" err="1"/>
              <a:t>ValidationExpression</a:t>
            </a:r>
            <a:r>
              <a:rPr lang="zh-CN" altLang="zh-CN" dirty="0"/>
              <a:t>属性主要用来指定</a:t>
            </a:r>
            <a:r>
              <a:rPr lang="en-US" altLang="zh-CN" dirty="0" err="1" smtClean="0"/>
              <a:t>RegularEx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pressionValidator</a:t>
            </a:r>
            <a:r>
              <a:rPr lang="zh-CN" altLang="zh-CN" dirty="0"/>
              <a:t>控件的正则表达式。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8024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3655900"/>
              </p:ext>
            </p:extLst>
          </p:nvPr>
        </p:nvGraphicFramePr>
        <p:xfrm>
          <a:off x="1025236" y="1870364"/>
          <a:ext cx="8248766" cy="45858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5031"/>
                <a:gridCol w="6113735"/>
              </a:tblGrid>
              <a:tr h="52705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正则表达式字符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含</a:t>
                      </a:r>
                      <a:r>
                        <a:rPr lang="en-US" sz="2000" kern="100">
                          <a:effectLst/>
                        </a:rPr>
                        <a:t>  </a:t>
                      </a:r>
                      <a:r>
                        <a:rPr lang="zh-CN" sz="2000" kern="100">
                          <a:effectLst/>
                        </a:rPr>
                        <a:t>义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95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\w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匹配任何一个字符（</a:t>
                      </a:r>
                      <a:r>
                        <a:rPr lang="en-US" sz="1600" kern="100">
                          <a:effectLst/>
                        </a:rPr>
                        <a:t>a</a:t>
                      </a:r>
                      <a:r>
                        <a:rPr lang="zh-CN" sz="1600" kern="100">
                          <a:effectLst/>
                        </a:rPr>
                        <a:t>—</a:t>
                      </a:r>
                      <a:r>
                        <a:rPr lang="en-US" sz="1600" kern="100">
                          <a:effectLst/>
                        </a:rPr>
                        <a:t>z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A</a:t>
                      </a:r>
                      <a:r>
                        <a:rPr lang="zh-CN" sz="1600" kern="100">
                          <a:effectLst/>
                        </a:rPr>
                        <a:t>—</a:t>
                      </a:r>
                      <a:r>
                        <a:rPr lang="en-US" sz="1600" kern="100">
                          <a:effectLst/>
                        </a:rPr>
                        <a:t>Z</a:t>
                      </a:r>
                      <a:r>
                        <a:rPr lang="zh-CN" sz="1600" kern="100">
                          <a:effectLst/>
                        </a:rPr>
                        <a:t>和</a:t>
                      </a:r>
                      <a:r>
                        <a:rPr lang="en-US" sz="1600" kern="100">
                          <a:effectLst/>
                        </a:rPr>
                        <a:t>0</a:t>
                      </a:r>
                      <a:r>
                        <a:rPr lang="zh-CN" sz="1600" kern="100">
                          <a:effectLst/>
                        </a:rPr>
                        <a:t>—</a:t>
                      </a:r>
                      <a:r>
                        <a:rPr lang="en-US" sz="1600" kern="100">
                          <a:effectLst/>
                        </a:rPr>
                        <a:t>9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95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\d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匹配任意一个数字（</a:t>
                      </a:r>
                      <a:r>
                        <a:rPr lang="en-US" sz="1600" kern="100">
                          <a:effectLst/>
                        </a:rPr>
                        <a:t>0</a:t>
                      </a:r>
                      <a:r>
                        <a:rPr lang="zh-CN" sz="1600" kern="100">
                          <a:effectLst/>
                        </a:rPr>
                        <a:t>—</a:t>
                      </a:r>
                      <a:r>
                        <a:rPr lang="en-US" sz="1600" kern="100">
                          <a:effectLst/>
                        </a:rPr>
                        <a:t>9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16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[……]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匹配括号中的任意一个字符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16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[^……]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匹配不在括号中的任意一个字符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95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{n}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表示长度为</a:t>
                      </a:r>
                      <a:r>
                        <a:rPr lang="en-US" sz="1600" kern="100">
                          <a:effectLst/>
                        </a:rPr>
                        <a:t>n</a:t>
                      </a:r>
                      <a:r>
                        <a:rPr lang="zh-CN" sz="1600" kern="100">
                          <a:effectLst/>
                        </a:rPr>
                        <a:t>的有效字符串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16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|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匹配前面表达式或者后面表达式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16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[0-n]</a:t>
                      </a:r>
                      <a:r>
                        <a:rPr lang="zh-CN" sz="1600" kern="100">
                          <a:effectLst/>
                        </a:rPr>
                        <a:t>或者</a:t>
                      </a:r>
                      <a:r>
                        <a:rPr lang="en-US" sz="1600" kern="100">
                          <a:effectLst/>
                        </a:rPr>
                        <a:t>[a-z]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表示某个范围内的数字或字母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16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\S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与任何非单词字符匹配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16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\.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匹配点字符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839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atinLnBrk="1"/>
            <a:r>
              <a:rPr lang="en-US" altLang="zh-CN" dirty="0" smtClean="0"/>
              <a:t>        </a:t>
            </a:r>
            <a:r>
              <a:rPr lang="zh-CN" altLang="zh-CN" dirty="0" smtClean="0"/>
              <a:t>通过</a:t>
            </a:r>
            <a:r>
              <a:rPr lang="zh-CN" altLang="zh-CN" dirty="0"/>
              <a:t>本章知识的学习，读者在充分理解验证控件作用的前提下，掌握</a:t>
            </a:r>
            <a:r>
              <a:rPr lang="en-US" altLang="zh-CN" dirty="0" err="1"/>
              <a:t>RequiredField</a:t>
            </a:r>
            <a:r>
              <a:rPr lang="en-US" altLang="zh-CN" dirty="0"/>
              <a:t> Validator</a:t>
            </a:r>
            <a:r>
              <a:rPr lang="zh-CN" altLang="zh-CN" dirty="0"/>
              <a:t>、</a:t>
            </a:r>
            <a:r>
              <a:rPr lang="en-US" altLang="zh-CN" dirty="0" err="1"/>
              <a:t>CompareValidator</a:t>
            </a:r>
            <a:r>
              <a:rPr lang="zh-CN" altLang="zh-CN" dirty="0"/>
              <a:t>、</a:t>
            </a:r>
            <a:r>
              <a:rPr lang="en-US" altLang="zh-CN" dirty="0" err="1"/>
              <a:t>RangeValidator</a:t>
            </a:r>
            <a:r>
              <a:rPr lang="zh-CN" altLang="zh-CN" dirty="0"/>
              <a:t>、</a:t>
            </a:r>
            <a:r>
              <a:rPr lang="en-US" altLang="zh-CN" dirty="0" err="1"/>
              <a:t>RegularExpressionValidator</a:t>
            </a:r>
            <a:r>
              <a:rPr lang="zh-CN" altLang="zh-CN" dirty="0"/>
              <a:t>等页面验证控件的使用方法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742950" lvl="1" indent="-285750" latinLnBrk="1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了解</a:t>
            </a:r>
            <a:r>
              <a:rPr lang="zh-CN" altLang="zh-CN" dirty="0"/>
              <a:t>验证</a:t>
            </a:r>
            <a:r>
              <a:rPr lang="zh-CN" altLang="zh-CN" dirty="0"/>
              <a:t>控件的作用。</a:t>
            </a:r>
          </a:p>
          <a:p>
            <a:pPr marL="742950" lvl="1" indent="-285750" latinLnBrk="1">
              <a:buFont typeface="Arial" panose="020B0604020202020204" pitchFamily="34" charset="0"/>
              <a:buChar char="•"/>
            </a:pPr>
            <a:r>
              <a:rPr lang="zh-CN" altLang="zh-CN" dirty="0" smtClean="0"/>
              <a:t>掌握</a:t>
            </a:r>
            <a:r>
              <a:rPr lang="en-US" altLang="zh-CN" dirty="0" err="1" smtClean="0"/>
              <a:t>RequiredFieldValidator</a:t>
            </a:r>
            <a:r>
              <a:rPr lang="zh-CN" altLang="zh-CN" dirty="0" smtClean="0"/>
              <a:t>验证控件的使用方法。</a:t>
            </a:r>
          </a:p>
          <a:p>
            <a:pPr marL="742950" lvl="1" indent="-285750" latinLnBrk="1">
              <a:buFont typeface="Arial" panose="020B0604020202020204" pitchFamily="34" charset="0"/>
              <a:buChar char="•"/>
            </a:pPr>
            <a:r>
              <a:rPr lang="zh-CN" altLang="zh-CN" dirty="0" smtClean="0"/>
              <a:t>掌握</a:t>
            </a:r>
            <a:r>
              <a:rPr lang="en-US" altLang="zh-CN" dirty="0" err="1"/>
              <a:t>CompareValidator</a:t>
            </a:r>
            <a:r>
              <a:rPr lang="zh-CN" altLang="zh-CN" dirty="0"/>
              <a:t>验证控件的使用方法。</a:t>
            </a:r>
          </a:p>
          <a:p>
            <a:pPr marL="742950" lvl="1" indent="-285750" latinLnBrk="1">
              <a:buFont typeface="Arial" panose="020B0604020202020204" pitchFamily="34" charset="0"/>
              <a:buChar char="•"/>
            </a:pPr>
            <a:r>
              <a:rPr lang="zh-CN" altLang="zh-CN" dirty="0"/>
              <a:t>掌握</a:t>
            </a:r>
            <a:r>
              <a:rPr lang="en-US" altLang="zh-CN" dirty="0" err="1"/>
              <a:t>RangeValidator</a:t>
            </a:r>
            <a:r>
              <a:rPr lang="zh-CN" altLang="zh-CN" dirty="0"/>
              <a:t>验证控件的使用方法。</a:t>
            </a:r>
          </a:p>
          <a:p>
            <a:pPr marL="742950" lvl="1" indent="-285750" latinLnBrk="1">
              <a:buFont typeface="Arial" panose="020B0604020202020204" pitchFamily="34" charset="0"/>
              <a:buChar char="•"/>
            </a:pPr>
            <a:r>
              <a:rPr lang="zh-CN" altLang="zh-CN" dirty="0"/>
              <a:t>掌握</a:t>
            </a:r>
            <a:r>
              <a:rPr lang="en-US" altLang="zh-CN" dirty="0" err="1"/>
              <a:t>RegularExpressionValidator</a:t>
            </a:r>
            <a:r>
              <a:rPr lang="zh-CN" altLang="zh-CN" dirty="0"/>
              <a:t>验证控件的使用方法。</a:t>
            </a:r>
          </a:p>
          <a:p>
            <a:pPr marL="742950" lvl="1" indent="-285750" latinLnBrk="1">
              <a:buFont typeface="Arial" panose="020B0604020202020204" pitchFamily="34" charset="0"/>
              <a:buChar char="•"/>
            </a:pPr>
            <a:r>
              <a:rPr lang="zh-CN" altLang="zh-CN" dirty="0"/>
              <a:t>掌握</a:t>
            </a:r>
            <a:r>
              <a:rPr lang="en-US" altLang="zh-CN" dirty="0" err="1"/>
              <a:t>CustomValidator</a:t>
            </a:r>
            <a:r>
              <a:rPr lang="zh-CN" altLang="zh-CN" dirty="0"/>
              <a:t>验证控件的使用方法。</a:t>
            </a:r>
          </a:p>
          <a:p>
            <a:pPr marL="742950" lvl="1" indent="-285750" latinLnBrk="1">
              <a:buFont typeface="Arial" panose="020B0604020202020204" pitchFamily="34" charset="0"/>
              <a:buChar char="•"/>
            </a:pPr>
            <a:r>
              <a:rPr lang="zh-CN" altLang="zh-CN" dirty="0"/>
              <a:t>掌握</a:t>
            </a:r>
            <a:r>
              <a:rPr lang="en-US" altLang="zh-CN" dirty="0" err="1"/>
              <a:t>ValidationSummary</a:t>
            </a:r>
            <a:r>
              <a:rPr lang="zh-CN" altLang="zh-CN" dirty="0"/>
              <a:t>验证控件的使用方法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141139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3-5</a:t>
            </a:r>
            <a:r>
              <a:rPr lang="zh-CN" altLang="zh-CN" dirty="0"/>
              <a:t>】利用</a:t>
            </a:r>
            <a:r>
              <a:rPr lang="en-US" altLang="zh-CN" dirty="0" err="1"/>
              <a:t>RegularExpressionValidator</a:t>
            </a:r>
            <a:r>
              <a:rPr lang="zh-CN" altLang="zh-CN" dirty="0"/>
              <a:t>控件验证用户信息填写格式，效果如图</a:t>
            </a:r>
            <a:r>
              <a:rPr lang="en-US" altLang="zh-CN" dirty="0"/>
              <a:t>3-6</a:t>
            </a:r>
            <a:r>
              <a:rPr lang="zh-CN" altLang="zh-CN" dirty="0"/>
              <a:t>所示。（</a:t>
            </a:r>
            <a:r>
              <a:rPr lang="en-US" altLang="zh-CN" dirty="0"/>
              <a:t>Ex3-5.aspx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241" y="2936297"/>
            <a:ext cx="5430198" cy="333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657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atinLnBrk="1"/>
            <a:r>
              <a:rPr lang="zh-CN" altLang="zh-CN" dirty="0"/>
              <a:t>身份证号：</a:t>
            </a:r>
            <a:r>
              <a:rPr lang="en-US" altLang="zh-CN" dirty="0"/>
              <a:t>&lt;</a:t>
            </a:r>
            <a:r>
              <a:rPr lang="en-US" altLang="zh-CN" dirty="0" err="1"/>
              <a:t>asp:TextBox</a:t>
            </a:r>
            <a:r>
              <a:rPr lang="en-US" altLang="zh-CN" dirty="0"/>
              <a:t> ID="</a:t>
            </a:r>
            <a:r>
              <a:rPr lang="en-US" altLang="zh-CN" dirty="0" err="1"/>
              <a:t>txtcard</a:t>
            </a:r>
            <a:r>
              <a:rPr lang="en-US" altLang="zh-CN" dirty="0"/>
              <a:t>" </a:t>
            </a:r>
            <a:r>
              <a:rPr lang="en-US" altLang="zh-CN" dirty="0" err="1"/>
              <a:t>runat</a:t>
            </a:r>
            <a:r>
              <a:rPr lang="en-US" altLang="zh-CN" dirty="0"/>
              <a:t>="server" Width="164px"&gt;&lt;/</a:t>
            </a:r>
            <a:r>
              <a:rPr lang="en-US" altLang="zh-CN" dirty="0" err="1"/>
              <a:t>asp:TextBox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asp:RegularExpressionValidator</a:t>
            </a:r>
            <a:r>
              <a:rPr lang="en-US" altLang="zh-CN" dirty="0"/>
              <a:t> ID="RegularExpressionValidator1"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endParaRPr lang="zh-CN" altLang="zh-CN" dirty="0"/>
          </a:p>
          <a:p>
            <a:pPr latinLnBrk="1"/>
            <a:r>
              <a:rPr lang="en-US" altLang="zh-CN" dirty="0"/>
              <a:t>            </a:t>
            </a:r>
            <a:r>
              <a:rPr lang="en-US" altLang="zh-CN" dirty="0" err="1"/>
              <a:t>ControlToValidate</a:t>
            </a:r>
            <a:r>
              <a:rPr lang="en-US" altLang="zh-CN" dirty="0"/>
              <a:t>="</a:t>
            </a:r>
            <a:r>
              <a:rPr lang="en-US" altLang="zh-CN" dirty="0" err="1"/>
              <a:t>txtcard</a:t>
            </a:r>
            <a:r>
              <a:rPr lang="en-US" altLang="zh-CN" dirty="0"/>
              <a:t>" </a:t>
            </a:r>
            <a:r>
              <a:rPr lang="en-US" altLang="zh-CN" dirty="0" err="1"/>
              <a:t>ValidationExpression</a:t>
            </a:r>
            <a:r>
              <a:rPr lang="en-US" altLang="zh-CN" dirty="0"/>
              <a:t>="\d{17}[\</a:t>
            </a:r>
            <a:r>
              <a:rPr lang="en-US" altLang="zh-CN" dirty="0" err="1"/>
              <a:t>d|X</a:t>
            </a:r>
            <a:r>
              <a:rPr lang="en-US" altLang="zh-CN" dirty="0"/>
              <a:t>]|\d{15}"&gt;</a:t>
            </a:r>
            <a:r>
              <a:rPr lang="zh-CN" altLang="zh-CN" dirty="0"/>
              <a:t>身份证格式不对</a:t>
            </a:r>
            <a:r>
              <a:rPr lang="en-US" altLang="zh-CN" dirty="0"/>
              <a:t>&lt;/</a:t>
            </a:r>
            <a:r>
              <a:rPr lang="en-US" altLang="zh-CN" dirty="0" err="1"/>
              <a:t>asp:RegularExpressionValidator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 smtClean="0"/>
              <a:t>Email</a:t>
            </a:r>
            <a:r>
              <a:rPr lang="zh-CN" altLang="zh-CN" dirty="0"/>
              <a:t>：</a:t>
            </a:r>
            <a:r>
              <a:rPr lang="en-US" altLang="zh-CN" dirty="0"/>
              <a:t>&lt;</a:t>
            </a:r>
            <a:r>
              <a:rPr lang="en-US" altLang="zh-CN" dirty="0" err="1"/>
              <a:t>asp:TextBox</a:t>
            </a:r>
            <a:r>
              <a:rPr lang="en-US" altLang="zh-CN" dirty="0"/>
              <a:t> ID="</a:t>
            </a:r>
            <a:r>
              <a:rPr lang="en-US" altLang="zh-CN" dirty="0" err="1"/>
              <a:t>txtmail</a:t>
            </a:r>
            <a:r>
              <a:rPr lang="en-US" altLang="zh-CN" dirty="0"/>
              <a:t>" </a:t>
            </a:r>
            <a:r>
              <a:rPr lang="en-US" altLang="zh-CN" dirty="0" err="1"/>
              <a:t>runat</a:t>
            </a:r>
            <a:r>
              <a:rPr lang="en-US" altLang="zh-CN" dirty="0"/>
              <a:t>="server" Width="205px"&gt;&lt;/</a:t>
            </a:r>
            <a:r>
              <a:rPr lang="en-US" altLang="zh-CN" dirty="0" err="1"/>
              <a:t>asp:TextBox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asp:RegularExpressionValidator</a:t>
            </a:r>
            <a:r>
              <a:rPr lang="en-US" altLang="zh-CN" dirty="0"/>
              <a:t> ID="RegularExpressionValidator2"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endParaRPr lang="zh-CN" altLang="zh-CN" dirty="0"/>
          </a:p>
          <a:p>
            <a:pPr latinLnBrk="1"/>
            <a:r>
              <a:rPr lang="en-US" altLang="zh-CN" dirty="0"/>
              <a:t>            </a:t>
            </a:r>
            <a:r>
              <a:rPr lang="en-US" altLang="zh-CN" dirty="0" err="1"/>
              <a:t>ControlToValidate</a:t>
            </a:r>
            <a:r>
              <a:rPr lang="en-US" altLang="zh-CN" dirty="0"/>
              <a:t>="</a:t>
            </a:r>
            <a:r>
              <a:rPr lang="en-US" altLang="zh-CN" dirty="0" err="1"/>
              <a:t>txtmail</a:t>
            </a:r>
            <a:r>
              <a:rPr lang="en-US" altLang="zh-CN" dirty="0"/>
              <a:t>" </a:t>
            </a:r>
            <a:r>
              <a:rPr lang="en-US" altLang="zh-CN" dirty="0" err="1"/>
              <a:t>ValidationExpression</a:t>
            </a:r>
            <a:r>
              <a:rPr lang="en-US" altLang="zh-CN" dirty="0"/>
              <a:t>="\w+([-+.']\w+)*@\w+([-.]\w+)*\.\w</a:t>
            </a:r>
            <a:r>
              <a:rPr lang="en-US" altLang="zh-CN" dirty="0" smtClean="0"/>
              <a:t>+([-.] </a:t>
            </a:r>
            <a:r>
              <a:rPr lang="en-US" altLang="zh-CN" dirty="0"/>
              <a:t>\w+)*"&gt;</a:t>
            </a:r>
            <a:r>
              <a:rPr lang="zh-CN" altLang="zh-CN" dirty="0"/>
              <a:t>邮箱格式不对</a:t>
            </a:r>
            <a:r>
              <a:rPr lang="en-US" altLang="zh-CN" dirty="0"/>
              <a:t>&lt;/</a:t>
            </a:r>
            <a:r>
              <a:rPr lang="en-US" altLang="zh-CN" dirty="0" err="1"/>
              <a:t>asp:RegularExpressionValidator</a:t>
            </a:r>
            <a:r>
              <a:rPr lang="en-US" altLang="zh-CN" dirty="0" smtClean="0"/>
              <a:t>&gt;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939653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5 </a:t>
            </a:r>
            <a:r>
              <a:rPr lang="en-US" altLang="zh-CN" b="1" dirty="0" err="1"/>
              <a:t>CustomValidator</a:t>
            </a:r>
            <a:r>
              <a:rPr lang="zh-CN" altLang="zh-CN" b="1" dirty="0" smtClean="0"/>
              <a:t>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 smtClean="0"/>
              <a:t>       </a:t>
            </a:r>
            <a:r>
              <a:rPr lang="en-US" altLang="zh-CN" dirty="0" err="1" smtClean="0"/>
              <a:t>CustomValidator</a:t>
            </a:r>
            <a:r>
              <a:rPr lang="zh-CN" altLang="zh-CN" dirty="0"/>
              <a:t>控件称为“自定义验证控件”。当上述验证控件无法满足用户要求时，可以使用</a:t>
            </a:r>
            <a:r>
              <a:rPr lang="en-US" altLang="zh-CN" dirty="0" err="1"/>
              <a:t>CustomValidator</a:t>
            </a:r>
            <a:r>
              <a:rPr lang="zh-CN" altLang="zh-CN" dirty="0"/>
              <a:t>控件定义用户自己的验证控件。</a:t>
            </a:r>
          </a:p>
          <a:p>
            <a:r>
              <a:rPr lang="en-US" altLang="zh-CN" dirty="0" smtClean="0"/>
              <a:t>     </a:t>
            </a:r>
            <a:r>
              <a:rPr lang="en-US" altLang="zh-CN" dirty="0" err="1" smtClean="0"/>
              <a:t>CustomValidator</a:t>
            </a:r>
            <a:r>
              <a:rPr lang="zh-CN" altLang="zh-CN" dirty="0"/>
              <a:t>控件常用属性有</a:t>
            </a:r>
            <a:r>
              <a:rPr lang="en-US" altLang="zh-CN" dirty="0" err="1" smtClean="0"/>
              <a:t>ControlToValidate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ClientValidationFunction</a:t>
            </a:r>
            <a:r>
              <a:rPr lang="zh-CN" altLang="zh-CN" dirty="0" smtClean="0"/>
              <a:t>、</a:t>
            </a:r>
            <a:r>
              <a:rPr lang="en-US" altLang="zh-CN" dirty="0" smtClean="0"/>
              <a:t>Text</a:t>
            </a:r>
            <a:r>
              <a:rPr lang="zh-CN" altLang="zh-CN" dirty="0" smtClean="0"/>
              <a:t>和</a:t>
            </a:r>
            <a:r>
              <a:rPr lang="en-US" altLang="zh-CN" dirty="0" err="1"/>
              <a:t>OnServerValidate</a:t>
            </a:r>
            <a:r>
              <a:rPr lang="zh-CN" altLang="zh-CN" dirty="0"/>
              <a:t>等。其中，</a:t>
            </a:r>
            <a:r>
              <a:rPr lang="en-US" altLang="zh-CN" dirty="0" err="1"/>
              <a:t>ClientValidationFunction</a:t>
            </a:r>
            <a:r>
              <a:rPr lang="zh-CN" altLang="zh-CN" dirty="0"/>
              <a:t>属性用于设置客户端验证函数；而</a:t>
            </a:r>
            <a:r>
              <a:rPr lang="en-US" altLang="zh-CN" dirty="0" err="1"/>
              <a:t>OnServerValidate</a:t>
            </a:r>
            <a:r>
              <a:rPr lang="zh-CN" altLang="zh-CN" dirty="0"/>
              <a:t>属性</a:t>
            </a:r>
            <a:r>
              <a:rPr lang="zh-CN" altLang="zh-CN" dirty="0" smtClean="0"/>
              <a:t>用于设置服务器端验证函数。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【</a:t>
            </a:r>
            <a:r>
              <a:rPr lang="zh-CN" altLang="zh-CN" dirty="0"/>
              <a:t>例</a:t>
            </a:r>
            <a:r>
              <a:rPr lang="en-US" altLang="zh-CN" dirty="0"/>
              <a:t>3-6</a:t>
            </a:r>
            <a:r>
              <a:rPr lang="zh-CN" altLang="zh-CN" dirty="0"/>
              <a:t>】利用</a:t>
            </a:r>
            <a:r>
              <a:rPr lang="en-US" altLang="zh-CN" dirty="0" err="1"/>
              <a:t>CustomValidator</a:t>
            </a:r>
            <a:r>
              <a:rPr lang="zh-CN" altLang="zh-CN" dirty="0"/>
              <a:t>控件进行服务器端验证用户名是否已被注册。如果用户名已被注册（如</a:t>
            </a:r>
            <a:r>
              <a:rPr lang="en-US" altLang="zh-CN" dirty="0"/>
              <a:t>admin</a:t>
            </a:r>
            <a:r>
              <a:rPr lang="zh-CN" altLang="zh-CN" dirty="0"/>
              <a:t>），提示“用户名已被注册”，效果如图</a:t>
            </a:r>
            <a:r>
              <a:rPr lang="en-US" altLang="zh-CN" dirty="0"/>
              <a:t>3-7</a:t>
            </a:r>
            <a:r>
              <a:rPr lang="zh-CN" altLang="zh-CN" dirty="0"/>
              <a:t>所示。（</a:t>
            </a:r>
            <a:r>
              <a:rPr lang="en-US" altLang="zh-CN" dirty="0"/>
              <a:t>Ex3-6.aspx</a:t>
            </a:r>
            <a:r>
              <a:rPr lang="zh-CN" altLang="zh-CN" dirty="0" smtClean="0"/>
              <a:t>）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4630604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atinLnBrk="1"/>
            <a:r>
              <a:rPr lang="en-US" altLang="zh-CN" dirty="0"/>
              <a:t>&lt;div&gt;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zh-CN" altLang="zh-CN" dirty="0"/>
              <a:t>用户名：</a:t>
            </a:r>
            <a:r>
              <a:rPr lang="en-US" altLang="zh-CN" dirty="0"/>
              <a:t>&lt;</a:t>
            </a:r>
            <a:r>
              <a:rPr lang="en-US" altLang="zh-CN" dirty="0" err="1"/>
              <a:t>asp:TextBox</a:t>
            </a:r>
            <a:r>
              <a:rPr lang="en-US" altLang="zh-CN" dirty="0"/>
              <a:t> ID="TextBox1" </a:t>
            </a:r>
            <a:r>
              <a:rPr lang="en-US" altLang="zh-CN" dirty="0" err="1"/>
              <a:t>runat</a:t>
            </a:r>
            <a:r>
              <a:rPr lang="en-US" altLang="zh-CN" dirty="0"/>
              <a:t>="server"&gt;&lt;/</a:t>
            </a:r>
            <a:r>
              <a:rPr lang="en-US" altLang="zh-CN" dirty="0" err="1"/>
              <a:t>asp:TextBox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asp:CustomValidator</a:t>
            </a:r>
            <a:r>
              <a:rPr lang="en-US" altLang="zh-CN" dirty="0"/>
              <a:t> ID="CustomValidator1"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endParaRPr lang="zh-CN" altLang="zh-CN" dirty="0"/>
          </a:p>
          <a:p>
            <a:pPr latinLnBrk="1"/>
            <a:r>
              <a:rPr lang="en-US" altLang="zh-CN" dirty="0"/>
              <a:t>            </a:t>
            </a:r>
            <a:r>
              <a:rPr lang="en-US" altLang="zh-CN" dirty="0" err="1"/>
              <a:t>ControlToValidate</a:t>
            </a:r>
            <a:r>
              <a:rPr lang="en-US" altLang="zh-CN" dirty="0"/>
              <a:t>="TextBox1" </a:t>
            </a:r>
            <a:r>
              <a:rPr lang="en-US" altLang="zh-CN" dirty="0" err="1"/>
              <a:t>ErrorMessage</a:t>
            </a:r>
            <a:r>
              <a:rPr lang="en-US" altLang="zh-CN" dirty="0"/>
              <a:t>="</a:t>
            </a:r>
            <a:r>
              <a:rPr lang="zh-CN" altLang="zh-CN" dirty="0"/>
              <a:t>用户名已被注册！</a:t>
            </a:r>
            <a:r>
              <a:rPr lang="en-US" altLang="zh-CN" dirty="0"/>
              <a:t>" </a:t>
            </a:r>
            <a:endParaRPr lang="zh-CN" altLang="zh-CN" dirty="0"/>
          </a:p>
          <a:p>
            <a:pPr latinLnBrk="1"/>
            <a:r>
              <a:rPr lang="en-US" altLang="zh-CN" dirty="0"/>
              <a:t>            </a:t>
            </a:r>
            <a:r>
              <a:rPr lang="en-US" altLang="zh-CN" dirty="0" err="1"/>
              <a:t>onservervalidate</a:t>
            </a:r>
            <a:r>
              <a:rPr lang="en-US" altLang="zh-CN" dirty="0"/>
              <a:t>="CustomValidator1_ServerValidate"&gt;&lt;/</a:t>
            </a:r>
            <a:r>
              <a:rPr lang="en-US" altLang="zh-CN" dirty="0" err="1"/>
              <a:t>asp:CustomValidator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br</a:t>
            </a:r>
            <a:r>
              <a:rPr lang="en-US" altLang="zh-CN" dirty="0"/>
              <a:t> /&gt;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asp:Button</a:t>
            </a:r>
            <a:r>
              <a:rPr lang="en-US" altLang="zh-CN" dirty="0"/>
              <a:t> ID="Button1" </a:t>
            </a:r>
            <a:r>
              <a:rPr lang="en-US" altLang="zh-CN" dirty="0" err="1"/>
              <a:t>runat</a:t>
            </a:r>
            <a:r>
              <a:rPr lang="en-US" altLang="zh-CN" dirty="0"/>
              <a:t>="server" Text="</a:t>
            </a:r>
            <a:r>
              <a:rPr lang="zh-CN" altLang="zh-CN" dirty="0"/>
              <a:t>检测用户名</a:t>
            </a:r>
            <a:r>
              <a:rPr lang="en-US" altLang="zh-CN" dirty="0"/>
              <a:t>" /&gt;</a:t>
            </a:r>
            <a:endParaRPr lang="zh-CN" altLang="zh-CN" dirty="0"/>
          </a:p>
          <a:p>
            <a:pPr latinLnBrk="1"/>
            <a:r>
              <a:rPr lang="en-US" altLang="zh-CN" dirty="0"/>
              <a:t>    &lt;/div</a:t>
            </a:r>
            <a:r>
              <a:rPr lang="en-US" altLang="zh-CN" dirty="0" smtClean="0"/>
              <a:t>&gt;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879284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atinLnBrk="1"/>
            <a:r>
              <a:rPr lang="en-US" altLang="zh-CN" dirty="0"/>
              <a:t>protected void CustomValidator1_ServerValidate(object source, </a:t>
            </a:r>
            <a:r>
              <a:rPr lang="en-US" altLang="zh-CN" dirty="0" err="1"/>
              <a:t>ServerValidateEventArgs</a:t>
            </a:r>
            <a:r>
              <a:rPr lang="en-US" altLang="zh-CN" dirty="0"/>
              <a:t> </a:t>
            </a:r>
            <a:r>
              <a:rPr lang="en-US" altLang="zh-CN" dirty="0" err="1"/>
              <a:t>args</a:t>
            </a:r>
            <a:r>
              <a:rPr lang="en-US" altLang="zh-CN" dirty="0"/>
              <a:t>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 if (</a:t>
            </a:r>
            <a:r>
              <a:rPr lang="en-US" altLang="zh-CN" dirty="0" err="1"/>
              <a:t>args.Value</a:t>
            </a:r>
            <a:r>
              <a:rPr lang="en-US" altLang="zh-CN" dirty="0"/>
              <a:t> == "admin")</a:t>
            </a:r>
            <a:endParaRPr lang="zh-CN" altLang="zh-CN" dirty="0"/>
          </a:p>
          <a:p>
            <a:pPr latinLnBrk="1"/>
            <a:r>
              <a:rPr lang="en-US" altLang="zh-CN" dirty="0"/>
              <a:t>     {</a:t>
            </a:r>
            <a:endParaRPr lang="zh-CN" altLang="zh-CN" dirty="0"/>
          </a:p>
          <a:p>
            <a:pPr latinLnBrk="1"/>
            <a:r>
              <a:rPr lang="en-US" altLang="zh-CN" dirty="0"/>
              <a:t>         </a:t>
            </a:r>
            <a:r>
              <a:rPr lang="en-US" altLang="zh-CN" dirty="0" err="1"/>
              <a:t>args.IsValid</a:t>
            </a:r>
            <a:r>
              <a:rPr lang="en-US" altLang="zh-CN" dirty="0"/>
              <a:t> = false;</a:t>
            </a:r>
            <a:endParaRPr lang="zh-CN" altLang="zh-CN" dirty="0"/>
          </a:p>
          <a:p>
            <a:pPr latinLnBrk="1"/>
            <a:r>
              <a:rPr lang="en-US" altLang="zh-CN" dirty="0"/>
              <a:t>     }</a:t>
            </a:r>
            <a:endParaRPr lang="zh-CN" altLang="zh-CN" dirty="0"/>
          </a:p>
          <a:p>
            <a:pPr latinLnBrk="1"/>
            <a:r>
              <a:rPr lang="en-US" altLang="zh-CN" dirty="0"/>
              <a:t>     else</a:t>
            </a:r>
            <a:endParaRPr lang="zh-CN" altLang="zh-CN" dirty="0"/>
          </a:p>
          <a:p>
            <a:pPr latinLnBrk="1"/>
            <a:r>
              <a:rPr lang="en-US" altLang="zh-CN" dirty="0"/>
              <a:t>     {</a:t>
            </a:r>
            <a:endParaRPr lang="zh-CN" altLang="zh-CN" dirty="0"/>
          </a:p>
          <a:p>
            <a:pPr latinLnBrk="1"/>
            <a:r>
              <a:rPr lang="en-US" altLang="zh-CN" dirty="0"/>
              <a:t>         </a:t>
            </a:r>
            <a:r>
              <a:rPr lang="en-US" altLang="zh-CN" dirty="0" err="1"/>
              <a:t>args.IsValid</a:t>
            </a:r>
            <a:r>
              <a:rPr lang="en-US" altLang="zh-CN" dirty="0"/>
              <a:t> = true;</a:t>
            </a:r>
            <a:endParaRPr lang="zh-CN" altLang="zh-CN" dirty="0"/>
          </a:p>
          <a:p>
            <a:pPr latinLnBrk="1"/>
            <a:r>
              <a:rPr lang="en-US" altLang="zh-CN" dirty="0"/>
              <a:t>     }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4735043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 </a:t>
            </a:r>
            <a:r>
              <a:rPr lang="en-US" altLang="zh-CN" dirty="0" err="1"/>
              <a:t>ValidationSummary</a:t>
            </a:r>
            <a:r>
              <a:rPr lang="zh-CN" altLang="zh-CN" dirty="0"/>
              <a:t>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 smtClean="0"/>
              <a:t>      </a:t>
            </a:r>
            <a:r>
              <a:rPr lang="en-US" altLang="zh-CN" dirty="0" err="1" smtClean="0"/>
              <a:t>ValidationSummary</a:t>
            </a:r>
            <a:r>
              <a:rPr lang="zh-CN" altLang="zh-CN" dirty="0"/>
              <a:t>控件称为“验证总结控件”，用于在页面上以列表的形式集中显示所有验证控件的错误信息，即各验证控件的</a:t>
            </a:r>
            <a:r>
              <a:rPr lang="en-US" altLang="zh-CN" dirty="0" err="1"/>
              <a:t>ErrorMessage</a:t>
            </a:r>
            <a:r>
              <a:rPr lang="zh-CN" altLang="zh-CN" dirty="0"/>
              <a:t>属性值。</a:t>
            </a:r>
          </a:p>
          <a:p>
            <a:pPr latinLnBrk="1"/>
            <a:r>
              <a:rPr lang="en-US" altLang="zh-CN" dirty="0" err="1"/>
              <a:t>ValidationSummary</a:t>
            </a:r>
            <a:r>
              <a:rPr lang="zh-CN" altLang="zh-CN" dirty="0"/>
              <a:t>控件常用属性有</a:t>
            </a:r>
            <a:r>
              <a:rPr lang="en-US" altLang="zh-CN" dirty="0" err="1"/>
              <a:t>ValidationGroup</a:t>
            </a:r>
            <a:r>
              <a:rPr lang="zh-CN" altLang="zh-CN" dirty="0"/>
              <a:t>、</a:t>
            </a:r>
            <a:r>
              <a:rPr lang="en-US" altLang="zh-CN" dirty="0" err="1"/>
              <a:t>DisplayMode</a:t>
            </a:r>
            <a:r>
              <a:rPr lang="zh-CN" altLang="zh-CN" dirty="0"/>
              <a:t>、</a:t>
            </a:r>
            <a:r>
              <a:rPr lang="en-US" altLang="zh-CN" dirty="0" err="1"/>
              <a:t>ShowSummary</a:t>
            </a:r>
            <a:r>
              <a:rPr lang="zh-CN" altLang="zh-CN" dirty="0"/>
              <a:t>和</a:t>
            </a:r>
            <a:r>
              <a:rPr lang="en-US" altLang="zh-CN" dirty="0" err="1"/>
              <a:t>ShowMessageBox</a:t>
            </a:r>
            <a:r>
              <a:rPr lang="zh-CN" altLang="zh-CN" dirty="0"/>
              <a:t>等。</a:t>
            </a:r>
            <a:r>
              <a:rPr lang="en-US" altLang="zh-CN" dirty="0" err="1"/>
              <a:t>DisplayMode</a:t>
            </a:r>
            <a:r>
              <a:rPr lang="zh-CN" altLang="zh-CN" dirty="0"/>
              <a:t>属性用于指定错误信息的显示格式，属性值可为</a:t>
            </a:r>
            <a:r>
              <a:rPr lang="en-US" altLang="zh-CN" dirty="0" err="1"/>
              <a:t>BulletList</a:t>
            </a:r>
            <a:r>
              <a:rPr lang="zh-CN" altLang="zh-CN" dirty="0"/>
              <a:t>、</a:t>
            </a:r>
            <a:r>
              <a:rPr lang="en-US" altLang="zh-CN" dirty="0"/>
              <a:t>List</a:t>
            </a:r>
            <a:r>
              <a:rPr lang="zh-CN" altLang="zh-CN" dirty="0"/>
              <a:t>或者</a:t>
            </a:r>
            <a:r>
              <a:rPr lang="en-US" altLang="zh-CN" dirty="0" err="1"/>
              <a:t>SingleParagraph</a:t>
            </a:r>
            <a:r>
              <a:rPr lang="zh-CN" altLang="zh-CN" dirty="0"/>
              <a:t>，它们依次表示以项目符号列表形式、列表形式和段落形式显示结果；</a:t>
            </a:r>
            <a:r>
              <a:rPr lang="en-US" altLang="zh-CN" dirty="0" err="1"/>
              <a:t>ShowSummary</a:t>
            </a:r>
            <a:r>
              <a:rPr lang="zh-CN" altLang="zh-CN" dirty="0"/>
              <a:t>属性用于控制错误信息是否显示在页面上；</a:t>
            </a:r>
            <a:r>
              <a:rPr lang="en-US" altLang="zh-CN" dirty="0" err="1"/>
              <a:t>ShowMessageBox</a:t>
            </a:r>
            <a:r>
              <a:rPr lang="zh-CN" altLang="zh-CN" dirty="0"/>
              <a:t>属性用于控制错误信息是否以弹出窗口形式出现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441325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3-7</a:t>
            </a:r>
            <a:r>
              <a:rPr lang="zh-CN" altLang="zh-CN" dirty="0"/>
              <a:t>】利用</a:t>
            </a:r>
            <a:r>
              <a:rPr lang="en-US" altLang="zh-CN" dirty="0" err="1"/>
              <a:t>ValidationSummary</a:t>
            </a:r>
            <a:r>
              <a:rPr lang="zh-CN" altLang="zh-CN" dirty="0"/>
              <a:t>控件进行错误信息汇总。要求必须填写收货人和移动电话信息，移动电话要求符合移动电话格式，且金额控制范围为</a:t>
            </a:r>
            <a:r>
              <a:rPr lang="en-US" altLang="zh-CN" dirty="0"/>
              <a:t>10-50</a:t>
            </a:r>
            <a:r>
              <a:rPr lang="zh-CN" altLang="zh-CN" dirty="0"/>
              <a:t>。错误信息以弹出窗口形式显示，效果如图</a:t>
            </a:r>
            <a:r>
              <a:rPr lang="en-US" altLang="zh-CN" dirty="0"/>
              <a:t>3-8</a:t>
            </a:r>
            <a:r>
              <a:rPr lang="zh-CN" altLang="zh-CN" dirty="0"/>
              <a:t>所示。（</a:t>
            </a:r>
            <a:r>
              <a:rPr lang="en-US" altLang="zh-CN" dirty="0"/>
              <a:t>Ex3-7.aspx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205" y="3504333"/>
            <a:ext cx="4718608" cy="290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8083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3.3 </a:t>
            </a:r>
            <a:r>
              <a:rPr lang="zh-CN" altLang="zh-CN" b="1" dirty="0"/>
              <a:t>会员注册信息</a:t>
            </a:r>
            <a:r>
              <a:rPr lang="zh-CN" altLang="zh-CN" b="1" dirty="0" smtClean="0"/>
              <a:t>验证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）打开会员注册页面文件</a:t>
            </a:r>
            <a:r>
              <a:rPr lang="en-US" altLang="zh-CN" dirty="0"/>
              <a:t>Addmember.aspx</a:t>
            </a:r>
            <a:r>
              <a:rPr lang="zh-CN" altLang="zh-CN" dirty="0"/>
              <a:t>，在此基础上进行完善。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）在用户名、密码、确认密码、出生日期对应行的后面，依次添加必须字段检验控件</a:t>
            </a:r>
            <a:r>
              <a:rPr lang="en-US" altLang="zh-CN" dirty="0" err="1"/>
              <a:t>rfvname</a:t>
            </a:r>
            <a:r>
              <a:rPr lang="zh-CN" altLang="zh-CN" dirty="0"/>
              <a:t>、</a:t>
            </a:r>
            <a:r>
              <a:rPr lang="en-US" altLang="zh-CN" dirty="0" err="1"/>
              <a:t>rfvpws</a:t>
            </a:r>
            <a:r>
              <a:rPr lang="zh-CN" altLang="zh-CN" dirty="0"/>
              <a:t>、</a:t>
            </a:r>
            <a:r>
              <a:rPr lang="en-US" altLang="zh-CN" dirty="0"/>
              <a:t>rfvpws2</a:t>
            </a:r>
            <a:r>
              <a:rPr lang="zh-CN" altLang="zh-CN" dirty="0"/>
              <a:t>和</a:t>
            </a:r>
            <a:r>
              <a:rPr lang="en-US" altLang="zh-CN" dirty="0" err="1"/>
              <a:t>rfvbir</a:t>
            </a:r>
            <a:r>
              <a:rPr lang="zh-CN" altLang="zh-CN" dirty="0"/>
              <a:t>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）在确认密码和出生日期对应行后面，依次添加比较验证控件</a:t>
            </a:r>
            <a:r>
              <a:rPr lang="en-US" altLang="zh-CN" dirty="0"/>
              <a:t>cvpwd2</a:t>
            </a:r>
            <a:r>
              <a:rPr lang="zh-CN" altLang="zh-CN" dirty="0"/>
              <a:t>和</a:t>
            </a:r>
            <a:r>
              <a:rPr lang="en-US" altLang="zh-CN" dirty="0" err="1"/>
              <a:t>cvbir</a:t>
            </a:r>
            <a:r>
              <a:rPr lang="zh-CN" altLang="zh-CN" dirty="0"/>
              <a:t>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）在页面添加一个验证总结控件</a:t>
            </a:r>
            <a:r>
              <a:rPr lang="en-US" altLang="zh-CN" dirty="0" err="1"/>
              <a:t>vsall</a:t>
            </a:r>
            <a:r>
              <a:rPr lang="zh-CN" altLang="zh-CN" dirty="0"/>
              <a:t>。并将所有验证控件属性按表</a:t>
            </a:r>
            <a:r>
              <a:rPr lang="en-US" altLang="zh-CN" dirty="0"/>
              <a:t>3-4</a:t>
            </a:r>
            <a:r>
              <a:rPr lang="zh-CN" altLang="zh-CN" dirty="0"/>
              <a:t>所示进行设置。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）设置提交按钮的</a:t>
            </a:r>
            <a:r>
              <a:rPr lang="en-US" altLang="zh-CN" dirty="0" err="1"/>
              <a:t>ValidationGroup</a:t>
            </a:r>
            <a:r>
              <a:rPr lang="zh-CN" altLang="zh-CN" dirty="0"/>
              <a:t>属性为</a:t>
            </a:r>
            <a:r>
              <a:rPr lang="en-US" altLang="zh-CN" dirty="0"/>
              <a:t>"</a:t>
            </a:r>
            <a:r>
              <a:rPr lang="en-US" altLang="zh-CN" dirty="0" err="1"/>
              <a:t>memok</a:t>
            </a:r>
            <a:r>
              <a:rPr lang="en-US" altLang="zh-CN" dirty="0"/>
              <a:t>"</a:t>
            </a:r>
            <a:r>
              <a:rPr lang="zh-CN" altLang="zh-CN" dirty="0"/>
              <a:t>，保存即可。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88337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4353521"/>
              </p:ext>
            </p:extLst>
          </p:nvPr>
        </p:nvGraphicFramePr>
        <p:xfrm>
          <a:off x="504073" y="789708"/>
          <a:ext cx="10704253" cy="59574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5935"/>
                <a:gridCol w="1265463"/>
                <a:gridCol w="2141901"/>
                <a:gridCol w="6330954"/>
              </a:tblGrid>
              <a:tr h="3240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左侧内容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控件</a:t>
                      </a:r>
                      <a:r>
                        <a:rPr lang="en-US" sz="1400" kern="100">
                          <a:effectLst/>
                        </a:rPr>
                        <a:t>ID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控件类型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属性设置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/>
                </a:tc>
              </a:tr>
              <a:tr h="7588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用户名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rfvname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RequiredFieldValidator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ControlToValidate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 smtClean="0">
                          <a:effectLst/>
                        </a:rPr>
                        <a:t>txtname</a:t>
                      </a:r>
                      <a:r>
                        <a:rPr lang="en-US" sz="1400" kern="100" dirty="0" smtClean="0">
                          <a:effectLst/>
                        </a:rPr>
                        <a:t>“ </a:t>
                      </a:r>
                      <a:r>
                        <a:rPr lang="en-US" sz="1400" kern="100" dirty="0" err="1" smtClean="0">
                          <a:effectLst/>
                        </a:rPr>
                        <a:t>ErrorMessage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zh-CN" sz="1400" kern="100" dirty="0">
                          <a:effectLst/>
                        </a:rPr>
                        <a:t>用户名不能为</a:t>
                      </a:r>
                      <a:r>
                        <a:rPr lang="zh-CN" sz="1400" kern="100" dirty="0" smtClean="0">
                          <a:effectLst/>
                        </a:rPr>
                        <a:t>空</a:t>
                      </a:r>
                      <a:r>
                        <a:rPr lang="en-US" sz="1400" kern="100" dirty="0" smtClean="0">
                          <a:effectLst/>
                        </a:rPr>
                        <a:t>“  </a:t>
                      </a:r>
                      <a:r>
                        <a:rPr lang="en-US" sz="1400" kern="100" dirty="0" err="1" smtClean="0">
                          <a:effectLst/>
                        </a:rPr>
                        <a:t>SetFocusOnError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smtClean="0">
                          <a:effectLst/>
                        </a:rPr>
                        <a:t>True“ Text=”*” </a:t>
                      </a:r>
                      <a:r>
                        <a:rPr lang="en-US" sz="1400" kern="100" dirty="0" err="1" smtClean="0">
                          <a:effectLst/>
                        </a:rPr>
                        <a:t>ValidationGroup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>
                          <a:effectLst/>
                        </a:rPr>
                        <a:t>memok</a:t>
                      </a:r>
                      <a:r>
                        <a:rPr lang="en-US" sz="1400" kern="100" dirty="0">
                          <a:effectLst/>
                        </a:rPr>
                        <a:t>"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</a:tr>
              <a:tr h="7588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密码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rfvpws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RequiredFieldValidator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ControlToValidate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 smtClean="0">
                          <a:effectLst/>
                        </a:rPr>
                        <a:t>txtpwd</a:t>
                      </a:r>
                      <a:r>
                        <a:rPr lang="en-US" sz="1400" kern="100" dirty="0" smtClean="0">
                          <a:effectLst/>
                        </a:rPr>
                        <a:t>“ </a:t>
                      </a:r>
                      <a:r>
                        <a:rPr lang="en-US" sz="1400" kern="100" dirty="0" err="1" smtClean="0">
                          <a:effectLst/>
                        </a:rPr>
                        <a:t>ErrorMessage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zh-CN" sz="1400" kern="100" dirty="0">
                          <a:effectLst/>
                        </a:rPr>
                        <a:t>密码不能为</a:t>
                      </a:r>
                      <a:r>
                        <a:rPr lang="zh-CN" sz="1400" kern="100" dirty="0" smtClean="0">
                          <a:effectLst/>
                        </a:rPr>
                        <a:t>空</a:t>
                      </a:r>
                      <a:r>
                        <a:rPr lang="en-US" sz="1400" kern="100" dirty="0" smtClean="0">
                          <a:effectLst/>
                        </a:rPr>
                        <a:t>“ </a:t>
                      </a:r>
                      <a:r>
                        <a:rPr lang="en-US" sz="1400" kern="100" dirty="0" err="1" smtClean="0">
                          <a:effectLst/>
                        </a:rPr>
                        <a:t>SetFocusOnError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smtClean="0">
                          <a:effectLst/>
                        </a:rPr>
                        <a:t>True“ Text</a:t>
                      </a:r>
                      <a:r>
                        <a:rPr lang="en-US" sz="1400" kern="100" dirty="0">
                          <a:effectLst/>
                        </a:rPr>
                        <a:t>=”*” </a:t>
                      </a:r>
                      <a:r>
                        <a:rPr lang="en-US" sz="1400" kern="100" dirty="0" smtClean="0">
                          <a:effectLst/>
                        </a:rPr>
                        <a:t> </a:t>
                      </a:r>
                      <a:r>
                        <a:rPr lang="en-US" sz="1400" kern="100" dirty="0" err="1" smtClean="0">
                          <a:effectLst/>
                        </a:rPr>
                        <a:t>ValidationGroup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>
                          <a:effectLst/>
                        </a:rPr>
                        <a:t>memok</a:t>
                      </a:r>
                      <a:r>
                        <a:rPr lang="en-US" sz="1400" kern="100" dirty="0">
                          <a:effectLst/>
                        </a:rPr>
                        <a:t>"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</a:tr>
              <a:tr h="758884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确认密码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rfvpws2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RequiredFieldValidator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ControlToValidate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smtClean="0">
                          <a:effectLst/>
                        </a:rPr>
                        <a:t>txtpwd2“ </a:t>
                      </a:r>
                      <a:r>
                        <a:rPr lang="en-US" sz="1400" kern="100" dirty="0" err="1" smtClean="0">
                          <a:effectLst/>
                        </a:rPr>
                        <a:t>ErrorMessage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zh-CN" sz="1400" kern="100" dirty="0">
                          <a:effectLst/>
                        </a:rPr>
                        <a:t>确认密码不能为</a:t>
                      </a:r>
                      <a:r>
                        <a:rPr lang="zh-CN" sz="1400" kern="100" dirty="0" smtClean="0">
                          <a:effectLst/>
                        </a:rPr>
                        <a:t>空</a:t>
                      </a:r>
                      <a:r>
                        <a:rPr lang="en-US" sz="1400" kern="100" dirty="0" smtClean="0">
                          <a:effectLst/>
                        </a:rPr>
                        <a:t>“ </a:t>
                      </a:r>
                      <a:r>
                        <a:rPr lang="en-US" sz="1400" kern="100" dirty="0" err="1" smtClean="0">
                          <a:effectLst/>
                        </a:rPr>
                        <a:t>SetFocusOnError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smtClean="0">
                          <a:effectLst/>
                        </a:rPr>
                        <a:t>True“ Text</a:t>
                      </a:r>
                      <a:r>
                        <a:rPr lang="en-US" sz="1400" kern="100" dirty="0">
                          <a:effectLst/>
                        </a:rPr>
                        <a:t>=”*” </a:t>
                      </a:r>
                      <a:r>
                        <a:rPr lang="en-US" sz="1400" kern="100" dirty="0" smtClean="0">
                          <a:effectLst/>
                        </a:rPr>
                        <a:t> </a:t>
                      </a:r>
                      <a:r>
                        <a:rPr lang="en-US" sz="1400" kern="100" dirty="0" err="1" smtClean="0">
                          <a:effectLst/>
                        </a:rPr>
                        <a:t>ValidationGroup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>
                          <a:effectLst/>
                        </a:rPr>
                        <a:t>memok</a:t>
                      </a:r>
                      <a:r>
                        <a:rPr lang="en-US" sz="1400" kern="100" dirty="0">
                          <a:effectLst/>
                        </a:rPr>
                        <a:t>"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</a:tr>
              <a:tr h="9139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cvpwd2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CompareValidator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ControlToCompare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 smtClean="0">
                          <a:effectLst/>
                        </a:rPr>
                        <a:t>txtpwd</a:t>
                      </a:r>
                      <a:r>
                        <a:rPr lang="en-US" sz="1400" kern="100" dirty="0" smtClean="0">
                          <a:effectLst/>
                        </a:rPr>
                        <a:t>“ </a:t>
                      </a:r>
                      <a:r>
                        <a:rPr lang="en-US" sz="1400" kern="100" dirty="0" err="1" smtClean="0">
                          <a:effectLst/>
                        </a:rPr>
                        <a:t>ControlToValidate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smtClean="0">
                          <a:effectLst/>
                        </a:rPr>
                        <a:t>txtpwd2“ </a:t>
                      </a:r>
                      <a:r>
                        <a:rPr lang="en-US" sz="1400" kern="100" dirty="0" err="1" smtClean="0">
                          <a:effectLst/>
                        </a:rPr>
                        <a:t>ErrorMessage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zh-CN" sz="1400" kern="100" dirty="0">
                          <a:effectLst/>
                        </a:rPr>
                        <a:t>两次必须</a:t>
                      </a:r>
                      <a:r>
                        <a:rPr lang="zh-CN" sz="1400" kern="100" dirty="0" smtClean="0">
                          <a:effectLst/>
                        </a:rPr>
                        <a:t>一致</a:t>
                      </a:r>
                      <a:r>
                        <a:rPr lang="en-US" sz="1400" kern="100" dirty="0" smtClean="0">
                          <a:effectLst/>
                        </a:rPr>
                        <a:t>“ </a:t>
                      </a:r>
                      <a:r>
                        <a:rPr lang="en-US" sz="1400" kern="100" dirty="0" err="1" smtClean="0">
                          <a:effectLst/>
                        </a:rPr>
                        <a:t>SetFocusOnError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smtClean="0">
                          <a:effectLst/>
                        </a:rPr>
                        <a:t>True“ Text</a:t>
                      </a:r>
                      <a:r>
                        <a:rPr lang="en-US" sz="1400" kern="100" dirty="0">
                          <a:effectLst/>
                        </a:rPr>
                        <a:t>=”*” </a:t>
                      </a:r>
                      <a:r>
                        <a:rPr lang="en-US" sz="1400" kern="100" dirty="0" smtClean="0">
                          <a:effectLst/>
                        </a:rPr>
                        <a:t> </a:t>
                      </a:r>
                      <a:r>
                        <a:rPr lang="en-US" sz="1400" kern="100" dirty="0" err="1" smtClean="0">
                          <a:effectLst/>
                        </a:rPr>
                        <a:t>ValidationGroup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>
                          <a:effectLst/>
                        </a:rPr>
                        <a:t>memok</a:t>
                      </a:r>
                      <a:r>
                        <a:rPr lang="en-US" sz="1400" kern="100" dirty="0">
                          <a:effectLst/>
                        </a:rPr>
                        <a:t>"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</a:tr>
              <a:tr h="758884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出生日期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rfvbir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RequiredFieldValidator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ControlToValidate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 smtClean="0">
                          <a:effectLst/>
                        </a:rPr>
                        <a:t>txtdate</a:t>
                      </a:r>
                      <a:r>
                        <a:rPr lang="en-US" sz="1400" kern="100" dirty="0" smtClean="0">
                          <a:effectLst/>
                        </a:rPr>
                        <a:t>“ </a:t>
                      </a:r>
                      <a:r>
                        <a:rPr lang="en-US" sz="1400" kern="100" dirty="0" err="1" smtClean="0">
                          <a:effectLst/>
                        </a:rPr>
                        <a:t>ErrorMessage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zh-CN" sz="1400" kern="100" dirty="0">
                          <a:effectLst/>
                        </a:rPr>
                        <a:t>出生日期不能为</a:t>
                      </a:r>
                      <a:r>
                        <a:rPr lang="zh-CN" sz="1400" kern="100" dirty="0" smtClean="0">
                          <a:effectLst/>
                        </a:rPr>
                        <a:t>空</a:t>
                      </a:r>
                      <a:r>
                        <a:rPr lang="en-US" sz="1400" kern="100" dirty="0" smtClean="0">
                          <a:effectLst/>
                        </a:rPr>
                        <a:t>“ </a:t>
                      </a:r>
                      <a:r>
                        <a:rPr lang="en-US" sz="1400" kern="100" dirty="0" err="1" smtClean="0">
                          <a:effectLst/>
                        </a:rPr>
                        <a:t>SetFocusOnError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smtClean="0">
                          <a:effectLst/>
                        </a:rPr>
                        <a:t>True“ Text</a:t>
                      </a:r>
                      <a:r>
                        <a:rPr lang="en-US" sz="1400" kern="100" dirty="0">
                          <a:effectLst/>
                        </a:rPr>
                        <a:t>=”*” </a:t>
                      </a:r>
                      <a:r>
                        <a:rPr lang="en-US" sz="1400" kern="100" dirty="0" smtClean="0">
                          <a:effectLst/>
                        </a:rPr>
                        <a:t> </a:t>
                      </a:r>
                      <a:r>
                        <a:rPr lang="en-US" sz="1400" kern="100" dirty="0" err="1" smtClean="0">
                          <a:effectLst/>
                        </a:rPr>
                        <a:t>ValidationGroup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>
                          <a:effectLst/>
                        </a:rPr>
                        <a:t>memok</a:t>
                      </a:r>
                      <a:r>
                        <a:rPr lang="en-US" sz="1400" kern="100" dirty="0">
                          <a:effectLst/>
                        </a:rPr>
                        <a:t>"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</a:tr>
              <a:tr h="10690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rvbir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RangeValidator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ControlToValidate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 smtClean="0">
                          <a:effectLst/>
                        </a:rPr>
                        <a:t>txtdate</a:t>
                      </a:r>
                      <a:r>
                        <a:rPr lang="en-US" sz="1400" kern="100" dirty="0" smtClean="0">
                          <a:effectLst/>
                        </a:rPr>
                        <a:t>“ </a:t>
                      </a:r>
                      <a:r>
                        <a:rPr lang="en-US" sz="1400" kern="100" dirty="0" err="1" smtClean="0">
                          <a:effectLst/>
                        </a:rPr>
                        <a:t>ErrorMessage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zh-CN" sz="1400" kern="100" dirty="0">
                          <a:effectLst/>
                        </a:rPr>
                        <a:t>出生日期为</a:t>
                      </a:r>
                      <a:r>
                        <a:rPr lang="en-US" sz="1400" kern="100" dirty="0">
                          <a:effectLst/>
                        </a:rPr>
                        <a:t>1988</a:t>
                      </a:r>
                      <a:r>
                        <a:rPr lang="zh-CN" sz="1400" kern="100" dirty="0">
                          <a:effectLst/>
                        </a:rPr>
                        <a:t>年—</a:t>
                      </a:r>
                      <a:r>
                        <a:rPr lang="en-US" sz="1400" kern="100" dirty="0">
                          <a:effectLst/>
                        </a:rPr>
                        <a:t>2008</a:t>
                      </a:r>
                      <a:r>
                        <a:rPr lang="zh-CN" sz="1400" kern="100" dirty="0">
                          <a:effectLst/>
                        </a:rPr>
                        <a:t>年</a:t>
                      </a:r>
                      <a:r>
                        <a:rPr lang="zh-CN" sz="1400" kern="100" dirty="0" smtClean="0">
                          <a:effectLst/>
                        </a:rPr>
                        <a:t>之间</a:t>
                      </a:r>
                      <a:r>
                        <a:rPr lang="en-US" sz="1400" kern="100" dirty="0" smtClean="0">
                          <a:effectLst/>
                        </a:rPr>
                        <a:t>“ </a:t>
                      </a:r>
                      <a:r>
                        <a:rPr lang="en-US" sz="1400" kern="100" dirty="0" err="1" smtClean="0">
                          <a:effectLst/>
                        </a:rPr>
                        <a:t>MaximumValue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smtClean="0">
                          <a:effectLst/>
                        </a:rPr>
                        <a:t>2008-12-31“ </a:t>
                      </a:r>
                      <a:r>
                        <a:rPr lang="en-US" sz="1400" kern="100" dirty="0" err="1" smtClean="0">
                          <a:effectLst/>
                        </a:rPr>
                        <a:t>MinimumValue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smtClean="0">
                          <a:effectLst/>
                        </a:rPr>
                        <a:t>1988-1-1“ Type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smtClean="0">
                          <a:effectLst/>
                        </a:rPr>
                        <a:t>Date“ Text</a:t>
                      </a:r>
                      <a:r>
                        <a:rPr lang="en-US" sz="1400" kern="100" dirty="0">
                          <a:effectLst/>
                        </a:rPr>
                        <a:t>=”*” </a:t>
                      </a:r>
                      <a:r>
                        <a:rPr lang="en-US" sz="1400" kern="100" dirty="0" smtClean="0">
                          <a:effectLst/>
                        </a:rPr>
                        <a:t> </a:t>
                      </a:r>
                      <a:r>
                        <a:rPr lang="en-US" sz="1400" kern="100" dirty="0" err="1" smtClean="0">
                          <a:effectLst/>
                        </a:rPr>
                        <a:t>ValidationGroup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>
                          <a:effectLst/>
                        </a:rPr>
                        <a:t>memok</a:t>
                      </a:r>
                      <a:r>
                        <a:rPr lang="en-US" sz="1400" kern="100" dirty="0">
                          <a:effectLst/>
                        </a:rPr>
                        <a:t>"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</a:tr>
              <a:tr h="614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vsall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ValidationSummary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ShowMessageBox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smtClean="0">
                          <a:effectLst/>
                        </a:rPr>
                        <a:t>True“ </a:t>
                      </a:r>
                      <a:r>
                        <a:rPr lang="en-US" sz="1400" kern="100" dirty="0" err="1" smtClean="0">
                          <a:effectLst/>
                        </a:rPr>
                        <a:t>ShowSummary</a:t>
                      </a:r>
                      <a:r>
                        <a:rPr lang="en-US" sz="1400" kern="100" dirty="0">
                          <a:effectLst/>
                        </a:rPr>
                        <a:t>="False" </a:t>
                      </a:r>
                      <a:r>
                        <a:rPr lang="en-US" sz="1400" kern="100" dirty="0" smtClean="0">
                          <a:effectLst/>
                        </a:rPr>
                        <a:t> </a:t>
                      </a:r>
                      <a:r>
                        <a:rPr lang="en-US" sz="1400" kern="100" dirty="0" err="1" smtClean="0">
                          <a:effectLst/>
                        </a:rPr>
                        <a:t>ValidationGroup</a:t>
                      </a:r>
                      <a:r>
                        <a:rPr lang="en-US" sz="1400" kern="100" dirty="0">
                          <a:effectLst/>
                        </a:rPr>
                        <a:t>="</a:t>
                      </a:r>
                      <a:r>
                        <a:rPr lang="en-US" sz="1400" kern="100" dirty="0" err="1">
                          <a:effectLst/>
                        </a:rPr>
                        <a:t>memok</a:t>
                      </a:r>
                      <a:r>
                        <a:rPr lang="en-US" sz="1400" kern="100" dirty="0">
                          <a:effectLst/>
                        </a:rPr>
                        <a:t>"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131" marR="3913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848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</a:t>
            </a:r>
            <a:r>
              <a:rPr lang="zh-CN" altLang="zh-CN" dirty="0"/>
              <a:t>情景分析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 smtClean="0"/>
              <a:t>      </a:t>
            </a:r>
            <a:r>
              <a:rPr lang="zh-CN" altLang="zh-CN" dirty="0" smtClean="0"/>
              <a:t>通过</a:t>
            </a:r>
            <a:r>
              <a:rPr lang="zh-CN" altLang="zh-CN" dirty="0"/>
              <a:t>第二章内容的学习，我们已经能够实现用户注册页面的开发。但日常生活中，网站恶意注册、用户手误等类似事件时有发生。为了保证网站得到数据的有效性，数据验证是一项十分有效的手段。</a:t>
            </a:r>
          </a:p>
          <a:p>
            <a:pPr latinLnBrk="1"/>
            <a:r>
              <a:rPr lang="en-US" altLang="zh-CN" dirty="0" smtClean="0"/>
              <a:t>       </a:t>
            </a:r>
            <a:r>
              <a:rPr lang="zh-CN" altLang="zh-CN" dirty="0" smtClean="0"/>
              <a:t>数据</a:t>
            </a:r>
            <a:r>
              <a:rPr lang="zh-CN" altLang="zh-CN" dirty="0"/>
              <a:t>验证实际上是对用户输入数据的一种限制，从而确保用户输入的数据是正确的、满足实际要求的。例如，“用户名”必须输入，“确认密码”必须和“密码”内容必须一样，电子邮箱的格式必须正确，用户的邮编必须合法，年龄必须符合年龄范围要求等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406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895" y="1648691"/>
            <a:ext cx="4276886" cy="4890654"/>
          </a:xfrm>
        </p:spPr>
      </p:pic>
    </p:spTree>
    <p:extLst>
      <p:ext uri="{BB962C8B-B14F-4D97-AF65-F5344CB8AC3E}">
        <p14:creationId xmlns:p14="http://schemas.microsoft.com/office/powerpoint/2010/main" val="4104295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3.2 </a:t>
            </a:r>
            <a:r>
              <a:rPr lang="zh-CN" altLang="zh-CN" b="1" dirty="0"/>
              <a:t>数据验证</a:t>
            </a:r>
            <a:r>
              <a:rPr lang="zh-CN" altLang="zh-CN" b="1" dirty="0" smtClean="0"/>
              <a:t>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        ASP.NET</a:t>
            </a:r>
            <a:r>
              <a:rPr lang="zh-CN" altLang="zh-CN" sz="2000" dirty="0" smtClean="0"/>
              <a:t>简化</a:t>
            </a:r>
            <a:r>
              <a:rPr lang="zh-CN" altLang="zh-CN" sz="2000" dirty="0"/>
              <a:t>开发人员的工作，提供了多种数据验证控件进行有效的数据验证。如必须字段验证控件</a:t>
            </a:r>
            <a:r>
              <a:rPr lang="en-US" altLang="zh-CN" sz="2000" dirty="0" err="1"/>
              <a:t>RequiredFieldValidator</a:t>
            </a:r>
            <a:r>
              <a:rPr lang="zh-CN" altLang="zh-CN" sz="2000" dirty="0"/>
              <a:t>、比较验证控件</a:t>
            </a:r>
            <a:r>
              <a:rPr lang="en-US" altLang="zh-CN" sz="2000" dirty="0" err="1"/>
              <a:t>CompareValidator</a:t>
            </a:r>
            <a:r>
              <a:rPr lang="zh-CN" altLang="zh-CN" sz="2000" dirty="0"/>
              <a:t>、范围验证控件</a:t>
            </a:r>
            <a:r>
              <a:rPr lang="en-US" altLang="zh-CN" sz="2000" dirty="0" err="1"/>
              <a:t>RangeValidator</a:t>
            </a:r>
            <a:r>
              <a:rPr lang="zh-CN" altLang="zh-CN" sz="2000" dirty="0"/>
              <a:t>、正则表达式验证控件</a:t>
            </a:r>
            <a:r>
              <a:rPr lang="en-US" altLang="zh-CN" sz="2000" dirty="0" err="1"/>
              <a:t>RegularExpressionValidator</a:t>
            </a:r>
            <a:r>
              <a:rPr lang="zh-CN" altLang="zh-CN" sz="2000" dirty="0"/>
              <a:t>、自定义验证控件</a:t>
            </a:r>
            <a:r>
              <a:rPr lang="en-US" altLang="zh-CN" sz="2000" dirty="0" err="1"/>
              <a:t>CustomValidator</a:t>
            </a:r>
            <a:r>
              <a:rPr lang="zh-CN" altLang="zh-CN" sz="2000" dirty="0"/>
              <a:t>和验证总结控件</a:t>
            </a:r>
            <a:r>
              <a:rPr lang="en-US" altLang="zh-CN" sz="2000" dirty="0" err="1"/>
              <a:t>ValidationSummary</a:t>
            </a:r>
            <a:r>
              <a:rPr lang="zh-CN" altLang="zh-CN" sz="2000" dirty="0"/>
              <a:t>等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r>
              <a:rPr lang="en-US" altLang="zh-CN" sz="2000" dirty="0" smtClean="0"/>
              <a:t>       </a:t>
            </a:r>
            <a:r>
              <a:rPr lang="zh-CN" altLang="zh-CN" sz="2000" dirty="0" smtClean="0"/>
              <a:t>用户</a:t>
            </a:r>
            <a:r>
              <a:rPr lang="zh-CN" altLang="zh-CN" sz="2000" dirty="0"/>
              <a:t>可以利用验证控件进行简单操作，就可实现复杂的数据验证，从而大大提高了开发效率。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62242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en-US" altLang="zh-CN" dirty="0" err="1"/>
              <a:t>RequiredFieldValidator</a:t>
            </a:r>
            <a:r>
              <a:rPr lang="zh-CN" altLang="zh-CN" dirty="0"/>
              <a:t>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RequiredFieldValidator</a:t>
            </a:r>
            <a:r>
              <a:rPr lang="zh-CN" altLang="zh-CN" dirty="0"/>
              <a:t>控件称为“必须字段检验控件”，用于控制指定控件对象必须输入内容，如限制输入用户号的文本框</a:t>
            </a:r>
            <a:r>
              <a:rPr lang="en-US" altLang="zh-CN" dirty="0" err="1"/>
              <a:t>TextBox</a:t>
            </a:r>
            <a:r>
              <a:rPr lang="zh-CN" altLang="zh-CN" dirty="0"/>
              <a:t>控件等。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542195"/>
              </p:ext>
            </p:extLst>
          </p:nvPr>
        </p:nvGraphicFramePr>
        <p:xfrm>
          <a:off x="928254" y="2964873"/>
          <a:ext cx="9033163" cy="34416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6494"/>
                <a:gridCol w="6856669"/>
              </a:tblGrid>
              <a:tr h="55058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属</a:t>
                      </a:r>
                      <a:r>
                        <a:rPr lang="en-US" sz="2000" kern="100">
                          <a:effectLst/>
                        </a:rPr>
                        <a:t>  </a:t>
                      </a:r>
                      <a:r>
                        <a:rPr lang="zh-CN" sz="2000" kern="100">
                          <a:effectLst/>
                        </a:rPr>
                        <a:t>性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说</a:t>
                      </a:r>
                      <a:r>
                        <a:rPr lang="en-US" sz="2000" kern="100">
                          <a:effectLst/>
                        </a:rPr>
                        <a:t>  </a:t>
                      </a:r>
                      <a:r>
                        <a:rPr lang="zh-CN" sz="2000" kern="100">
                          <a:effectLst/>
                        </a:rPr>
                        <a:t>明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18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ControlToValidate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要验证的控件对象</a:t>
                      </a:r>
                      <a:r>
                        <a:rPr lang="en-US" sz="1600" kern="100">
                          <a:effectLst/>
                        </a:rPr>
                        <a:t>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40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Text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当验证的控件无效时显示的验证程序文本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9695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ErrorMessage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当验证的控件无效时在</a:t>
                      </a:r>
                      <a:r>
                        <a:rPr lang="en-US" sz="1600" kern="100">
                          <a:effectLst/>
                        </a:rPr>
                        <a:t>ValidationSummary</a:t>
                      </a:r>
                      <a:r>
                        <a:rPr lang="zh-CN" sz="1600" kern="100">
                          <a:effectLst/>
                        </a:rPr>
                        <a:t>中显示的消息，此属性要结合</a:t>
                      </a:r>
                      <a:r>
                        <a:rPr lang="en-US" sz="1600" kern="100">
                          <a:effectLst/>
                        </a:rPr>
                        <a:t>ValidationSummary</a:t>
                      </a:r>
                      <a:r>
                        <a:rPr lang="zh-CN" sz="1600" kern="100">
                          <a:effectLst/>
                        </a:rPr>
                        <a:t>控件使用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740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ValidationGroup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验证程序所属的组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40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SetFocusOnError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当验证的控件无效时是否自动将焦点设置到被验证的控件上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906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3-1</a:t>
            </a:r>
            <a:r>
              <a:rPr lang="zh-CN" altLang="zh-CN" dirty="0"/>
              <a:t>】利用</a:t>
            </a:r>
            <a:r>
              <a:rPr lang="en-US" altLang="zh-CN" dirty="0" err="1"/>
              <a:t>RequiredFieldValidator</a:t>
            </a:r>
            <a:r>
              <a:rPr lang="zh-CN" altLang="zh-CN" dirty="0"/>
              <a:t>控件实现用户登录，但用户没有输入用户名，或者密码点击登录按钮时，相应文本框右侧出现错误提示，如图</a:t>
            </a:r>
            <a:r>
              <a:rPr lang="en-US" altLang="zh-CN" dirty="0"/>
              <a:t>3-2</a:t>
            </a:r>
            <a:r>
              <a:rPr lang="zh-CN" altLang="zh-CN" dirty="0"/>
              <a:t>所示。当输入用户名、密码登录时，系统出现用户输入信息。（</a:t>
            </a:r>
            <a:r>
              <a:rPr lang="en-US" altLang="zh-CN" dirty="0"/>
              <a:t>Ex3-1.aspx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294" y="3393497"/>
            <a:ext cx="4898817" cy="301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15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1"/>
            <a:r>
              <a:rPr lang="en-US" altLang="zh-CN" dirty="0"/>
              <a:t> &lt;div&gt;</a:t>
            </a:r>
            <a:endParaRPr lang="zh-CN" altLang="zh-CN" dirty="0"/>
          </a:p>
          <a:p>
            <a:pPr latinLnBrk="1"/>
            <a:r>
              <a:rPr lang="en-US" altLang="zh-CN" dirty="0" smtClean="0"/>
              <a:t>        </a:t>
            </a:r>
            <a:r>
              <a:rPr lang="zh-CN" altLang="zh-CN" dirty="0" smtClean="0"/>
              <a:t>用户名</a:t>
            </a:r>
            <a:r>
              <a:rPr lang="zh-CN" altLang="zh-CN" dirty="0"/>
              <a:t>：</a:t>
            </a:r>
            <a:r>
              <a:rPr lang="en-US" altLang="zh-CN" dirty="0"/>
              <a:t>&lt;</a:t>
            </a:r>
            <a:r>
              <a:rPr lang="en-US" altLang="zh-CN" dirty="0" err="1"/>
              <a:t>asp:TextBox</a:t>
            </a:r>
            <a:r>
              <a:rPr lang="en-US" altLang="zh-CN" dirty="0"/>
              <a:t> ID="</a:t>
            </a:r>
            <a:r>
              <a:rPr lang="en-US" altLang="zh-CN" dirty="0" err="1"/>
              <a:t>txtname</a:t>
            </a:r>
            <a:r>
              <a:rPr lang="en-US" altLang="zh-CN" dirty="0"/>
              <a:t>" </a:t>
            </a:r>
            <a:r>
              <a:rPr lang="en-US" altLang="zh-CN" dirty="0" err="1"/>
              <a:t>runat</a:t>
            </a:r>
            <a:r>
              <a:rPr lang="en-US" altLang="zh-CN" dirty="0"/>
              <a:t>="server"&gt;&lt;/</a:t>
            </a:r>
            <a:r>
              <a:rPr lang="en-US" altLang="zh-CN" dirty="0" err="1"/>
              <a:t>asp:TextBox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asp:RequiredFieldValidator</a:t>
            </a:r>
            <a:r>
              <a:rPr lang="en-US" altLang="zh-CN" dirty="0"/>
              <a:t> ID="RequiredFieldValidator1"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ControlToValidate</a:t>
            </a:r>
            <a:r>
              <a:rPr lang="en-US" altLang="zh-CN" dirty="0"/>
              <a:t>="</a:t>
            </a:r>
            <a:r>
              <a:rPr lang="en-US" altLang="zh-CN" dirty="0" err="1"/>
              <a:t>txtname</a:t>
            </a:r>
            <a:r>
              <a:rPr lang="en-US" altLang="zh-CN" dirty="0"/>
              <a:t>" </a:t>
            </a:r>
            <a:r>
              <a:rPr lang="en-US" altLang="zh-CN" dirty="0" err="1"/>
              <a:t>ValidationGroup</a:t>
            </a:r>
            <a:r>
              <a:rPr lang="en-US" altLang="zh-CN" dirty="0"/>
              <a:t>="</a:t>
            </a:r>
            <a:r>
              <a:rPr lang="en-US" altLang="zh-CN" dirty="0" err="1"/>
              <a:t>vgdl</a:t>
            </a:r>
            <a:r>
              <a:rPr lang="en-US" altLang="zh-CN" dirty="0"/>
              <a:t>" </a:t>
            </a:r>
            <a:r>
              <a:rPr lang="en-US" altLang="zh-CN" dirty="0" err="1"/>
              <a:t>ErrorMessage</a:t>
            </a:r>
            <a:r>
              <a:rPr lang="en-US" altLang="zh-CN" dirty="0"/>
              <a:t>="</a:t>
            </a:r>
            <a:r>
              <a:rPr lang="zh-CN" altLang="zh-CN" dirty="0"/>
              <a:t>结合使用</a:t>
            </a:r>
            <a:r>
              <a:rPr lang="en-US" altLang="zh-CN" dirty="0"/>
              <a:t>" Text="</a:t>
            </a:r>
            <a:r>
              <a:rPr lang="zh-CN" altLang="zh-CN" dirty="0"/>
              <a:t>请输入用户名</a:t>
            </a:r>
            <a:r>
              <a:rPr lang="en-US" altLang="zh-CN" dirty="0"/>
              <a:t>"/&gt;</a:t>
            </a:r>
            <a:endParaRPr lang="zh-CN" altLang="zh-CN" dirty="0"/>
          </a:p>
          <a:p>
            <a:pPr latinLnBrk="1"/>
            <a:r>
              <a:rPr lang="en-US" altLang="zh-CN" dirty="0" smtClean="0"/>
              <a:t>&lt;/</a:t>
            </a:r>
            <a:r>
              <a:rPr lang="en-US" altLang="zh-CN" dirty="0"/>
              <a:t>div&gt;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0835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protected void Button1_Click(object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if(</a:t>
            </a:r>
            <a:r>
              <a:rPr lang="en-US" altLang="zh-CN" dirty="0" err="1"/>
              <a:t>Page.IsValid</a:t>
            </a:r>
            <a:r>
              <a:rPr lang="en-US" altLang="zh-CN" dirty="0"/>
              <a:t>)</a:t>
            </a:r>
            <a:endParaRPr lang="zh-CN" altLang="zh-CN" dirty="0"/>
          </a:p>
          <a:p>
            <a:pPr latinLnBrk="1"/>
            <a:r>
              <a:rPr lang="en-US" altLang="zh-CN" dirty="0"/>
              <a:t>      </a:t>
            </a:r>
            <a:r>
              <a:rPr lang="en-US" altLang="zh-CN" dirty="0" err="1"/>
              <a:t>Response.Write</a:t>
            </a:r>
            <a:r>
              <a:rPr lang="en-US" altLang="zh-CN" dirty="0"/>
              <a:t>("</a:t>
            </a:r>
            <a:r>
              <a:rPr lang="zh-CN" altLang="zh-CN" dirty="0"/>
              <a:t>你填写的用户名是</a:t>
            </a:r>
            <a:r>
              <a:rPr lang="en-US" altLang="zh-CN" dirty="0"/>
              <a:t>"+</a:t>
            </a:r>
            <a:r>
              <a:rPr lang="en-US" altLang="zh-CN" dirty="0" err="1"/>
              <a:t>txtname.Text</a:t>
            </a:r>
            <a:r>
              <a:rPr lang="en-US" altLang="zh-CN" dirty="0"/>
              <a:t>+"</a:t>
            </a:r>
            <a:r>
              <a:rPr lang="zh-CN" altLang="zh-CN" dirty="0"/>
              <a:t>，密码是</a:t>
            </a:r>
            <a:r>
              <a:rPr lang="en-US" altLang="zh-CN" dirty="0"/>
              <a:t>"+</a:t>
            </a:r>
            <a:r>
              <a:rPr lang="en-US" altLang="zh-CN" dirty="0" err="1"/>
              <a:t>txtpwd.Text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}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8264239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</TotalTime>
  <Words>2120</Words>
  <Application>Microsoft Office PowerPoint</Application>
  <PresentationFormat>宽屏</PresentationFormat>
  <Paragraphs>186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方正姚体</vt:lpstr>
      <vt:lpstr>华文新魏</vt:lpstr>
      <vt:lpstr>宋体</vt:lpstr>
      <vt:lpstr>Arial</vt:lpstr>
      <vt:lpstr>Calibri</vt:lpstr>
      <vt:lpstr>Times New Roman</vt:lpstr>
      <vt:lpstr>Trebuchet MS</vt:lpstr>
      <vt:lpstr>Wingdings 3</vt:lpstr>
      <vt:lpstr>平面</vt:lpstr>
      <vt:lpstr>第3章 数据验证控件</vt:lpstr>
      <vt:lpstr>学习目标</vt:lpstr>
      <vt:lpstr>3.1 情景分析</vt:lpstr>
      <vt:lpstr>PowerPoint 演示文稿</vt:lpstr>
      <vt:lpstr>3.2 数据验证控件</vt:lpstr>
      <vt:lpstr>1 RequiredFieldValidator控件</vt:lpstr>
      <vt:lpstr>PowerPoint 演示文稿</vt:lpstr>
      <vt:lpstr>PowerPoint 演示文稿</vt:lpstr>
      <vt:lpstr>PowerPoint 演示文稿</vt:lpstr>
      <vt:lpstr>2 CompareValidator控件</vt:lpstr>
      <vt:lpstr>PowerPoint 演示文稿</vt:lpstr>
      <vt:lpstr>PowerPoint 演示文稿</vt:lpstr>
      <vt:lpstr>PowerPoint 演示文稿</vt:lpstr>
      <vt:lpstr>PowerPoint 演示文稿</vt:lpstr>
      <vt:lpstr>3 RangeValidator控件</vt:lpstr>
      <vt:lpstr>PowerPoint 演示文稿</vt:lpstr>
      <vt:lpstr>PowerPoint 演示文稿</vt:lpstr>
      <vt:lpstr>4 RegularExpressionValidator控件</vt:lpstr>
      <vt:lpstr>PowerPoint 演示文稿</vt:lpstr>
      <vt:lpstr>PowerPoint 演示文稿</vt:lpstr>
      <vt:lpstr>PowerPoint 演示文稿</vt:lpstr>
      <vt:lpstr>5 CustomValidator控件</vt:lpstr>
      <vt:lpstr>PowerPoint 演示文稿</vt:lpstr>
      <vt:lpstr>PowerPoint 演示文稿</vt:lpstr>
      <vt:lpstr>6 ValidationSummary控件</vt:lpstr>
      <vt:lpstr>PowerPoint 演示文稿</vt:lpstr>
      <vt:lpstr>3.3 会员注册信息验证</vt:lpstr>
      <vt:lpstr>PowerPoint 演示文稿</vt:lpstr>
    </vt:vector>
  </TitlesOfParts>
  <Company>http://342go.com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第3章 数据验证控件</dc:title>
  <dc:creator>ZHIMING</dc:creator>
  <cp:lastModifiedBy>ZHIMING</cp:lastModifiedBy>
  <cp:revision>39</cp:revision>
  <dcterms:created xsi:type="dcterms:W3CDTF">2014-02-26T02:01:34Z</dcterms:created>
  <dcterms:modified xsi:type="dcterms:W3CDTF">2014-02-26T02:25:33Z</dcterms:modified>
</cp:coreProperties>
</file>