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280"/>
  </p:handoutMasterIdLst>
  <p:sldIdLst>
    <p:sldId id="342" r:id="rId4"/>
    <p:sldId id="324" r:id="rId6"/>
    <p:sldId id="381" r:id="rId7"/>
    <p:sldId id="382" r:id="rId8"/>
    <p:sldId id="383" r:id="rId9"/>
    <p:sldId id="384" r:id="rId10"/>
    <p:sldId id="385" r:id="rId11"/>
    <p:sldId id="386" r:id="rId12"/>
    <p:sldId id="387" r:id="rId13"/>
    <p:sldId id="388" r:id="rId14"/>
    <p:sldId id="389" r:id="rId15"/>
    <p:sldId id="390" r:id="rId16"/>
    <p:sldId id="391" r:id="rId17"/>
    <p:sldId id="392" r:id="rId18"/>
    <p:sldId id="393" r:id="rId19"/>
    <p:sldId id="394" r:id="rId20"/>
    <p:sldId id="395" r:id="rId21"/>
    <p:sldId id="396" r:id="rId22"/>
    <p:sldId id="397" r:id="rId23"/>
    <p:sldId id="398" r:id="rId24"/>
    <p:sldId id="399" r:id="rId25"/>
    <p:sldId id="400" r:id="rId26"/>
    <p:sldId id="401" r:id="rId27"/>
    <p:sldId id="402" r:id="rId28"/>
    <p:sldId id="403" r:id="rId29"/>
    <p:sldId id="354" r:id="rId30"/>
    <p:sldId id="355" r:id="rId31"/>
    <p:sldId id="365" r:id="rId32"/>
    <p:sldId id="356" r:id="rId33"/>
    <p:sldId id="357" r:id="rId34"/>
    <p:sldId id="358" r:id="rId35"/>
    <p:sldId id="359" r:id="rId36"/>
    <p:sldId id="360" r:id="rId37"/>
    <p:sldId id="361" r:id="rId38"/>
    <p:sldId id="366" r:id="rId39"/>
    <p:sldId id="367" r:id="rId40"/>
    <p:sldId id="363" r:id="rId41"/>
    <p:sldId id="368" r:id="rId42"/>
    <p:sldId id="369" r:id="rId43"/>
    <p:sldId id="370" r:id="rId44"/>
    <p:sldId id="371" r:id="rId45"/>
    <p:sldId id="372" r:id="rId46"/>
    <p:sldId id="422" r:id="rId47"/>
    <p:sldId id="423" r:id="rId48"/>
    <p:sldId id="424" r:id="rId49"/>
    <p:sldId id="425" r:id="rId50"/>
    <p:sldId id="426" r:id="rId51"/>
    <p:sldId id="427" r:id="rId52"/>
    <p:sldId id="428" r:id="rId53"/>
    <p:sldId id="429" r:id="rId54"/>
    <p:sldId id="430" r:id="rId55"/>
    <p:sldId id="431" r:id="rId56"/>
    <p:sldId id="432" r:id="rId57"/>
    <p:sldId id="433" r:id="rId58"/>
    <p:sldId id="434" r:id="rId59"/>
    <p:sldId id="435" r:id="rId60"/>
    <p:sldId id="436" r:id="rId61"/>
    <p:sldId id="437" r:id="rId62"/>
    <p:sldId id="438" r:id="rId63"/>
    <p:sldId id="439" r:id="rId64"/>
    <p:sldId id="440" r:id="rId65"/>
    <p:sldId id="441" r:id="rId66"/>
    <p:sldId id="442" r:id="rId67"/>
    <p:sldId id="443" r:id="rId68"/>
    <p:sldId id="444" r:id="rId69"/>
    <p:sldId id="445" r:id="rId70"/>
    <p:sldId id="446" r:id="rId71"/>
    <p:sldId id="447" r:id="rId72"/>
    <p:sldId id="448" r:id="rId73"/>
    <p:sldId id="449" r:id="rId74"/>
    <p:sldId id="450" r:id="rId75"/>
    <p:sldId id="451" r:id="rId76"/>
    <p:sldId id="452" r:id="rId77"/>
    <p:sldId id="453" r:id="rId78"/>
    <p:sldId id="454" r:id="rId79"/>
    <p:sldId id="455" r:id="rId80"/>
    <p:sldId id="456" r:id="rId81"/>
    <p:sldId id="457" r:id="rId82"/>
    <p:sldId id="458" r:id="rId83"/>
    <p:sldId id="459" r:id="rId84"/>
    <p:sldId id="460" r:id="rId85"/>
    <p:sldId id="461" r:id="rId86"/>
    <p:sldId id="462" r:id="rId87"/>
    <p:sldId id="463" r:id="rId88"/>
    <p:sldId id="464" r:id="rId89"/>
    <p:sldId id="465" r:id="rId90"/>
    <p:sldId id="466" r:id="rId91"/>
    <p:sldId id="467" r:id="rId92"/>
    <p:sldId id="468" r:id="rId93"/>
    <p:sldId id="469" r:id="rId94"/>
    <p:sldId id="470" r:id="rId95"/>
    <p:sldId id="471" r:id="rId96"/>
    <p:sldId id="472" r:id="rId97"/>
    <p:sldId id="473" r:id="rId98"/>
    <p:sldId id="474" r:id="rId99"/>
    <p:sldId id="475" r:id="rId100"/>
    <p:sldId id="476" r:id="rId101"/>
    <p:sldId id="477" r:id="rId102"/>
    <p:sldId id="478" r:id="rId103"/>
    <p:sldId id="479" r:id="rId104"/>
    <p:sldId id="480" r:id="rId105"/>
    <p:sldId id="481" r:id="rId106"/>
    <p:sldId id="482" r:id="rId107"/>
    <p:sldId id="483" r:id="rId108"/>
    <p:sldId id="484" r:id="rId109"/>
    <p:sldId id="485" r:id="rId110"/>
    <p:sldId id="486" r:id="rId111"/>
    <p:sldId id="487" r:id="rId112"/>
    <p:sldId id="488" r:id="rId113"/>
    <p:sldId id="489" r:id="rId114"/>
    <p:sldId id="490" r:id="rId115"/>
    <p:sldId id="491" r:id="rId116"/>
    <p:sldId id="492" r:id="rId117"/>
    <p:sldId id="493" r:id="rId118"/>
    <p:sldId id="494" r:id="rId119"/>
    <p:sldId id="495" r:id="rId120"/>
    <p:sldId id="496" r:id="rId121"/>
    <p:sldId id="497" r:id="rId122"/>
    <p:sldId id="498" r:id="rId123"/>
    <p:sldId id="499" r:id="rId124"/>
    <p:sldId id="500" r:id="rId125"/>
    <p:sldId id="501" r:id="rId126"/>
    <p:sldId id="502" r:id="rId127"/>
    <p:sldId id="503" r:id="rId128"/>
    <p:sldId id="504" r:id="rId129"/>
    <p:sldId id="505" r:id="rId130"/>
    <p:sldId id="506" r:id="rId131"/>
    <p:sldId id="507" r:id="rId132"/>
    <p:sldId id="508" r:id="rId133"/>
    <p:sldId id="509" r:id="rId134"/>
    <p:sldId id="510" r:id="rId135"/>
    <p:sldId id="511" r:id="rId136"/>
    <p:sldId id="512" r:id="rId137"/>
    <p:sldId id="513" r:id="rId138"/>
    <p:sldId id="514" r:id="rId139"/>
    <p:sldId id="515" r:id="rId140"/>
    <p:sldId id="516" r:id="rId141"/>
    <p:sldId id="517" r:id="rId142"/>
    <p:sldId id="518" r:id="rId143"/>
    <p:sldId id="519" r:id="rId144"/>
    <p:sldId id="520" r:id="rId145"/>
    <p:sldId id="521" r:id="rId146"/>
    <p:sldId id="522" r:id="rId147"/>
    <p:sldId id="523" r:id="rId148"/>
    <p:sldId id="524" r:id="rId149"/>
    <p:sldId id="525" r:id="rId150"/>
    <p:sldId id="526" r:id="rId151"/>
    <p:sldId id="527" r:id="rId152"/>
    <p:sldId id="528" r:id="rId153"/>
    <p:sldId id="529" r:id="rId154"/>
    <p:sldId id="530" r:id="rId155"/>
    <p:sldId id="531" r:id="rId156"/>
    <p:sldId id="532" r:id="rId157"/>
    <p:sldId id="533" r:id="rId158"/>
    <p:sldId id="534" r:id="rId159"/>
    <p:sldId id="535" r:id="rId160"/>
    <p:sldId id="536" r:id="rId161"/>
    <p:sldId id="537" r:id="rId162"/>
    <p:sldId id="538" r:id="rId163"/>
    <p:sldId id="539" r:id="rId164"/>
    <p:sldId id="540" r:id="rId165"/>
    <p:sldId id="541" r:id="rId166"/>
    <p:sldId id="542" r:id="rId167"/>
    <p:sldId id="543" r:id="rId168"/>
    <p:sldId id="544" r:id="rId169"/>
    <p:sldId id="545" r:id="rId170"/>
    <p:sldId id="546" r:id="rId171"/>
    <p:sldId id="547" r:id="rId172"/>
    <p:sldId id="548" r:id="rId173"/>
    <p:sldId id="549" r:id="rId174"/>
    <p:sldId id="550" r:id="rId175"/>
    <p:sldId id="551" r:id="rId176"/>
    <p:sldId id="552" r:id="rId177"/>
    <p:sldId id="553" r:id="rId178"/>
    <p:sldId id="554" r:id="rId179"/>
    <p:sldId id="555" r:id="rId180"/>
    <p:sldId id="556" r:id="rId181"/>
    <p:sldId id="557" r:id="rId182"/>
    <p:sldId id="558" r:id="rId183"/>
    <p:sldId id="559" r:id="rId184"/>
    <p:sldId id="560" r:id="rId185"/>
    <p:sldId id="561" r:id="rId186"/>
    <p:sldId id="562" r:id="rId187"/>
    <p:sldId id="563" r:id="rId188"/>
    <p:sldId id="564" r:id="rId189"/>
    <p:sldId id="565" r:id="rId190"/>
    <p:sldId id="566" r:id="rId191"/>
    <p:sldId id="567" r:id="rId192"/>
    <p:sldId id="568" r:id="rId193"/>
    <p:sldId id="569" r:id="rId194"/>
    <p:sldId id="570" r:id="rId195"/>
    <p:sldId id="571" r:id="rId196"/>
    <p:sldId id="572" r:id="rId197"/>
    <p:sldId id="573" r:id="rId198"/>
    <p:sldId id="574" r:id="rId199"/>
    <p:sldId id="575" r:id="rId200"/>
    <p:sldId id="576" r:id="rId201"/>
    <p:sldId id="577" r:id="rId202"/>
    <p:sldId id="578" r:id="rId203"/>
    <p:sldId id="579" r:id="rId204"/>
    <p:sldId id="580" r:id="rId205"/>
    <p:sldId id="581" r:id="rId206"/>
    <p:sldId id="582" r:id="rId207"/>
    <p:sldId id="583" r:id="rId208"/>
    <p:sldId id="584" r:id="rId209"/>
    <p:sldId id="585" r:id="rId210"/>
    <p:sldId id="586" r:id="rId211"/>
    <p:sldId id="587" r:id="rId212"/>
    <p:sldId id="588" r:id="rId213"/>
    <p:sldId id="589" r:id="rId214"/>
    <p:sldId id="590" r:id="rId215"/>
    <p:sldId id="591" r:id="rId216"/>
    <p:sldId id="592" r:id="rId217"/>
    <p:sldId id="593" r:id="rId218"/>
    <p:sldId id="594" r:id="rId219"/>
    <p:sldId id="595" r:id="rId220"/>
    <p:sldId id="596" r:id="rId221"/>
    <p:sldId id="597" r:id="rId222"/>
    <p:sldId id="598" r:id="rId223"/>
    <p:sldId id="599" r:id="rId224"/>
    <p:sldId id="600" r:id="rId225"/>
    <p:sldId id="601" r:id="rId226"/>
    <p:sldId id="602" r:id="rId227"/>
    <p:sldId id="603" r:id="rId228"/>
    <p:sldId id="604" r:id="rId229"/>
    <p:sldId id="605" r:id="rId230"/>
    <p:sldId id="606" r:id="rId231"/>
    <p:sldId id="607" r:id="rId232"/>
    <p:sldId id="608" r:id="rId233"/>
    <p:sldId id="609" r:id="rId234"/>
    <p:sldId id="610" r:id="rId235"/>
    <p:sldId id="611" r:id="rId236"/>
    <p:sldId id="612" r:id="rId237"/>
    <p:sldId id="613" r:id="rId238"/>
    <p:sldId id="614" r:id="rId239"/>
    <p:sldId id="615" r:id="rId240"/>
    <p:sldId id="616" r:id="rId241"/>
    <p:sldId id="617" r:id="rId242"/>
    <p:sldId id="618" r:id="rId243"/>
    <p:sldId id="619" r:id="rId244"/>
    <p:sldId id="623" r:id="rId245"/>
    <p:sldId id="624" r:id="rId246"/>
    <p:sldId id="625" r:id="rId247"/>
    <p:sldId id="626" r:id="rId248"/>
    <p:sldId id="627" r:id="rId249"/>
    <p:sldId id="628" r:id="rId250"/>
    <p:sldId id="629" r:id="rId251"/>
    <p:sldId id="630" r:id="rId252"/>
    <p:sldId id="631" r:id="rId253"/>
    <p:sldId id="632" r:id="rId254"/>
    <p:sldId id="633" r:id="rId255"/>
    <p:sldId id="634" r:id="rId256"/>
    <p:sldId id="635" r:id="rId257"/>
    <p:sldId id="636" r:id="rId258"/>
    <p:sldId id="637" r:id="rId259"/>
    <p:sldId id="638" r:id="rId260"/>
    <p:sldId id="639" r:id="rId261"/>
    <p:sldId id="640" r:id="rId262"/>
    <p:sldId id="641" r:id="rId263"/>
    <p:sldId id="642" r:id="rId264"/>
    <p:sldId id="643" r:id="rId265"/>
    <p:sldId id="644" r:id="rId266"/>
    <p:sldId id="645" r:id="rId267"/>
    <p:sldId id="646" r:id="rId268"/>
    <p:sldId id="647" r:id="rId269"/>
    <p:sldId id="648" r:id="rId270"/>
    <p:sldId id="649" r:id="rId271"/>
    <p:sldId id="650" r:id="rId272"/>
    <p:sldId id="651" r:id="rId273"/>
    <p:sldId id="652" r:id="rId274"/>
    <p:sldId id="653" r:id="rId275"/>
    <p:sldId id="620" r:id="rId276"/>
    <p:sldId id="621" r:id="rId277"/>
    <p:sldId id="622" r:id="rId278"/>
    <p:sldId id="335" r:id="rId27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172"/>
        <p:guide pos="3854"/>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3" Type="http://schemas.openxmlformats.org/officeDocument/2006/relationships/tableStyles" Target="tableStyles.xml"/><Relationship Id="rId282" Type="http://schemas.openxmlformats.org/officeDocument/2006/relationships/viewProps" Target="viewProps.xml"/><Relationship Id="rId281" Type="http://schemas.openxmlformats.org/officeDocument/2006/relationships/presProps" Target="presProps.xml"/><Relationship Id="rId280" Type="http://schemas.openxmlformats.org/officeDocument/2006/relationships/handoutMaster" Target="handoutMasters/handoutMaster1.xml"/><Relationship Id="rId28" Type="http://schemas.openxmlformats.org/officeDocument/2006/relationships/slide" Target="slides/slide24.xml"/><Relationship Id="rId279" Type="http://schemas.openxmlformats.org/officeDocument/2006/relationships/slide" Target="slides/slide275.xml"/><Relationship Id="rId278" Type="http://schemas.openxmlformats.org/officeDocument/2006/relationships/slide" Target="slides/slide274.xml"/><Relationship Id="rId277" Type="http://schemas.openxmlformats.org/officeDocument/2006/relationships/slide" Target="slides/slide273.xml"/><Relationship Id="rId276" Type="http://schemas.openxmlformats.org/officeDocument/2006/relationships/slide" Target="slides/slide272.xml"/><Relationship Id="rId275" Type="http://schemas.openxmlformats.org/officeDocument/2006/relationships/slide" Target="slides/slide271.xml"/><Relationship Id="rId274" Type="http://schemas.openxmlformats.org/officeDocument/2006/relationships/slide" Target="slides/slide270.xml"/><Relationship Id="rId273" Type="http://schemas.openxmlformats.org/officeDocument/2006/relationships/slide" Target="slides/slide269.xml"/><Relationship Id="rId272" Type="http://schemas.openxmlformats.org/officeDocument/2006/relationships/slide" Target="slides/slide268.xml"/><Relationship Id="rId271" Type="http://schemas.openxmlformats.org/officeDocument/2006/relationships/slide" Target="slides/slide267.xml"/><Relationship Id="rId270" Type="http://schemas.openxmlformats.org/officeDocument/2006/relationships/slide" Target="slides/slide266.xml"/><Relationship Id="rId27" Type="http://schemas.openxmlformats.org/officeDocument/2006/relationships/slide" Target="slides/slide23.xml"/><Relationship Id="rId269" Type="http://schemas.openxmlformats.org/officeDocument/2006/relationships/slide" Target="slides/slide265.xml"/><Relationship Id="rId268" Type="http://schemas.openxmlformats.org/officeDocument/2006/relationships/slide" Target="slides/slide264.xml"/><Relationship Id="rId267" Type="http://schemas.openxmlformats.org/officeDocument/2006/relationships/slide" Target="slides/slide263.xml"/><Relationship Id="rId266" Type="http://schemas.openxmlformats.org/officeDocument/2006/relationships/slide" Target="slides/slide262.xml"/><Relationship Id="rId265" Type="http://schemas.openxmlformats.org/officeDocument/2006/relationships/slide" Target="slides/slide261.xml"/><Relationship Id="rId264" Type="http://schemas.openxmlformats.org/officeDocument/2006/relationships/slide" Target="slides/slide260.xml"/><Relationship Id="rId263" Type="http://schemas.openxmlformats.org/officeDocument/2006/relationships/slide" Target="slides/slide259.xml"/><Relationship Id="rId262" Type="http://schemas.openxmlformats.org/officeDocument/2006/relationships/slide" Target="slides/slide258.xml"/><Relationship Id="rId261" Type="http://schemas.openxmlformats.org/officeDocument/2006/relationships/slide" Target="slides/slide257.xml"/><Relationship Id="rId260" Type="http://schemas.openxmlformats.org/officeDocument/2006/relationships/slide" Target="slides/slide256.xml"/><Relationship Id="rId26" Type="http://schemas.openxmlformats.org/officeDocument/2006/relationships/slide" Target="slides/slide22.xml"/><Relationship Id="rId259" Type="http://schemas.openxmlformats.org/officeDocument/2006/relationships/slide" Target="slides/slide255.xml"/><Relationship Id="rId258" Type="http://schemas.openxmlformats.org/officeDocument/2006/relationships/slide" Target="slides/slide254.xml"/><Relationship Id="rId257" Type="http://schemas.openxmlformats.org/officeDocument/2006/relationships/slide" Target="slides/slide253.xml"/><Relationship Id="rId256" Type="http://schemas.openxmlformats.org/officeDocument/2006/relationships/slide" Target="slides/slide252.xml"/><Relationship Id="rId255" Type="http://schemas.openxmlformats.org/officeDocument/2006/relationships/slide" Target="slides/slide251.xml"/><Relationship Id="rId254" Type="http://schemas.openxmlformats.org/officeDocument/2006/relationships/slide" Target="slides/slide250.xml"/><Relationship Id="rId253" Type="http://schemas.openxmlformats.org/officeDocument/2006/relationships/slide" Target="slides/slide249.xml"/><Relationship Id="rId252" Type="http://schemas.openxmlformats.org/officeDocument/2006/relationships/slide" Target="slides/slide248.xml"/><Relationship Id="rId251" Type="http://schemas.openxmlformats.org/officeDocument/2006/relationships/slide" Target="slides/slide247.xml"/><Relationship Id="rId250" Type="http://schemas.openxmlformats.org/officeDocument/2006/relationships/slide" Target="slides/slide246.xml"/><Relationship Id="rId25" Type="http://schemas.openxmlformats.org/officeDocument/2006/relationships/slide" Target="slides/slide21.xml"/><Relationship Id="rId249" Type="http://schemas.openxmlformats.org/officeDocument/2006/relationships/slide" Target="slides/slide245.xml"/><Relationship Id="rId248" Type="http://schemas.openxmlformats.org/officeDocument/2006/relationships/slide" Target="slides/slide244.xml"/><Relationship Id="rId247" Type="http://schemas.openxmlformats.org/officeDocument/2006/relationships/slide" Target="slides/slide243.xml"/><Relationship Id="rId246" Type="http://schemas.openxmlformats.org/officeDocument/2006/relationships/slide" Target="slides/slide242.xml"/><Relationship Id="rId245" Type="http://schemas.openxmlformats.org/officeDocument/2006/relationships/slide" Target="slides/slide241.xml"/><Relationship Id="rId244" Type="http://schemas.openxmlformats.org/officeDocument/2006/relationships/slide" Target="slides/slide240.xml"/><Relationship Id="rId243" Type="http://schemas.openxmlformats.org/officeDocument/2006/relationships/slide" Target="slides/slide239.xml"/><Relationship Id="rId242" Type="http://schemas.openxmlformats.org/officeDocument/2006/relationships/slide" Target="slides/slide238.xml"/><Relationship Id="rId241" Type="http://schemas.openxmlformats.org/officeDocument/2006/relationships/slide" Target="slides/slide237.xml"/><Relationship Id="rId240" Type="http://schemas.openxmlformats.org/officeDocument/2006/relationships/slide" Target="slides/slide236.xml"/><Relationship Id="rId24" Type="http://schemas.openxmlformats.org/officeDocument/2006/relationships/slide" Target="slides/slide20.xml"/><Relationship Id="rId239" Type="http://schemas.openxmlformats.org/officeDocument/2006/relationships/slide" Target="slides/slide235.xml"/><Relationship Id="rId238" Type="http://schemas.openxmlformats.org/officeDocument/2006/relationships/slide" Target="slides/slide234.xml"/><Relationship Id="rId237" Type="http://schemas.openxmlformats.org/officeDocument/2006/relationships/slide" Target="slides/slide233.xml"/><Relationship Id="rId236" Type="http://schemas.openxmlformats.org/officeDocument/2006/relationships/slide" Target="slides/slide232.xml"/><Relationship Id="rId235" Type="http://schemas.openxmlformats.org/officeDocument/2006/relationships/slide" Target="slides/slide231.xml"/><Relationship Id="rId234" Type="http://schemas.openxmlformats.org/officeDocument/2006/relationships/slide" Target="slides/slide230.xml"/><Relationship Id="rId233" Type="http://schemas.openxmlformats.org/officeDocument/2006/relationships/slide" Target="slides/slide229.xml"/><Relationship Id="rId232" Type="http://schemas.openxmlformats.org/officeDocument/2006/relationships/slide" Target="slides/slide228.xml"/><Relationship Id="rId231" Type="http://schemas.openxmlformats.org/officeDocument/2006/relationships/slide" Target="slides/slide227.xml"/><Relationship Id="rId230" Type="http://schemas.openxmlformats.org/officeDocument/2006/relationships/slide" Target="slides/slide226.xml"/><Relationship Id="rId23" Type="http://schemas.openxmlformats.org/officeDocument/2006/relationships/slide" Target="slides/slide19.xml"/><Relationship Id="rId229" Type="http://schemas.openxmlformats.org/officeDocument/2006/relationships/slide" Target="slides/slide225.xml"/><Relationship Id="rId228" Type="http://schemas.openxmlformats.org/officeDocument/2006/relationships/slide" Target="slides/slide224.xml"/><Relationship Id="rId227" Type="http://schemas.openxmlformats.org/officeDocument/2006/relationships/slide" Target="slides/slide223.xml"/><Relationship Id="rId226" Type="http://schemas.openxmlformats.org/officeDocument/2006/relationships/slide" Target="slides/slide222.xml"/><Relationship Id="rId225" Type="http://schemas.openxmlformats.org/officeDocument/2006/relationships/slide" Target="slides/slide221.xml"/><Relationship Id="rId224" Type="http://schemas.openxmlformats.org/officeDocument/2006/relationships/slide" Target="slides/slide220.xml"/><Relationship Id="rId223" Type="http://schemas.openxmlformats.org/officeDocument/2006/relationships/slide" Target="slides/slide219.xml"/><Relationship Id="rId222" Type="http://schemas.openxmlformats.org/officeDocument/2006/relationships/slide" Target="slides/slide218.xml"/><Relationship Id="rId221" Type="http://schemas.openxmlformats.org/officeDocument/2006/relationships/slide" Target="slides/slide217.xml"/><Relationship Id="rId220" Type="http://schemas.openxmlformats.org/officeDocument/2006/relationships/slide" Target="slides/slide216.xml"/><Relationship Id="rId22" Type="http://schemas.openxmlformats.org/officeDocument/2006/relationships/slide" Target="slides/slide18.xml"/><Relationship Id="rId219" Type="http://schemas.openxmlformats.org/officeDocument/2006/relationships/slide" Target="slides/slide215.xml"/><Relationship Id="rId218" Type="http://schemas.openxmlformats.org/officeDocument/2006/relationships/slide" Target="slides/slide214.xml"/><Relationship Id="rId217" Type="http://schemas.openxmlformats.org/officeDocument/2006/relationships/slide" Target="slides/slide213.xml"/><Relationship Id="rId216" Type="http://schemas.openxmlformats.org/officeDocument/2006/relationships/slide" Target="slides/slide212.xml"/><Relationship Id="rId215" Type="http://schemas.openxmlformats.org/officeDocument/2006/relationships/slide" Target="slides/slide211.xml"/><Relationship Id="rId214" Type="http://schemas.openxmlformats.org/officeDocument/2006/relationships/slide" Target="slides/slide210.xml"/><Relationship Id="rId213" Type="http://schemas.openxmlformats.org/officeDocument/2006/relationships/slide" Target="slides/slide209.xml"/><Relationship Id="rId212" Type="http://schemas.openxmlformats.org/officeDocument/2006/relationships/slide" Target="slides/slide208.xml"/><Relationship Id="rId211" Type="http://schemas.openxmlformats.org/officeDocument/2006/relationships/slide" Target="slides/slide207.xml"/><Relationship Id="rId210" Type="http://schemas.openxmlformats.org/officeDocument/2006/relationships/slide" Target="slides/slide206.xml"/><Relationship Id="rId21" Type="http://schemas.openxmlformats.org/officeDocument/2006/relationships/slide" Target="slides/slide17.xml"/><Relationship Id="rId209" Type="http://schemas.openxmlformats.org/officeDocument/2006/relationships/slide" Target="slides/slide205.xml"/><Relationship Id="rId208" Type="http://schemas.openxmlformats.org/officeDocument/2006/relationships/slide" Target="slides/slide204.xml"/><Relationship Id="rId207" Type="http://schemas.openxmlformats.org/officeDocument/2006/relationships/slide" Target="slides/slide203.xml"/><Relationship Id="rId206" Type="http://schemas.openxmlformats.org/officeDocument/2006/relationships/slide" Target="slides/slide202.xml"/><Relationship Id="rId205" Type="http://schemas.openxmlformats.org/officeDocument/2006/relationships/slide" Target="slides/slide201.xml"/><Relationship Id="rId204" Type="http://schemas.openxmlformats.org/officeDocument/2006/relationships/slide" Target="slides/slide200.xml"/><Relationship Id="rId203" Type="http://schemas.openxmlformats.org/officeDocument/2006/relationships/slide" Target="slides/slide199.xml"/><Relationship Id="rId202" Type="http://schemas.openxmlformats.org/officeDocument/2006/relationships/slide" Target="slides/slide198.xml"/><Relationship Id="rId201" Type="http://schemas.openxmlformats.org/officeDocument/2006/relationships/slide" Target="slides/slide197.xml"/><Relationship Id="rId200" Type="http://schemas.openxmlformats.org/officeDocument/2006/relationships/slide" Target="slides/slide196.xml"/><Relationship Id="rId20" Type="http://schemas.openxmlformats.org/officeDocument/2006/relationships/slide" Target="slides/slide16.xml"/><Relationship Id="rId2" Type="http://schemas.openxmlformats.org/officeDocument/2006/relationships/theme" Target="theme/theme1.xml"/><Relationship Id="rId199" Type="http://schemas.openxmlformats.org/officeDocument/2006/relationships/slide" Target="slides/slide195.xml"/><Relationship Id="rId198" Type="http://schemas.openxmlformats.org/officeDocument/2006/relationships/slide" Target="slides/slide194.xml"/><Relationship Id="rId197" Type="http://schemas.openxmlformats.org/officeDocument/2006/relationships/slide" Target="slides/slide193.xml"/><Relationship Id="rId196" Type="http://schemas.openxmlformats.org/officeDocument/2006/relationships/slide" Target="slides/slide192.xml"/><Relationship Id="rId195" Type="http://schemas.openxmlformats.org/officeDocument/2006/relationships/slide" Target="slides/slide191.xml"/><Relationship Id="rId194" Type="http://schemas.openxmlformats.org/officeDocument/2006/relationships/slide" Target="slides/slide190.xml"/><Relationship Id="rId193" Type="http://schemas.openxmlformats.org/officeDocument/2006/relationships/slide" Target="slides/slide189.xml"/><Relationship Id="rId192" Type="http://schemas.openxmlformats.org/officeDocument/2006/relationships/slide" Target="slides/slide188.xml"/><Relationship Id="rId191" Type="http://schemas.openxmlformats.org/officeDocument/2006/relationships/slide" Target="slides/slide187.xml"/><Relationship Id="rId190" Type="http://schemas.openxmlformats.org/officeDocument/2006/relationships/slide" Target="slides/slide186.xml"/><Relationship Id="rId19" Type="http://schemas.openxmlformats.org/officeDocument/2006/relationships/slide" Target="slides/slide15.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4.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3.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2.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1.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1.jpe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2.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3.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4.jpeg"/></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5.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3.jpeg"/></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6.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7.jpeg"/></Relationships>
</file>

<file path=ppt/slides/_rels/slide11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image" Target="../media/image88.jpeg"/></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1.jpe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2.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3.jpeg"/></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4.jpeg"/></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5.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6.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8.jpeg"/><Relationship Id="rId1" Type="http://schemas.openxmlformats.org/officeDocument/2006/relationships/image" Target="../media/image97.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8.jpeg"/></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9.jpe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image" Target="../media/image100.jpeg"/></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3.jpe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9.jpe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4.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5.jpe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8.jpeg"/><Relationship Id="rId2" Type="http://schemas.openxmlformats.org/officeDocument/2006/relationships/image" Target="../media/image107.jpeg"/><Relationship Id="rId1" Type="http://schemas.openxmlformats.org/officeDocument/2006/relationships/image" Target="../media/image106.jpeg"/></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9.jpe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1.jpeg"/></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0.jpe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1.jpe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3.jpeg"/><Relationship Id="rId1" Type="http://schemas.openxmlformats.org/officeDocument/2006/relationships/image" Target="../media/image42.jpe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2.png"/></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4.jpe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3.jpe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5.jpe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6.jpe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4.jpeg"/></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5.jpeg"/></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6.jpeg"/></Relationships>
</file>

<file path=ppt/slides/_rels/slide22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20.jpeg"/><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image" Target="../media/image117.png"/></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1.GIF"/></Relationships>
</file>

<file path=ppt/slides/_rels/slide2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2.jpeg"/></Relationships>
</file>

<file path=ppt/slides/_rels/slide22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3.jpeg"/></Relationships>
</file>

<file path=ppt/slides/_rels/slide2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4.jpeg"/></Relationships>
</file>

<file path=ppt/slides/_rels/slide2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5.GIF"/></Relationships>
</file>

<file path=ppt/slides/_rels/slide2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6.jpeg"/></Relationships>
</file>

<file path=ppt/slides/_rels/slide2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7.jpeg"/></Relationships>
</file>

<file path=ppt/slides/_rels/slide2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8.jpeg"/></Relationships>
</file>

<file path=ppt/slides/_rels/slide2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9.jpeg"/></Relationships>
</file>

<file path=ppt/slides/_rels/slide2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0.jpeg"/></Relationships>
</file>

<file path=ppt/slides/_rels/slide2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1.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6.jpe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s>
</file>

<file path=ppt/slides/_rels/slide2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2.jpeg"/></Relationships>
</file>

<file path=ppt/slides/_rels/slide241.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3.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36.png"/><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image" Target="../media/image133.png"/></Relationships>
</file>

<file path=ppt/slides/_rels/slide2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7.png"/></Relationships>
</file>

<file path=ppt/slides/_rels/slide2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8.png"/></Relationships>
</file>

<file path=ppt/slides/_rels/slide2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9.png"/></Relationships>
</file>

<file path=ppt/slides/_rels/slide2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0.png"/></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1.pn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2.jpeg"/></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image" Target="../media/image14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0.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image" Target="../media/image146.png"/></Relationships>
</file>

<file path=ppt/slides/_rels/slide26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2.png"/></Relationships>
</file>

<file path=ppt/slides/_rels/slide26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4.png"/><Relationship Id="rId1" Type="http://schemas.openxmlformats.org/officeDocument/2006/relationships/image" Target="../media/image153.png"/></Relationships>
</file>

<file path=ppt/slides/_rels/slide26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5.png"/></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59.jpeg"/><Relationship Id="rId3" Type="http://schemas.openxmlformats.org/officeDocument/2006/relationships/image" Target="../media/image158.jpeg"/><Relationship Id="rId2" Type="http://schemas.openxmlformats.org/officeDocument/2006/relationships/image" Target="../media/image157.png"/><Relationship Id="rId1" Type="http://schemas.openxmlformats.org/officeDocument/2006/relationships/image" Target="../media/image156.png"/></Relationships>
</file>

<file path=ppt/slides/_rels/slide26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image" Target="../media/image160.png"/></Relationships>
</file>

<file path=ppt/slides/_rels/slide26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7.jpeg"/><Relationship Id="rId1" Type="http://schemas.openxmlformats.org/officeDocument/2006/relationships/image" Target="../media/image166.jpeg"/></Relationships>
</file>

<file path=ppt/slides/_rels/slide268.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71.png"/><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image" Target="../media/image168.png"/></Relationships>
</file>

<file path=ppt/slides/_rels/slide26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5.png"/><Relationship Id="rId1" Type="http://schemas.openxmlformats.org/officeDocument/2006/relationships/image" Target="../media/image17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27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77.png"/><Relationship Id="rId1" Type="http://schemas.openxmlformats.org/officeDocument/2006/relationships/image" Target="../media/image176.png"/></Relationships>
</file>

<file path=ppt/slides/_rels/slide27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8.png"/></Relationships>
</file>

<file path=ppt/slides/_rels/slide27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7.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8.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8.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9.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0.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jpeg"/><Relationship Id="rId1" Type="http://schemas.openxmlformats.org/officeDocument/2006/relationships/image" Target="../media/image15.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3.jpeg"/><Relationship Id="rId1" Type="http://schemas.openxmlformats.org/officeDocument/2006/relationships/image" Target="../media/image72.jpeg"/></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5.jpeg"/><Relationship Id="rId1" Type="http://schemas.openxmlformats.org/officeDocument/2006/relationships/image" Target="../media/image74.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6.jpe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7.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8.jpe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0.jpeg"/><Relationship Id="rId1" Type="http://schemas.openxmlformats.org/officeDocument/2006/relationships/image" Target="../media/image7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814570" y="3096260"/>
            <a:ext cx="641985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产品开发设计概论</a:t>
            </a:r>
            <a:endParaRPr lang="zh-CN" altLang="en-US" sz="6000" kern="0" dirty="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一、</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0943590" y="6414770"/>
            <a:ext cx="995680" cy="43688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4" y="528320"/>
            <a:ext cx="3107267" cy="398780"/>
          </a:xfrm>
          <a:prstGeom prst="rect">
            <a:avLst/>
          </a:prstGeom>
          <a:noFill/>
        </p:spPr>
        <p:txBody>
          <a:bodyPr wrap="square" rtlCol="0">
            <a:spAutoFit/>
          </a:bodyPr>
          <a:lstStyle/>
          <a:p>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03056" y="1173480"/>
            <a:ext cx="2409092" cy="396240"/>
          </a:xfrm>
          <a:prstGeom prst="rect">
            <a:avLst/>
          </a:prstGeom>
          <a:noFill/>
        </p:spPr>
        <p:txBody>
          <a:bodyPr wrap="square" rtlCol="0">
            <a:spAutoFit/>
          </a:bodyPr>
          <a:lstStyle/>
          <a:p>
            <a:r>
              <a:rPr lang="zh-CN" altLang="en-US" sz="2000" b="1" dirty="0" smtClean="0">
                <a:latin typeface="黑体" panose="02010609060101010101" pitchFamily="49" charset="-122"/>
                <a:ea typeface="黑体" panose="02010609060101010101" pitchFamily="49" charset="-122"/>
              </a:rPr>
              <a:t>（</a:t>
            </a:r>
            <a:r>
              <a:rPr lang="en-US" altLang="zh-CN" sz="2000" b="1" dirty="0" smtClean="0">
                <a:latin typeface="黑体" panose="02010609060101010101" pitchFamily="49" charset="-122"/>
                <a:ea typeface="黑体" panose="02010609060101010101" pitchFamily="49" charset="-122"/>
              </a:rPr>
              <a:t>2</a:t>
            </a:r>
            <a:r>
              <a:rPr lang="zh-CN" altLang="en-US" sz="2000" b="1" dirty="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换代产品</a:t>
            </a:r>
            <a:endParaRPr lang="zh-CN" altLang="en-US" sz="2000" b="1" dirty="0">
              <a:latin typeface="黑体" panose="02010609060101010101" pitchFamily="49" charset="-122"/>
              <a:ea typeface="黑体" panose="02010609060101010101" pitchFamily="49" charset="-122"/>
            </a:endParaRPr>
          </a:p>
        </p:txBody>
      </p:sp>
      <p:sp>
        <p:nvSpPr>
          <p:cNvPr id="5" name="TextBox 4"/>
          <p:cNvSpPr txBox="1"/>
          <p:nvPr/>
        </p:nvSpPr>
        <p:spPr>
          <a:xfrm>
            <a:off x="4499181" y="634583"/>
            <a:ext cx="7006303" cy="1463040"/>
          </a:xfrm>
          <a:prstGeom prst="rect">
            <a:avLst/>
          </a:prstGeom>
          <a:noFill/>
        </p:spPr>
        <p:txBody>
          <a:bodyPr wrap="square" rtlCol="0">
            <a:spAutoFit/>
          </a:bodyPr>
          <a:lstStyle/>
          <a:p>
            <a:r>
              <a:rPr lang="en-US" altLang="zh-CN" dirty="0">
                <a:latin typeface="黑体" panose="02010609060101010101" pitchFamily="49" charset="-122"/>
                <a:ea typeface="黑体" panose="02010609060101010101" pitchFamily="49" charset="-122"/>
              </a:rPr>
              <a:t>       </a:t>
            </a:r>
            <a:r>
              <a:rPr lang="zh-CN" altLang="zh-CN" dirty="0">
                <a:latin typeface="黑体" panose="02010609060101010101" pitchFamily="49" charset="-122"/>
                <a:ea typeface="黑体" panose="02010609060101010101" pitchFamily="49" charset="-122"/>
              </a:rPr>
              <a:t>换代产品：指在原有产品的基础上，采用或部分采用新技术、新材料、新工艺研制出来的新产品。更新换代产品与原有产品相比，产品性能有了一定改进，质量也有了相应提高。它适应了时代发展的步伐，也有利于满足消费者日益增长的物质需要。</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026" name="Picture 2" descr="3797f3c23697373c3c7ef2908d655f4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7693" y="2066192"/>
            <a:ext cx="3483022"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775b08c26ab1f133ba1d941803a0c49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6389" y="2053492"/>
            <a:ext cx="3014662"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fcd15417a640c6614f8b0f9d975448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693" y="4024800"/>
            <a:ext cx="3640138"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5a21f8e3cf771a703bb644dd77e88e8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3384" y="2066192"/>
            <a:ext cx="2430463"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4be88309a4384658b5ad9925abb59ec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6389" y="4489938"/>
            <a:ext cx="2489200"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529076" y="1823523"/>
            <a:ext cx="7662923"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86815" y="3715097"/>
            <a:ext cx="4640355" cy="48791"/>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595589" y="5108269"/>
            <a:ext cx="1406745" cy="861774"/>
          </a:xfrm>
          <a:prstGeom prst="rect">
            <a:avLst/>
          </a:prstGeom>
          <a:noFill/>
        </p:spPr>
        <p:txBody>
          <a:bodyPr wrap="square" rtlCol="0">
            <a:spAutoFit/>
          </a:bodyPr>
          <a:lstStyle/>
          <a:p>
            <a:r>
              <a:rPr lang="zh-CN" altLang="zh-CN" sz="1600" dirty="0">
                <a:solidFill>
                  <a:srgbClr val="FFC000"/>
                </a:solidFill>
                <a:latin typeface="+mj-ea"/>
                <a:ea typeface="+mj-ea"/>
              </a:rPr>
              <a:t>图</a:t>
            </a:r>
            <a:r>
              <a:rPr lang="en-US" altLang="zh-CN" sz="1600" dirty="0" smtClean="0">
                <a:solidFill>
                  <a:srgbClr val="FFC000"/>
                </a:solidFill>
                <a:latin typeface="+mj-ea"/>
                <a:ea typeface="+mj-ea"/>
              </a:rPr>
              <a:t>1-7  </a:t>
            </a:r>
            <a:r>
              <a:rPr lang="zh-CN" altLang="zh-CN" sz="1600" dirty="0" smtClean="0"/>
              <a:t>奥迪</a:t>
            </a:r>
            <a:r>
              <a:rPr lang="en-US" altLang="zh-CN" sz="1600" dirty="0"/>
              <a:t>A9</a:t>
            </a:r>
            <a:r>
              <a:rPr lang="zh-CN" altLang="zh-CN" sz="1600" dirty="0"/>
              <a:t>概念车</a:t>
            </a:r>
            <a:endParaRPr lang="zh-CN" altLang="zh-CN" sz="1600" dirty="0"/>
          </a:p>
          <a:p>
            <a:endParaRPr lang="zh-CN" altLang="en-US" dirty="0"/>
          </a:p>
        </p:txBody>
      </p:sp>
      <p:sp>
        <p:nvSpPr>
          <p:cNvPr id="10" name="TextBox 9"/>
          <p:cNvSpPr txBox="1"/>
          <p:nvPr/>
        </p:nvSpPr>
        <p:spPr>
          <a:xfrm>
            <a:off x="7919189" y="3942738"/>
            <a:ext cx="3809316" cy="2092881"/>
          </a:xfrm>
          <a:prstGeom prst="rect">
            <a:avLst/>
          </a:prstGeom>
          <a:noFill/>
        </p:spPr>
        <p:txBody>
          <a:bodyPr wrap="square" rtlCol="0">
            <a:spAutoFit/>
          </a:bodyPr>
          <a:lstStyle/>
          <a:p>
            <a:r>
              <a:rPr lang="en-US" altLang="zh-CN" sz="1400" dirty="0" smtClean="0"/>
              <a:t>         </a:t>
            </a:r>
            <a:r>
              <a:rPr lang="zh-CN" altLang="zh-CN" sz="1400" dirty="0" smtClean="0">
                <a:solidFill>
                  <a:srgbClr val="0062C4"/>
                </a:solidFill>
              </a:rPr>
              <a:t>奥迪</a:t>
            </a:r>
            <a:r>
              <a:rPr lang="en-US" altLang="zh-CN" sz="1400" dirty="0">
                <a:solidFill>
                  <a:srgbClr val="0062C4"/>
                </a:solidFill>
              </a:rPr>
              <a:t>A9</a:t>
            </a:r>
            <a:r>
              <a:rPr lang="zh-CN" altLang="zh-CN" sz="1400" dirty="0">
                <a:solidFill>
                  <a:srgbClr val="0062C4"/>
                </a:solidFill>
              </a:rPr>
              <a:t>概念车是由西班牙设计师</a:t>
            </a:r>
            <a:r>
              <a:rPr lang="en-US" altLang="zh-CN" sz="1400" dirty="0">
                <a:solidFill>
                  <a:srgbClr val="0062C4"/>
                </a:solidFill>
              </a:rPr>
              <a:t>Daniel Garcia</a:t>
            </a:r>
            <a:r>
              <a:rPr lang="zh-CN" altLang="zh-CN" sz="1400" dirty="0">
                <a:solidFill>
                  <a:srgbClr val="0062C4"/>
                </a:solidFill>
              </a:rPr>
              <a:t>开发的一款未来豪华运动旗舰轿车。车的形态有部分灵感来自于</a:t>
            </a:r>
            <a:r>
              <a:rPr lang="en-US" altLang="zh-CN" sz="1400" dirty="0">
                <a:solidFill>
                  <a:srgbClr val="0062C4"/>
                </a:solidFill>
              </a:rPr>
              <a:t>Santiago </a:t>
            </a:r>
            <a:r>
              <a:rPr lang="en-US" altLang="zh-CN" sz="1400" dirty="0" err="1">
                <a:solidFill>
                  <a:srgbClr val="0062C4"/>
                </a:solidFill>
              </a:rPr>
              <a:t>Calatrava</a:t>
            </a:r>
            <a:r>
              <a:rPr lang="en-US" altLang="zh-CN" sz="1400" dirty="0">
                <a:solidFill>
                  <a:srgbClr val="0062C4"/>
                </a:solidFill>
              </a:rPr>
              <a:t>“</a:t>
            </a:r>
            <a:r>
              <a:rPr lang="zh-CN" altLang="zh-CN" sz="1400" dirty="0">
                <a:solidFill>
                  <a:srgbClr val="0062C4"/>
                </a:solidFill>
              </a:rPr>
              <a:t>艺术科学城</a:t>
            </a:r>
            <a:r>
              <a:rPr lang="en-US" altLang="zh-CN" sz="1400" dirty="0">
                <a:solidFill>
                  <a:srgbClr val="0062C4"/>
                </a:solidFill>
              </a:rPr>
              <a:t>(The City of Arts and Sciences) ”</a:t>
            </a:r>
            <a:r>
              <a:rPr lang="zh-CN" altLang="zh-CN" sz="1400" dirty="0">
                <a:solidFill>
                  <a:srgbClr val="0062C4"/>
                </a:solidFill>
              </a:rPr>
              <a:t>建筑群的影响，而这组建筑群正位于</a:t>
            </a:r>
            <a:r>
              <a:rPr lang="en-US" altLang="zh-CN" sz="1400" dirty="0">
                <a:solidFill>
                  <a:srgbClr val="0062C4"/>
                </a:solidFill>
              </a:rPr>
              <a:t>Garcia</a:t>
            </a:r>
            <a:r>
              <a:rPr lang="zh-CN" altLang="zh-CN" sz="1400" dirty="0">
                <a:solidFill>
                  <a:srgbClr val="0062C4"/>
                </a:solidFill>
              </a:rPr>
              <a:t>的故乡巴伦西亚。奥迪</a:t>
            </a:r>
            <a:r>
              <a:rPr lang="en-US" altLang="zh-CN" sz="1400" dirty="0">
                <a:solidFill>
                  <a:srgbClr val="0062C4"/>
                </a:solidFill>
              </a:rPr>
              <a:t>A9</a:t>
            </a:r>
            <a:r>
              <a:rPr lang="zh-CN" altLang="zh-CN" sz="1400" dirty="0">
                <a:solidFill>
                  <a:srgbClr val="0062C4"/>
                </a:solidFill>
              </a:rPr>
              <a:t>概念车的车身甚至还有独特的</a:t>
            </a:r>
            <a:r>
              <a:rPr lang="en-US" altLang="zh-CN" sz="1400" dirty="0">
                <a:solidFill>
                  <a:srgbClr val="0062C4"/>
                </a:solidFill>
              </a:rPr>
              <a:t>“</a:t>
            </a:r>
            <a:r>
              <a:rPr lang="zh-CN" altLang="zh-CN" sz="1400" dirty="0">
                <a:solidFill>
                  <a:srgbClr val="0062C4"/>
                </a:solidFill>
              </a:rPr>
              <a:t>电子车漆</a:t>
            </a:r>
            <a:r>
              <a:rPr lang="en-US" altLang="zh-CN" sz="1400" dirty="0">
                <a:solidFill>
                  <a:srgbClr val="0062C4"/>
                </a:solidFill>
              </a:rPr>
              <a:t>”</a:t>
            </a:r>
            <a:r>
              <a:rPr lang="zh-CN" altLang="zh-CN" sz="1400" dirty="0">
                <a:solidFill>
                  <a:srgbClr val="0062C4"/>
                </a:solidFill>
              </a:rPr>
              <a:t>系统，这就意味着按一个按钮就可以改变车身的颜色。</a:t>
            </a:r>
            <a:endParaRPr lang="zh-CN" altLang="zh-CN" sz="1400" dirty="0">
              <a:solidFill>
                <a:srgbClr val="0062C4"/>
              </a:solidFill>
            </a:endParaRPr>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84680"/>
            <a:ext cx="6246495"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结构是产品功能的承担者，产品结构决定产品的功能的实现。产品结构分为外部结构和核心结构两部分，外部结构是产品造型的承担者，同时也是内部功能的传达者，通过整体的外部结构可以使元器件发挥核心功能。一般情况下，外部结构不直接承担产品必要功能的实现，因此，许多产品的改良设计都是通过改变外部结构来提升产品价值。所谓核心结构，也就是内部结构通常是由某项技术原理系统形成的具有核心结构的产品结构。</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4</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结构</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665720" y="557212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10</a:t>
            </a:r>
            <a:r>
              <a:rPr lang="zh-CN" altLang="en-US">
                <a:solidFill>
                  <a:srgbClr val="FDB812"/>
                </a:solidFill>
              </a:rPr>
              <a:t> </a:t>
            </a:r>
            <a:r>
              <a:rPr lang="zh-CN" altLang="en-US" sz="1600"/>
              <a:t>苹果机箱的内部和外部结构</a:t>
            </a:r>
            <a:endParaRPr lang="zh-CN" altLang="en-US" sz="1600"/>
          </a:p>
        </p:txBody>
      </p:sp>
      <p:pic>
        <p:nvPicPr>
          <p:cNvPr id="3" name="图片 2" descr="3-1-10"/>
          <p:cNvPicPr>
            <a:picLocks noChangeAspect="1"/>
          </p:cNvPicPr>
          <p:nvPr/>
        </p:nvPicPr>
        <p:blipFill>
          <a:blip r:embed="rId1"/>
          <a:stretch>
            <a:fillRect/>
          </a:stretch>
        </p:blipFill>
        <p:spPr>
          <a:xfrm>
            <a:off x="7410450" y="2412365"/>
            <a:ext cx="4163695" cy="2304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030730"/>
            <a:ext cx="3860800" cy="35052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优秀的产品离不开优美的材质，材质的选择直接影响人对产品的视觉和触觉的感受，直接影响产品的艺术风格，甚至影响产品功能的发挥，因此不同类型的产品、产品的不同结构部分应根据人们的使用习惯和要满足的需求选用不同的材质。</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5</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材质</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665720" y="506412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11</a:t>
            </a:r>
            <a:r>
              <a:rPr lang="zh-CN" altLang="en-US">
                <a:solidFill>
                  <a:srgbClr val="FDB812"/>
                </a:solidFill>
              </a:rPr>
              <a:t> </a:t>
            </a:r>
            <a:r>
              <a:rPr lang="zh-CN" altLang="en-US" sz="1600"/>
              <a:t>各种不锈钢家居用品</a:t>
            </a:r>
            <a:endParaRPr lang="zh-CN" altLang="en-US" sz="1600"/>
          </a:p>
        </p:txBody>
      </p:sp>
      <p:pic>
        <p:nvPicPr>
          <p:cNvPr id="6" name="图片 5" descr="3-1-11"/>
          <p:cNvPicPr>
            <a:picLocks noChangeAspect="1"/>
          </p:cNvPicPr>
          <p:nvPr/>
        </p:nvPicPr>
        <p:blipFill>
          <a:blip r:embed="rId1"/>
          <a:stretch>
            <a:fillRect/>
          </a:stretch>
        </p:blipFill>
        <p:spPr>
          <a:xfrm>
            <a:off x="6607810" y="1861820"/>
            <a:ext cx="4989830" cy="29152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103120"/>
            <a:ext cx="10431145" cy="265176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在产品设计阶段，要对产品的成本进行规划，合理解决产品经济性的问题。如功能方面，剔除产品多余的功能，可靠实现必要功能可以提高产品的经济价值；结构方面，合理的结构设计可以节约材料、提高劳动生产率、降低产品成本；造型方面，充分体现造型艺术性的前提下使用简洁大方的造型可以降低生成成本等。为了更好的实现产品的经济性，我们经常将价值工程分析的方法运用于产品设计中，对产品各个阶段进行技术经济分析，以提高产品的价值并降低成本。</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6) </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经济</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76095"/>
            <a:ext cx="10431145"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环境因素包括对产品使用自然环境的可行性研究、产品的市场环境和产品的生态环保意识。首先，自然环境的可行性研究即从产品本身要实现的功能出发，对其使用环境进行评估和分析检测。车载电子产品（如GPS、MP4等）的使用环境是封闭的车内空间，要考虑的环境因素很多，如温度、湿度等气候环境，碰撞、冲击、加速、振动等机械环境，还有其他类似灰尘、噪音等综合环境，产品使用环境十分复杂，因此需要在产品可行性研究阶段考虑全面；其次，产品要有良好的市场环境。产品的生命周期起始于准确的市场定位和消费需求分析，从设计、生产、销售直到被消费者所接受的周期中，只有加强消费者对产品的理解度，才能建立完整的产品生命周期；第三，产品设计要有生态环保意识，坚持绿色设计的理念，实现生态环境的可持续发展。</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7) </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环境</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76095"/>
            <a:ext cx="5224145"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加工工艺是实现产品造型的关键，不同的产品造型要选择不同的加工工艺成型，通过加工使产品造型达到工艺美的效果。通常，不同的材料对应的加工工艺也不同。如金属材料有铸造成型工艺、切削加工工艺、冲压加工工艺等，塑料材料有吹塑成型工艺、挤压成型工艺、注塑成型工艺等等。对于产品表面的处理有金属拉丝工艺、喷砂工艺、电镀工艺、压纹、水转印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8) </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加工工艺</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pic>
        <p:nvPicPr>
          <p:cNvPr id="3" name="图片 2" descr="3-1-12"/>
          <p:cNvPicPr>
            <a:picLocks noChangeAspect="1"/>
          </p:cNvPicPr>
          <p:nvPr/>
        </p:nvPicPr>
        <p:blipFill>
          <a:blip r:embed="rId1"/>
          <a:stretch>
            <a:fillRect/>
          </a:stretch>
        </p:blipFill>
        <p:spPr>
          <a:xfrm>
            <a:off x="6579870" y="1938020"/>
            <a:ext cx="4923155" cy="2272030"/>
          </a:xfrm>
          <a:prstGeom prst="rect">
            <a:avLst/>
          </a:prstGeom>
        </p:spPr>
      </p:pic>
      <p:sp>
        <p:nvSpPr>
          <p:cNvPr id="4" name="文本框 3"/>
          <p:cNvSpPr txBox="1"/>
          <p:nvPr/>
        </p:nvSpPr>
        <p:spPr>
          <a:xfrm>
            <a:off x="7365365" y="4890770"/>
            <a:ext cx="3979545"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12</a:t>
            </a:r>
            <a:r>
              <a:rPr lang="zh-CN" altLang="en-US">
                <a:solidFill>
                  <a:srgbClr val="FDB812"/>
                </a:solidFill>
              </a:rPr>
              <a:t> </a:t>
            </a:r>
            <a:r>
              <a:rPr lang="zh-CN" altLang="en-US" sz="1600"/>
              <a:t>电镀后的手机按键和汽车轮毂</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382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3.1.4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产品功能设计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2678430"/>
            <a:ext cx="9472930" cy="1097280"/>
          </a:xfrm>
          <a:prstGeom prst="rect">
            <a:avLst/>
          </a:prstGeom>
          <a:noFill/>
        </p:spPr>
        <p:txBody>
          <a:bodyPr wrap="square" rtlCol="0">
            <a:spAutoFit/>
          </a:bodyPr>
          <a:p>
            <a:pPr>
              <a:lnSpc>
                <a:spcPct val="110000"/>
              </a:lnSpc>
            </a:pPr>
            <a:endParaRPr lang="en-US" altLang="zh-CN" sz="2000">
              <a:latin typeface="黑体" panose="02010609060101010101" pitchFamily="49" charset="-122"/>
              <a:ea typeface="黑体" panose="02010609060101010101" pitchFamily="49" charset="-122"/>
            </a:endParaRPr>
          </a:p>
          <a:p>
            <a:pPr>
              <a:lnSpc>
                <a:spcPct val="11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新产品开发的目的就是为了实现产品的功能，满足人们的需求，从而获取相应的效益，因此功能设计是产品开发的基础和核心。</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252345"/>
            <a:ext cx="10431145" cy="17983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物质功能是指产品用于特定目的的功能，体现了产品的价值。如，手机用来接打电话、发短信等，电饭煲有对食品进行蒸、煮、炖、煨等多种操作功能，电磁炉用来加热和烹饪食物等等。而精神功能则是指产品影响使用者心理感受和主观意识的功能。使用者往往是通过产品的品牌、形态、材质、色彩等产生不同的感觉，如豪华感、现代感、科技感、美感等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5466080"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 按需求性质分为物质功能和精神功能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952625"/>
            <a:ext cx="576834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主要功能是指与产品主要用途相关的功能，对于使用者来来说，这是必要的基本功能。否则，产品也就失去了存在的意义。附属功能是辅助主要功能更好地实现其目的的功能，附属功能设计恰当能够增加产品附加值，提升产品品位。但是并不是说附属功能越多越好，附属功能中也存在着不必要存在的功能，在做功能设计的之前一定要对客户和消费者的需求有一个全面的、前瞻性的了解和掌握，这样才不至于做无用功。</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5929630"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 按功能的重要性分为主要功能和附属功能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365365" y="4890770"/>
            <a:ext cx="3979545"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13</a:t>
            </a:r>
            <a:r>
              <a:rPr lang="zh-CN" altLang="en-US">
                <a:solidFill>
                  <a:srgbClr val="FDB812"/>
                </a:solidFill>
              </a:rPr>
              <a:t> </a:t>
            </a:r>
            <a:r>
              <a:rPr lang="zh-CN" altLang="en-US" sz="1600"/>
              <a:t>具有投影功能的手机设计</a:t>
            </a:r>
            <a:endParaRPr lang="zh-CN" altLang="en-US" sz="1600"/>
          </a:p>
        </p:txBody>
      </p:sp>
      <p:pic>
        <p:nvPicPr>
          <p:cNvPr id="3" name="图片 2" descr="3-1-13"/>
          <p:cNvPicPr>
            <a:picLocks noChangeAspect="1"/>
          </p:cNvPicPr>
          <p:nvPr/>
        </p:nvPicPr>
        <p:blipFill>
          <a:blip r:embed="rId1"/>
          <a:stretch>
            <a:fillRect/>
          </a:stretch>
        </p:blipFill>
        <p:spPr>
          <a:xfrm>
            <a:off x="6816090" y="2350135"/>
            <a:ext cx="5078730" cy="21570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2103120"/>
            <a:ext cx="5507355" cy="265176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在新产品开发的时候要注意主要功能和附属功能的主从关系，如果两者关系换位，产品则发生了质的变化。如上图具有投影功能的手机，主要功能是手机功能，附属功能是投影仪功能，如果投影功能变为主要功能，那就不能称其为手机设计了。</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365365" y="4890770"/>
            <a:ext cx="3979545" cy="61214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14</a:t>
            </a:r>
            <a:r>
              <a:rPr lang="zh-CN" altLang="en-US">
                <a:solidFill>
                  <a:srgbClr val="FDB812"/>
                </a:solidFill>
              </a:rPr>
              <a:t> </a:t>
            </a:r>
            <a:r>
              <a:rPr lang="zh-CN" altLang="en-US" sz="1600"/>
              <a:t>要注意主要功能和附属功能的主从关系</a:t>
            </a:r>
            <a:endParaRPr lang="zh-CN" altLang="en-US" sz="1600"/>
          </a:p>
        </p:txBody>
      </p:sp>
      <p:pic>
        <p:nvPicPr>
          <p:cNvPr id="6" name="图片 5" descr="3-1-14"/>
          <p:cNvPicPr>
            <a:picLocks noChangeAspect="1"/>
          </p:cNvPicPr>
          <p:nvPr/>
        </p:nvPicPr>
        <p:blipFill>
          <a:blip r:embed="rId1"/>
          <a:stretch>
            <a:fillRect/>
          </a:stretch>
        </p:blipFill>
        <p:spPr>
          <a:xfrm>
            <a:off x="7365365" y="2103120"/>
            <a:ext cx="3840480" cy="2304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025650"/>
            <a:ext cx="10333355" cy="307848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功能不足是指必要功能没有达到预定目标。功能不足的原因是多方面的，如，因结构不合理、选材不合理而造成强度不足、可靠性、安全性、耐用性不够等。 </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过剩功能是指产品所具有的功能对于使用者来讲利用率不高或者采用了过高的技术指标使功能显得曲高和寡。如针对低龄儿童设计的玩具用品就不能有高难度的拆卸、组装等设计。为了是产品开发设计更有针对性、合理性，设计师通常要对产品做功能分析和整理，归纳产品功能树，针对产品的功能需求细分到不同级别的功能领域，再对应到产品各部件的设计。如磨咖啡机的设计功能树如下：</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 按需求满意度分类分为不足功能、过剩功能和适度功能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0829" y="1110324"/>
            <a:ext cx="2031023" cy="670560"/>
          </a:xfrm>
          <a:prstGeom prst="rect">
            <a:avLst/>
          </a:prstGeom>
          <a:noFill/>
        </p:spPr>
        <p:txBody>
          <a:bodyPr wrap="square" rtlCol="0">
            <a:spAutoFit/>
          </a:bodyPr>
          <a:lstStyle/>
          <a:p>
            <a:r>
              <a:rPr lang="en-US" altLang="zh-CN" sz="2000" b="1" dirty="0">
                <a:latin typeface="黑体" panose="02010609060101010101" pitchFamily="49" charset="-122"/>
                <a:ea typeface="黑体" panose="02010609060101010101" pitchFamily="49" charset="-122"/>
              </a:rPr>
              <a:t>(3)</a:t>
            </a:r>
            <a:r>
              <a:rPr lang="zh-CN" altLang="zh-CN" sz="2000" b="1" dirty="0">
                <a:latin typeface="黑体" panose="02010609060101010101" pitchFamily="49" charset="-122"/>
                <a:ea typeface="黑体" panose="02010609060101010101" pitchFamily="49" charset="-122"/>
              </a:rPr>
              <a:t>改进产品 </a:t>
            </a:r>
            <a:endParaRPr lang="zh-CN" altLang="zh-CN" sz="2000" b="1" dirty="0">
              <a:latin typeface="黑体" panose="02010609060101010101" pitchFamily="49" charset="-122"/>
              <a:ea typeface="黑体" panose="02010609060101010101" pitchFamily="49" charset="-122"/>
            </a:endParaRPr>
          </a:p>
          <a:p>
            <a:endParaRPr lang="zh-CN" altLang="en-US" dirty="0"/>
          </a:p>
        </p:txBody>
      </p:sp>
      <p:sp>
        <p:nvSpPr>
          <p:cNvPr id="3" name="TextBox 2"/>
          <p:cNvSpPr txBox="1"/>
          <p:nvPr/>
        </p:nvSpPr>
        <p:spPr>
          <a:xfrm>
            <a:off x="851828" y="1643922"/>
            <a:ext cx="10489223" cy="914400"/>
          </a:xfrm>
          <a:prstGeom prst="rect">
            <a:avLst/>
          </a:prstGeom>
          <a:noFill/>
        </p:spPr>
        <p:txBody>
          <a:bodyPr wrap="square" rtlCol="0">
            <a:spAutoFit/>
          </a:bodyPr>
          <a:lstStyle/>
          <a:p>
            <a:r>
              <a:rPr lang="en-US" altLang="zh-CN" dirty="0">
                <a:latin typeface="黑体" panose="02010609060101010101" pitchFamily="49" charset="-122"/>
                <a:ea typeface="黑体" panose="02010609060101010101" pitchFamily="49" charset="-122"/>
              </a:rPr>
              <a:t>    </a:t>
            </a:r>
            <a:r>
              <a:rPr lang="zh-CN" altLang="zh-CN" dirty="0">
                <a:latin typeface="黑体" panose="02010609060101010101" pitchFamily="49" charset="-122"/>
                <a:ea typeface="黑体" panose="02010609060101010101" pitchFamily="49" charset="-122"/>
              </a:rPr>
              <a:t>改进产品：指对老产品的性能、结构、功能加以改进，使其与老产品有较显著的差别。与换代产品相比，改进产品受技术限制较小，且成本相对较低，便于市场推广和消费者接受，但容易被竞争者模仿。</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2050" name="Picture 2" descr="lomo芭比相机-花仙子姐姐(粉"/>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0826" y="2558362"/>
            <a:ext cx="3475018" cy="336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728941" y="5520095"/>
            <a:ext cx="3604847" cy="584775"/>
          </a:xfrm>
          <a:prstGeom prst="rect">
            <a:avLst/>
          </a:prstGeom>
          <a:noFill/>
        </p:spPr>
        <p:txBody>
          <a:bodyPr wrap="square" rtlCol="0">
            <a:spAutoFit/>
          </a:bodyPr>
          <a:lstStyle/>
          <a:p>
            <a:r>
              <a:rPr lang="zh-CN" altLang="zh-CN" sz="1400" dirty="0">
                <a:solidFill>
                  <a:srgbClr val="FFC000"/>
                </a:solidFill>
                <a:latin typeface="+mj-ea"/>
                <a:ea typeface="+mj-ea"/>
              </a:rPr>
              <a:t>图</a:t>
            </a:r>
            <a:r>
              <a:rPr lang="en-US" altLang="zh-CN" sz="1400" dirty="0">
                <a:solidFill>
                  <a:srgbClr val="FFC000"/>
                </a:solidFill>
                <a:latin typeface="+mj-ea"/>
                <a:ea typeface="+mj-ea"/>
              </a:rPr>
              <a:t>1-8  </a:t>
            </a:r>
            <a:r>
              <a:rPr lang="en-US" altLang="zh-CN" sz="1400" dirty="0" err="1">
                <a:latin typeface="+mj-ea"/>
                <a:ea typeface="+mj-ea"/>
              </a:rPr>
              <a:t>lomo</a:t>
            </a:r>
            <a:r>
              <a:rPr lang="zh-CN" altLang="zh-CN" sz="1400" dirty="0"/>
              <a:t>相机芭比系列——花仙子姐姐</a:t>
            </a:r>
            <a:endParaRPr lang="zh-CN" altLang="zh-CN" sz="1400" dirty="0"/>
          </a:p>
          <a:p>
            <a:endParaRPr lang="zh-CN" altLang="en-US" dirty="0"/>
          </a:p>
        </p:txBody>
      </p:sp>
      <p:sp>
        <p:nvSpPr>
          <p:cNvPr id="5" name="TextBox 4"/>
          <p:cNvSpPr txBox="1"/>
          <p:nvPr/>
        </p:nvSpPr>
        <p:spPr>
          <a:xfrm>
            <a:off x="4728795" y="2396645"/>
            <a:ext cx="6611816" cy="3323987"/>
          </a:xfrm>
          <a:prstGeom prst="rect">
            <a:avLst/>
          </a:prstGeom>
          <a:noFill/>
        </p:spPr>
        <p:txBody>
          <a:bodyPr wrap="square" rtlCol="0">
            <a:spAutoFit/>
          </a:bodyPr>
          <a:lstStyle/>
          <a:p>
            <a:pPr>
              <a:lnSpc>
                <a:spcPct val="150000"/>
              </a:lnSpc>
            </a:pPr>
            <a:r>
              <a:rPr lang="en-US" altLang="zh-CN" sz="1600" dirty="0" smtClean="0">
                <a:solidFill>
                  <a:srgbClr val="0062C4"/>
                </a:solidFill>
              </a:rPr>
              <a:t>         Lomo</a:t>
            </a:r>
            <a:r>
              <a:rPr lang="zh-CN" altLang="zh-CN" sz="1600" dirty="0">
                <a:solidFill>
                  <a:srgbClr val="0062C4"/>
                </a:solidFill>
              </a:rPr>
              <a:t>是一个缩写，上个世纪</a:t>
            </a:r>
            <a:r>
              <a:rPr lang="en-US" altLang="zh-CN" sz="1600" dirty="0">
                <a:solidFill>
                  <a:srgbClr val="0062C4"/>
                </a:solidFill>
              </a:rPr>
              <a:t>50</a:t>
            </a:r>
            <a:r>
              <a:rPr lang="zh-CN" altLang="zh-CN" sz="1600" dirty="0">
                <a:solidFill>
                  <a:srgbClr val="0062C4"/>
                </a:solidFill>
              </a:rPr>
              <a:t>年代在苏联圣彼得堡一个专门生产军事光学镜片的工厂，叫列宁格勒光学仪器厂（</a:t>
            </a:r>
            <a:r>
              <a:rPr lang="en-US" altLang="zh-CN" sz="1600" dirty="0" err="1">
                <a:solidFill>
                  <a:srgbClr val="0062C4"/>
                </a:solidFill>
              </a:rPr>
              <a:t>Leningradskoje</a:t>
            </a:r>
            <a:r>
              <a:rPr lang="en-US" altLang="zh-CN" sz="1600" dirty="0">
                <a:solidFill>
                  <a:srgbClr val="0062C4"/>
                </a:solidFill>
              </a:rPr>
              <a:t> </a:t>
            </a:r>
            <a:r>
              <a:rPr lang="en-US" altLang="zh-CN" sz="1600" dirty="0" err="1">
                <a:solidFill>
                  <a:srgbClr val="0062C4"/>
                </a:solidFill>
              </a:rPr>
              <a:t>Opitiko</a:t>
            </a:r>
            <a:r>
              <a:rPr lang="en-US" altLang="zh-CN" sz="1600" dirty="0">
                <a:solidFill>
                  <a:srgbClr val="0062C4"/>
                </a:solidFill>
              </a:rPr>
              <a:t> </a:t>
            </a:r>
            <a:r>
              <a:rPr lang="en-US" altLang="zh-CN" sz="1600" dirty="0" err="1">
                <a:solidFill>
                  <a:srgbClr val="0062C4"/>
                </a:solidFill>
              </a:rPr>
              <a:t>Mechanitscheskoje</a:t>
            </a:r>
            <a:r>
              <a:rPr lang="en-US" altLang="zh-CN" sz="1600" dirty="0">
                <a:solidFill>
                  <a:srgbClr val="0062C4"/>
                </a:solidFill>
              </a:rPr>
              <a:t> </a:t>
            </a:r>
            <a:r>
              <a:rPr lang="en-US" altLang="zh-CN" sz="1600" dirty="0" err="1">
                <a:solidFill>
                  <a:srgbClr val="0062C4"/>
                </a:solidFill>
              </a:rPr>
              <a:t>Objedinenie</a:t>
            </a:r>
            <a:r>
              <a:rPr lang="zh-CN" altLang="zh-CN" sz="1600" dirty="0">
                <a:solidFill>
                  <a:srgbClr val="0062C4"/>
                </a:solidFill>
              </a:rPr>
              <a:t>）是俄罗斯最大的光学仪器生产厂，</a:t>
            </a:r>
            <a:r>
              <a:rPr lang="en-US" altLang="zh-CN" sz="1600" dirty="0">
                <a:solidFill>
                  <a:srgbClr val="0062C4"/>
                </a:solidFill>
              </a:rPr>
              <a:t>LOMO LC-A</a:t>
            </a:r>
            <a:r>
              <a:rPr lang="zh-CN" altLang="zh-CN" sz="1600" dirty="0">
                <a:solidFill>
                  <a:srgbClr val="0062C4"/>
                </a:solidFill>
              </a:rPr>
              <a:t>是该厂在前苏联时期研制生产的</a:t>
            </a:r>
            <a:r>
              <a:rPr lang="en-US" altLang="zh-CN" sz="1600" dirty="0">
                <a:solidFill>
                  <a:srgbClr val="0062C4"/>
                </a:solidFill>
              </a:rPr>
              <a:t>35</a:t>
            </a:r>
            <a:r>
              <a:rPr lang="zh-CN" altLang="zh-CN" sz="1600" dirty="0">
                <a:solidFill>
                  <a:srgbClr val="0062C4"/>
                </a:solidFill>
              </a:rPr>
              <a:t>毫米自动曝光旁轴相机。而现在</a:t>
            </a:r>
            <a:r>
              <a:rPr lang="en-US" altLang="zh-CN" sz="1600" dirty="0">
                <a:solidFill>
                  <a:srgbClr val="0062C4"/>
                </a:solidFill>
              </a:rPr>
              <a:t>Lomo</a:t>
            </a:r>
            <a:r>
              <a:rPr lang="zh-CN" altLang="zh-CN" sz="1600" dirty="0">
                <a:solidFill>
                  <a:srgbClr val="0062C4"/>
                </a:solidFill>
              </a:rPr>
              <a:t>有了新含义，</a:t>
            </a:r>
            <a:r>
              <a:rPr lang="en-US" altLang="zh-CN" sz="1600" dirty="0">
                <a:solidFill>
                  <a:srgbClr val="0062C4"/>
                </a:solidFill>
              </a:rPr>
              <a:t>Lomo</a:t>
            </a:r>
            <a:r>
              <a:rPr lang="zh-CN" altLang="zh-CN" sz="1600" dirty="0">
                <a:solidFill>
                  <a:srgbClr val="0062C4"/>
                </a:solidFill>
              </a:rPr>
              <a:t>是</a:t>
            </a:r>
            <a:r>
              <a:rPr lang="en-US" altLang="zh-CN" sz="1600" dirty="0">
                <a:solidFill>
                  <a:srgbClr val="0062C4"/>
                </a:solidFill>
              </a:rPr>
              <a:t>Let Our life be Magic and Open</a:t>
            </a:r>
            <a:r>
              <a:rPr lang="zh-CN" altLang="zh-CN" sz="1600" dirty="0">
                <a:solidFill>
                  <a:srgbClr val="0062C4"/>
                </a:solidFill>
              </a:rPr>
              <a:t>，让我们的生活开放、有魔力。</a:t>
            </a:r>
            <a:r>
              <a:rPr lang="en-US" altLang="zh-CN" sz="1600" dirty="0">
                <a:solidFill>
                  <a:srgbClr val="0062C4"/>
                </a:solidFill>
              </a:rPr>
              <a:t>Lomo=</a:t>
            </a:r>
            <a:r>
              <a:rPr lang="zh-CN" altLang="zh-CN" sz="1600" dirty="0">
                <a:solidFill>
                  <a:srgbClr val="0062C4"/>
                </a:solidFill>
              </a:rPr>
              <a:t>拉玛、乐魔、裸猫</a:t>
            </a:r>
            <a:r>
              <a:rPr lang="en-US" altLang="zh-CN" sz="1600" dirty="0">
                <a:solidFill>
                  <a:srgbClr val="0062C4"/>
                </a:solidFill>
              </a:rPr>
              <a:t>……</a:t>
            </a:r>
            <a:r>
              <a:rPr lang="zh-CN" altLang="zh-CN" sz="1600" dirty="0">
                <a:solidFill>
                  <a:srgbClr val="0062C4"/>
                </a:solidFill>
              </a:rPr>
              <a:t>乐摸！尽管翻译版本繁多，但是在香港和台湾，</a:t>
            </a:r>
            <a:r>
              <a:rPr lang="en-US" altLang="zh-CN" sz="1600" dirty="0">
                <a:solidFill>
                  <a:srgbClr val="0062C4"/>
                </a:solidFill>
              </a:rPr>
              <a:t>Lomo</a:t>
            </a:r>
            <a:r>
              <a:rPr lang="zh-CN" altLang="zh-CN" sz="1600" dirty="0">
                <a:solidFill>
                  <a:srgbClr val="0062C4"/>
                </a:solidFill>
              </a:rPr>
              <a:t>的爱好者们给它起了一个恰当的中文名字——乐摸</a:t>
            </a:r>
            <a:r>
              <a:rPr lang="en-US" altLang="zh-CN" sz="1600" dirty="0">
                <a:solidFill>
                  <a:srgbClr val="0062C4"/>
                </a:solidFill>
              </a:rPr>
              <a:t>——</a:t>
            </a:r>
            <a:r>
              <a:rPr lang="zh-CN" altLang="zh-CN" sz="1600" dirty="0">
                <a:solidFill>
                  <a:srgbClr val="0062C4"/>
                </a:solidFill>
              </a:rPr>
              <a:t>让我们快乐地抚摸生活！</a:t>
            </a:r>
            <a:endParaRPr lang="zh-CN" altLang="zh-CN" sz="1600" dirty="0">
              <a:solidFill>
                <a:srgbClr val="0062C4"/>
              </a:solidFill>
            </a:endParaRPr>
          </a:p>
          <a:p>
            <a:endParaRPr lang="zh-CN" altLang="en-US" dirty="0"/>
          </a:p>
        </p:txBody>
      </p:sp>
      <p:sp>
        <p:nvSpPr>
          <p:cNvPr id="6" name="文本框 5"/>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776095"/>
            <a:ext cx="5507355" cy="393192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通过绘制产品功能树，设计师要对产品各部件进行仔细分析、深入研究，同时注意各部分之间的联系，这样才能使得设计有的放矢。</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在产品竞争越来越激烈的今天，产品功能并不是越多越好，例如手机设计，有的老年人只能拿来接听电话，发短信都困难，更别提彩信、上网、音乐、游戏了，这些功能对于老年人来讲就是过剩的功能，因此老年人手机的功能设计要注重实用性。</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365365" y="4563745"/>
            <a:ext cx="3979545" cy="61214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15 </a:t>
            </a:r>
            <a:r>
              <a:rPr lang="zh-CN" altLang="en-US" sz="1600"/>
              <a:t>磨咖啡机功能树(图表来源：吴翔《产品系统设计：产品设计2》)</a:t>
            </a:r>
            <a:endParaRPr lang="zh-CN" altLang="en-US" sz="1600"/>
          </a:p>
        </p:txBody>
      </p:sp>
      <p:pic>
        <p:nvPicPr>
          <p:cNvPr id="101" name="图片 100"/>
          <p:cNvPicPr/>
          <p:nvPr/>
        </p:nvPicPr>
        <p:blipFill>
          <a:blip r:embed="rId1"/>
          <a:stretch>
            <a:fillRect/>
          </a:stretch>
        </p:blipFill>
        <p:spPr>
          <a:xfrm>
            <a:off x="6343333" y="1706563"/>
            <a:ext cx="5286375" cy="279082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382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3.1.5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产品制造设计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2187575"/>
            <a:ext cx="9472930" cy="2773680"/>
          </a:xfrm>
          <a:prstGeom prst="rect">
            <a:avLst/>
          </a:prstGeom>
          <a:noFill/>
        </p:spPr>
        <p:txBody>
          <a:bodyPr wrap="square" rtlCol="0">
            <a:spAutoFit/>
          </a:bodyPr>
          <a:p>
            <a:pPr>
              <a:lnSpc>
                <a:spcPct val="110000"/>
              </a:lnSpc>
            </a:pPr>
            <a:endParaRPr lang="en-US" altLang="zh-CN" sz="2000">
              <a:latin typeface="黑体" panose="02010609060101010101" pitchFamily="49" charset="-122"/>
              <a:ea typeface="黑体" panose="02010609060101010101" pitchFamily="49" charset="-122"/>
            </a:endParaRPr>
          </a:p>
          <a:p>
            <a:pPr>
              <a:lnSpc>
                <a:spcPct val="11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根据前面所确定的设计造型，绘制产品的实际尺寸，完善设计细节，并运用三维辅助设计完成具体工作，设计师就可以进入产品制造设计阶段。在模具开发之前要进行手板模型的制作。手板也叫首板，就是在没有开模具的前提下，根据产品外观图纸和结构图纸先做出的一个或几个，用来检查外观或结构合理性的功能样板，修正和改良产品的缺陷，使开模有所参照，减少开模风险，最大程度避免损失。同时由于手板模型的制作速度快，也可以做产品的宣传和前期的销售工作，使新产品能够快速推向市场。</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409194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3.1.6 </a:t>
            </a:r>
            <a:r>
              <a:rPr lang="zh-CN" altLang="en-US" sz="2800" b="1" dirty="0">
                <a:solidFill>
                  <a:schemeClr val="bg1"/>
                </a:solidFill>
                <a:latin typeface="方正正中黑简体" panose="02000000000000000000" pitchFamily="2" charset="-122"/>
                <a:ea typeface="方正正中黑简体" panose="02000000000000000000" pitchFamily="2" charset="-122"/>
              </a:rPr>
              <a:t>设计审核与测试</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1938020"/>
            <a:ext cx="9472930" cy="4007485"/>
          </a:xfrm>
          <a:prstGeom prst="rect">
            <a:avLst/>
          </a:prstGeom>
          <a:noFill/>
        </p:spPr>
        <p:txBody>
          <a:bodyPr wrap="square" rtlCol="0">
            <a:spAutoFit/>
          </a:bodyPr>
          <a:p>
            <a:pPr>
              <a:lnSpc>
                <a:spcPct val="50000"/>
              </a:lnSpc>
            </a:pPr>
            <a:r>
              <a:rPr lang="en-US" altLang="zh-CN" sz="2000">
                <a:latin typeface="黑体" panose="02010609060101010101" pitchFamily="49" charset="-122"/>
                <a:ea typeface="黑体" panose="02010609060101010101" pitchFamily="49" charset="-122"/>
              </a:rPr>
              <a:t>完成产品样机制作后，为了保证产品质量，有必要对产品进行审核。</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审核的内容包括：</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(1) 产品功能是否符合客户需求；</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(2) 产品开发过程是否合理有序；</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(3) 产品图纸是否符合相应的技术标准；</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(4) 产品开发过程的时间控制是否合理；</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(5) 对产品制造方法、组装方法、表面处理工艺等问题进行审核；</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(6) 产品开发成本是否控制在预算之内，有超出的话，原因何在；</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(7) 产品的安全性、可靠性、外观质量等是否符合前期定位要求，审核产品是否有</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质量缺陷；</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审核工作进行的同时，要对产品进行性能等方面的测试，保证高质量的产品投入市</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场。</a:t>
            </a:r>
            <a:endParaRPr lang="en-US" alt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409194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3.1.7 </a:t>
            </a:r>
            <a:r>
              <a:rPr lang="zh-CN" altLang="en-US" sz="2800" b="1" dirty="0">
                <a:solidFill>
                  <a:schemeClr val="bg1"/>
                </a:solidFill>
                <a:latin typeface="方正正中黑简体" panose="02000000000000000000" pitchFamily="2" charset="-122"/>
                <a:ea typeface="方正正中黑简体" panose="02000000000000000000" pitchFamily="2" charset="-122"/>
              </a:rPr>
              <a:t>进入市场及评估</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1938020"/>
            <a:ext cx="9472930" cy="3855085"/>
          </a:xfrm>
          <a:prstGeom prst="rect">
            <a:avLst/>
          </a:prstGeom>
          <a:noFill/>
        </p:spPr>
        <p:txBody>
          <a:bodyPr wrap="square" rtlCol="0">
            <a:spAutoFit/>
          </a:bodyPr>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在审核和测试的基础上，产品进入市场，进行商品化的过程，这是由产品转化为商</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品的过程。这个阶段要对产品的名称、标识以及包装等作出设计和确定，同时进行</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产品的展示、宣传和促销活动。根据产品在某一阶段内的销售情况，对产品进行评</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估。评估的主要内容包括：</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(1) 产品构想、造型、色彩等是否符合市场需求；</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(2) 产品功能是否对市场和消费者的诉求有效；</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(3) 是否有明确的产品识别；</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(4) 是否能够强化企业形象；</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(5) 产品销售成本的控制；</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注意选择合适的评估方法，同时为了使评估的结果清楚明确，可以将评估结果以图</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表方式示意，配以详细的数据资料，以备设计决策之用。</a:t>
            </a:r>
            <a:endParaRPr lang="en-US" alt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327525" y="3056255"/>
            <a:ext cx="7061200" cy="91440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产品开发设计方法</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097280"/>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3.2</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4664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3.2.1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产品形态创新</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82215"/>
            <a:ext cx="9773285" cy="35052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形态是产品在一定条件下的表现形式，是利用人的感知力将产品内在的性能体现于人的直觉系统中，因此，产品设计的过程也可以看作是产品形态设计的过程。同时形态由于是一个符号系统，还具有表意的作用，通过借鉴、隐喻、象征等手法描述产品及与产品相关的事物。形态概念的确立，是对产品形态设计问题提出明确而有效的解决方案，是解决问题的具体化，是产品形态设计问题的最佳解决方案。</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产品形态设计是一项创造性的活动，形态不仅包含造型的概念，还包括人文、科技、环境等要素，通过产品形体表现出来，因此设计师不仅要有创新意识，还不断丰富和发展自己的知识体系，这样才能创造合理的产品形态。</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1040130" y="1985645"/>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 产品形态定义</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12290"/>
            <a:ext cx="5520690" cy="4358640"/>
          </a:xfrm>
          <a:prstGeom prst="rect">
            <a:avLst/>
          </a:prstGeom>
          <a:noFill/>
        </p:spPr>
        <p:txBody>
          <a:bodyPr wrap="square" rtlCol="0">
            <a:spAutoFit/>
          </a:bodyPr>
          <a:p>
            <a:pPr>
              <a:lnSpc>
                <a:spcPct val="140000"/>
              </a:lnSpc>
            </a:pPr>
            <a:r>
              <a:rPr sz="2000" b="1">
                <a:latin typeface="黑体" panose="02010609060101010101" pitchFamily="49" charset="-122"/>
                <a:ea typeface="黑体" panose="02010609060101010101" pitchFamily="49" charset="-122"/>
              </a:rPr>
              <a:t>通常，产品形态可以划分为抽象形态和现实形态。</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① 抽象形态是指运用概念形体塑造产品，使其显现出协调、稳重、理性的特点。抽象形态又分为几何形体和符号形态。</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几何形态灵活运用点、线、面、体、量等几何概念，经过精确的计算和定义后形成的形体，如：用点对产品表面进行装饰，用线条对产品进行分割，用面对产品进行功能划分，用体表现产品的力度感和体量感等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（2）产品形态分类</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pic>
        <p:nvPicPr>
          <p:cNvPr id="3" name="图片 2" descr="3-2-1"/>
          <p:cNvPicPr>
            <a:picLocks noChangeAspect="1"/>
          </p:cNvPicPr>
          <p:nvPr/>
        </p:nvPicPr>
        <p:blipFill>
          <a:blip r:embed="rId1"/>
          <a:stretch>
            <a:fillRect/>
          </a:stretch>
        </p:blipFill>
        <p:spPr>
          <a:xfrm>
            <a:off x="7362190" y="2221865"/>
            <a:ext cx="3776980" cy="2956560"/>
          </a:xfrm>
          <a:prstGeom prst="rect">
            <a:avLst/>
          </a:prstGeom>
        </p:spPr>
      </p:pic>
      <p:sp>
        <p:nvSpPr>
          <p:cNvPr id="4" name="文本框 3"/>
          <p:cNvSpPr txBox="1"/>
          <p:nvPr/>
        </p:nvSpPr>
        <p:spPr>
          <a:xfrm>
            <a:off x="7365365" y="4890770"/>
            <a:ext cx="3979545"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a:t>
            </a:r>
            <a:r>
              <a:rPr lang="zh-CN" altLang="en-US">
                <a:solidFill>
                  <a:srgbClr val="FDB812"/>
                </a:solidFill>
              </a:rPr>
              <a:t> </a:t>
            </a:r>
            <a:r>
              <a:rPr lang="zh-CN" altLang="en-US" sz="1600"/>
              <a:t>长城嘉翔I-I35200E机箱设计运用线、面的几何分割</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97050"/>
            <a:ext cx="9692005" cy="137160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符号形态是一种综合交叉的文化表现形式，通过信息来传播理念，具有指代、象征、情感、表意等功能。从广义上讲，产品本身就是符号，是被人所感知的符号性的存在，常使人联想到企业和品牌形象。</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（2）产品形态分类</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4486275" y="5494655"/>
            <a:ext cx="3979545"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2</a:t>
            </a:r>
            <a:r>
              <a:rPr lang="zh-CN" altLang="en-US">
                <a:solidFill>
                  <a:srgbClr val="FDB812"/>
                </a:solidFill>
              </a:rPr>
              <a:t> </a:t>
            </a:r>
            <a:r>
              <a:rPr lang="zh-CN" altLang="en-US" sz="1600"/>
              <a:t>香奈儿概念跑车体现了香奈儿豪华、典雅形象</a:t>
            </a:r>
            <a:endParaRPr lang="zh-CN" altLang="en-US" sz="1600"/>
          </a:p>
        </p:txBody>
      </p:sp>
      <p:pic>
        <p:nvPicPr>
          <p:cNvPr id="6" name="图片 5" descr="3-2-2-1"/>
          <p:cNvPicPr>
            <a:picLocks noChangeAspect="1"/>
          </p:cNvPicPr>
          <p:nvPr/>
        </p:nvPicPr>
        <p:blipFill>
          <a:blip r:embed="rId1"/>
          <a:stretch>
            <a:fillRect/>
          </a:stretch>
        </p:blipFill>
        <p:spPr>
          <a:xfrm>
            <a:off x="7628890" y="3397250"/>
            <a:ext cx="2325370" cy="1644015"/>
          </a:xfrm>
          <a:prstGeom prst="rect">
            <a:avLst/>
          </a:prstGeom>
        </p:spPr>
      </p:pic>
      <p:pic>
        <p:nvPicPr>
          <p:cNvPr id="8" name="图片 7" descr="3-2-2-2"/>
          <p:cNvPicPr>
            <a:picLocks noChangeAspect="1"/>
          </p:cNvPicPr>
          <p:nvPr/>
        </p:nvPicPr>
        <p:blipFill>
          <a:blip r:embed="rId2"/>
          <a:stretch>
            <a:fillRect/>
          </a:stretch>
        </p:blipFill>
        <p:spPr>
          <a:xfrm>
            <a:off x="4759960" y="3397250"/>
            <a:ext cx="2868930" cy="2027555"/>
          </a:xfrm>
          <a:prstGeom prst="rect">
            <a:avLst/>
          </a:prstGeom>
        </p:spPr>
      </p:pic>
      <p:pic>
        <p:nvPicPr>
          <p:cNvPr id="10" name="图片 9" descr="3-2-2-3"/>
          <p:cNvPicPr>
            <a:picLocks noChangeAspect="1"/>
          </p:cNvPicPr>
          <p:nvPr/>
        </p:nvPicPr>
        <p:blipFill>
          <a:blip r:embed="rId3"/>
          <a:stretch>
            <a:fillRect/>
          </a:stretch>
        </p:blipFill>
        <p:spPr>
          <a:xfrm>
            <a:off x="1891030" y="3397250"/>
            <a:ext cx="2868930" cy="17532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0260" y="1278890"/>
            <a:ext cx="11167110" cy="307848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② 现实形态按其形成原因可以分为自然形态和人为形态。</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自然形态，指在自然法则下形成的各种可视或可触摸的形态。自然界中大千万物的各种形态往往是设计师取之不尽用之不竭的创意源泉，工艺美术运动的代表人物拉斯金就提出了“师承自然”的设计指导思想，号召设计师从大自然中寻找创造灵感。自然形态又可以划分为有机形态和无机形态。有机形态是指具有生命力的自然形态，如各种生长的动植物，体现出自然天成的点、线、面、体形象，蕴含着自然合理的功能性和或饱满或柔和或具有力量感的自然美，可以根据这些自然的有机形态创造出具象或抽象的产品。</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2230755" y="4763135"/>
            <a:ext cx="2959100" cy="85598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3</a:t>
            </a:r>
            <a:r>
              <a:rPr lang="zh-CN" altLang="en-US">
                <a:solidFill>
                  <a:srgbClr val="FDB812"/>
                </a:solidFill>
              </a:rPr>
              <a:t> </a:t>
            </a:r>
            <a:r>
              <a:rPr lang="zh-CN" altLang="en-US" sz="1600"/>
              <a:t>南非设计师Barend Massow Hemmes根据捷豹车标设计制造的捷豹摩托车</a:t>
            </a:r>
            <a:endParaRPr lang="zh-CN" altLang="en-US" sz="1600"/>
          </a:p>
        </p:txBody>
      </p:sp>
      <p:pic>
        <p:nvPicPr>
          <p:cNvPr id="3" name="图片 2" descr="3-2-3"/>
          <p:cNvPicPr>
            <a:picLocks noChangeAspect="1"/>
          </p:cNvPicPr>
          <p:nvPr/>
        </p:nvPicPr>
        <p:blipFill>
          <a:blip r:embed="rId1"/>
          <a:stretch>
            <a:fillRect/>
          </a:stretch>
        </p:blipFill>
        <p:spPr>
          <a:xfrm>
            <a:off x="5648325" y="4281170"/>
            <a:ext cx="5351780" cy="18192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3220" y="1531620"/>
            <a:ext cx="3883025" cy="307848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无机形态是指自然界中没有生命的物质形态，如高山、河流、石头等，它们相对静止，不具备生长机能，但这种由大自然物理变化形成的无机形态也是设计师设计创作的来源，体现出形态的几何性和理性特点。</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640955" y="5128895"/>
            <a:ext cx="3583305"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4 </a:t>
            </a:r>
            <a:r>
              <a:rPr lang="zh-CN" altLang="en-US" sz="1600"/>
              <a:t>由水珠形态联想设计的沙发</a:t>
            </a:r>
            <a:endParaRPr lang="zh-CN" altLang="en-US" sz="1600"/>
          </a:p>
        </p:txBody>
      </p:sp>
      <p:pic>
        <p:nvPicPr>
          <p:cNvPr id="6" name="图片 5" descr="3-2-4"/>
          <p:cNvPicPr>
            <a:picLocks noChangeAspect="1"/>
          </p:cNvPicPr>
          <p:nvPr/>
        </p:nvPicPr>
        <p:blipFill>
          <a:blip r:embed="rId1"/>
          <a:stretch>
            <a:fillRect/>
          </a:stretch>
        </p:blipFill>
        <p:spPr>
          <a:xfrm>
            <a:off x="6898640" y="1531620"/>
            <a:ext cx="4596765" cy="30645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可选过程 3"/>
          <p:cNvSpPr/>
          <p:nvPr/>
        </p:nvSpPr>
        <p:spPr>
          <a:xfrm>
            <a:off x="8711726" y="621519"/>
            <a:ext cx="2405169"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zh-CN" sz="2800" dirty="0"/>
              <a:t>产品构成要素</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TextBox 1"/>
          <p:cNvSpPr txBox="1"/>
          <p:nvPr/>
        </p:nvSpPr>
        <p:spPr>
          <a:xfrm>
            <a:off x="4290646" y="1121417"/>
            <a:ext cx="7135861" cy="4267200"/>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1</a:t>
            </a:r>
            <a:r>
              <a:rPr lang="zh-CN" altLang="zh-CN" sz="2000" b="1" dirty="0">
                <a:latin typeface="黑体" panose="02010609060101010101" pitchFamily="49" charset="-122"/>
                <a:ea typeface="黑体" panose="02010609060101010101" pitchFamily="49" charset="-122"/>
              </a:rPr>
              <a:t>）</a:t>
            </a:r>
            <a:r>
              <a:rPr lang="zh-CN" altLang="zh-CN" sz="2000" b="1" dirty="0" smtClean="0">
                <a:latin typeface="黑体" panose="02010609060101010101" pitchFamily="49" charset="-122"/>
                <a:ea typeface="黑体" panose="02010609060101010101" pitchFamily="49" charset="-122"/>
              </a:rPr>
              <a:t>功能</a:t>
            </a:r>
            <a:endParaRPr lang="zh-CN" altLang="zh-CN" sz="2000" b="1" dirty="0" smtClean="0">
              <a:latin typeface="黑体" panose="02010609060101010101" pitchFamily="49" charset="-122"/>
              <a:ea typeface="黑体" panose="02010609060101010101" pitchFamily="49" charset="-122"/>
            </a:endParaRPr>
          </a:p>
          <a:p>
            <a:endParaRPr lang="en-US" altLang="zh-CN" sz="2000" b="1" dirty="0" smtClean="0">
              <a:latin typeface="黑体" panose="02010609060101010101" pitchFamily="49" charset="-122"/>
              <a:ea typeface="黑体" panose="02010609060101010101" pitchFamily="49" charset="-122"/>
            </a:endParaRPr>
          </a:p>
          <a:p>
            <a:pPr>
              <a:lnSpc>
                <a:spcPct val="150000"/>
              </a:lnSpc>
            </a:pPr>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功能</a:t>
            </a:r>
            <a:r>
              <a:rPr lang="zh-CN" altLang="zh-CN" dirty="0">
                <a:latin typeface="黑体" panose="02010609060101010101" pitchFamily="49" charset="-122"/>
                <a:ea typeface="黑体" panose="02010609060101010101" pitchFamily="49" charset="-122"/>
              </a:rPr>
              <a:t>是指产品所具有的效用，并被接受的能力，产品只有具备某种特定的功能才有可能进行生产和销售。因此，产品实质上就是功能的载体，实现功能是产品设计的最终目的，而功能的承载者是产品实体结构。产品的设计过程中的一切手段和方法，实际上是针对依附于产品实体的功能而进行的，功能是产品的实质。产品的销售过程只是以实体形式进行的，而用户所购买的都是依附于产品实体之上的功能。在支撑产品系统的诸要素中，功能要素是首要的，因为它决定着产品以及整个系统的意义。</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3074" name="Picture 2" descr="464039a5af3f6bf9e2f23dfa7906e2e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8409" y="1109650"/>
            <a:ext cx="1518557" cy="229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27ffa1d5f6a6043756d8bc8a0034f5e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6648" y="1121521"/>
            <a:ext cx="1510699" cy="228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8af57883c7501a333061e755be6920f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408" y="3452585"/>
            <a:ext cx="1518557" cy="2246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descr="5fd6c855976b13283e4b80455b0f31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6648" y="3452585"/>
            <a:ext cx="1501525" cy="2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894990" y="5302287"/>
            <a:ext cx="2215661" cy="861774"/>
          </a:xfrm>
          <a:prstGeom prst="rect">
            <a:avLst/>
          </a:prstGeom>
          <a:noFill/>
        </p:spPr>
        <p:txBody>
          <a:bodyPr wrap="square" rtlCol="0">
            <a:spAutoFit/>
          </a:bodyPr>
          <a:lstStyle/>
          <a:p>
            <a:r>
              <a:rPr lang="zh-CN" altLang="zh-CN" sz="1400" dirty="0">
                <a:solidFill>
                  <a:srgbClr val="FF0000"/>
                </a:solidFill>
              </a:rPr>
              <a:t>图</a:t>
            </a:r>
            <a:r>
              <a:rPr lang="en-US" altLang="zh-CN" sz="1400" dirty="0">
                <a:solidFill>
                  <a:srgbClr val="FF0000"/>
                </a:solidFill>
              </a:rPr>
              <a:t>1-9  </a:t>
            </a:r>
            <a:r>
              <a:rPr lang="en-US" altLang="zh-CN" sz="1600" dirty="0"/>
              <a:t>Honda</a:t>
            </a:r>
            <a:r>
              <a:rPr lang="zh-CN" altLang="zh-CN" sz="1600" dirty="0"/>
              <a:t>单轮车机器人</a:t>
            </a:r>
            <a:r>
              <a:rPr lang="en-US" altLang="zh-CN" sz="1600" dirty="0"/>
              <a:t>U3-X</a:t>
            </a:r>
            <a:endParaRPr lang="zh-CN" altLang="zh-CN" sz="1600" dirty="0"/>
          </a:p>
          <a:p>
            <a:endParaRPr lang="zh-CN" altLang="en-US" dirty="0"/>
          </a:p>
        </p:txBody>
      </p:sp>
      <p:sp>
        <p:nvSpPr>
          <p:cNvPr id="6" name="TextBox 5"/>
          <p:cNvSpPr txBox="1"/>
          <p:nvPr/>
        </p:nvSpPr>
        <p:spPr>
          <a:xfrm>
            <a:off x="4290646" y="2914862"/>
            <a:ext cx="7135861" cy="411480"/>
          </a:xfrm>
          <a:prstGeom prst="rect">
            <a:avLst/>
          </a:prstGeom>
          <a:noFill/>
        </p:spPr>
        <p:txBody>
          <a:bodyPr wrap="square" rtlCol="0">
            <a:spAutoFit/>
          </a:bodyPr>
          <a:lstStyle/>
          <a:p>
            <a:pPr>
              <a:lnSpc>
                <a:spcPct val="150000"/>
              </a:lnSpc>
            </a:pPr>
            <a:r>
              <a:rPr lang="en-US" altLang="zh-CN" sz="1400" dirty="0" smtClean="0">
                <a:latin typeface="黑体" panose="02010609060101010101" pitchFamily="49" charset="-122"/>
                <a:ea typeface="黑体" panose="02010609060101010101" pitchFamily="49" charset="-122"/>
              </a:rPr>
              <a:t>   </a:t>
            </a:r>
            <a:endParaRPr lang="zh-CN" altLang="en-US" sz="1600" dirty="0"/>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2239010"/>
            <a:ext cx="10366375" cy="137160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产品形态与设计的方方面面都有密切联系，设计师的创新活动不仅要体现在产品固有的功能、造型、色彩、材质、结构、机构等方面，还要体现在与产品有关的环境、使用方式、给使用者的视知觉等方面，这些要素都是设计师可以进行设计创新的渠道。</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13130" y="143129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 产品形态创新要素</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888490"/>
            <a:ext cx="10366375" cy="222504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① 形态和功能创新。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随着科技的进步，文化的发展，产品的功能内涵和外延都有极大扩展，除了基本的使用功能外，还包括审美功能、文化功能等。而产品功能是决定产品形态的主要因素，通过功能的创新，利用产品的形态来表达产品的特有的美学特征，从而可以让使用者在情感上与产品取得一致和共鸣。</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3220" y="1531620"/>
            <a:ext cx="9384030" cy="179832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② 形态和材质创新。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新材料的不断涌现使产品形态的塑造得到极大的发挥空间。设计师要熟悉不同材料在物理、化学、视觉等方面的性能特征，结合生产、加工、使用等因素全面衡量成本、价值、形态结构、美感等关系，利用这些特性来进行产品形态的创新。</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4304665" y="5387975"/>
            <a:ext cx="3583305"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5 </a:t>
            </a:r>
            <a:r>
              <a:rPr lang="zh-CN" altLang="en-US" sz="1600"/>
              <a:t>各种不同材料的产品设计</a:t>
            </a:r>
            <a:endParaRPr lang="zh-CN" altLang="en-US" sz="1600"/>
          </a:p>
        </p:txBody>
      </p:sp>
      <p:pic>
        <p:nvPicPr>
          <p:cNvPr id="3" name="图片 2" descr="3-2-5"/>
          <p:cNvPicPr>
            <a:picLocks noChangeAspect="1"/>
          </p:cNvPicPr>
          <p:nvPr/>
        </p:nvPicPr>
        <p:blipFill>
          <a:blip r:embed="rId1"/>
          <a:stretch>
            <a:fillRect/>
          </a:stretch>
        </p:blipFill>
        <p:spPr>
          <a:xfrm>
            <a:off x="3726180" y="3536315"/>
            <a:ext cx="5198110" cy="16452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176020"/>
            <a:ext cx="4683125" cy="478536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③ 形态与结构、机构创新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产品要保持自己的形态，就需要有一定强度、刚度和稳定性的结构来支撑。产品的结构决定了产品功能的实现，它既是产品功能的承担者，也是产品形态的支撑者。根据产品要实现的功能，设计师应考虑产品各部件之间的连接方式和固定方式，同时考虑常用的机构，如平面连杆机构、凸轮机构、间歇运动机构等，以最科学、合理、节约成本的结构和机构支撑产品形态。</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215505" y="5387975"/>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6 </a:t>
            </a:r>
            <a:r>
              <a:rPr lang="zh-CN" altLang="en-US" sz="1600"/>
              <a:t>不同结构的椅子呈现不同形态</a:t>
            </a:r>
            <a:endParaRPr lang="zh-CN" altLang="en-US" sz="1600"/>
          </a:p>
        </p:txBody>
      </p:sp>
      <p:pic>
        <p:nvPicPr>
          <p:cNvPr id="3" name="图片 2" descr="3-2-6"/>
          <p:cNvPicPr>
            <a:picLocks noChangeAspect="1"/>
          </p:cNvPicPr>
          <p:nvPr/>
        </p:nvPicPr>
        <p:blipFill>
          <a:blip r:embed="rId1"/>
          <a:stretch>
            <a:fillRect/>
          </a:stretch>
        </p:blipFill>
        <p:spPr>
          <a:xfrm>
            <a:off x="5960745" y="2224405"/>
            <a:ext cx="5888990" cy="27571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176020"/>
            <a:ext cx="4683125" cy="478536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④形态与色彩创新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感性消费的趋势使色彩要素对于产品的重要性也明显提高，“形”“色”不可分，设计在产品形态创新设计的时候，要运用色彩处理产品外部，是消费者得到各种各样的视觉形态，同时，也要利用不同色彩给人不同的心理感觉进行创造活动。如，利用深颜色和浅颜色给人的轻重感进行产品设计，利用同一产品不同色彩进行产品纵向系列设计，利用不同色彩对产品的功能区进行划分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215505" y="5387975"/>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7 </a:t>
            </a:r>
            <a:r>
              <a:rPr lang="zh-CN" altLang="en-US" sz="1600"/>
              <a:t>黑色底座使产品形态稳重</a:t>
            </a:r>
            <a:endParaRPr lang="zh-CN" altLang="en-US" sz="1600"/>
          </a:p>
        </p:txBody>
      </p:sp>
      <p:pic>
        <p:nvPicPr>
          <p:cNvPr id="6" name="图片 5" descr="3-2-7"/>
          <p:cNvPicPr>
            <a:picLocks noChangeAspect="1"/>
          </p:cNvPicPr>
          <p:nvPr/>
        </p:nvPicPr>
        <p:blipFill>
          <a:blip r:embed="rId1"/>
          <a:stretch>
            <a:fillRect/>
          </a:stretch>
        </p:blipFill>
        <p:spPr>
          <a:xfrm>
            <a:off x="6751320" y="1863090"/>
            <a:ext cx="4501515" cy="31324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888490"/>
            <a:ext cx="10366375" cy="307848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⑤形态要适于产品使用环境</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产品的使用往往处于具体的自然和社会环境中，这就必然存在与产品形态产生相互作用的问题。不同的国家地区、历史文化、风俗传统会有不同的设计风格，必然影响产品形态，有时趋向于流线型产品形态，有时趋向于几何型产品形态，有时趋向于色彩浓重的产品形态等等；不同的自然环境也会影响产品形态，如在水面使用、在空中使用、在高压情况下使用、在高温情况下使用等，对应的产品的形态也有所不同。因此设计师要根据具体的使用环境，从造型、材质等各方面进行形态创新，使产品满足于所使用的环境。</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480820"/>
            <a:ext cx="4683125" cy="350520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⑥形态与使用方式创新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一般情况下，产品形态要能够让使用者识别产品属性，并使其知道如何操作。更重要的是，设计师要利用使用者好奇的心理，激发使用者的想象力，使产品具有多种组合性和变化性，在避免误操作的前提下，给使用者留有发挥的余地，这样会使产品更具吸引力。</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215505" y="5387975"/>
            <a:ext cx="4131310"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8 </a:t>
            </a:r>
            <a:r>
              <a:rPr lang="zh-CN" altLang="en-US" sz="1600"/>
              <a:t>意大利设计师Daniele Lago设计的七巧板组合书架</a:t>
            </a:r>
            <a:endParaRPr lang="zh-CN" altLang="en-US" sz="1600"/>
          </a:p>
        </p:txBody>
      </p:sp>
      <p:pic>
        <p:nvPicPr>
          <p:cNvPr id="3" name="图片 2" descr="3-2-8"/>
          <p:cNvPicPr>
            <a:picLocks noChangeAspect="1"/>
          </p:cNvPicPr>
          <p:nvPr/>
        </p:nvPicPr>
        <p:blipFill>
          <a:blip r:embed="rId1"/>
          <a:stretch>
            <a:fillRect/>
          </a:stretch>
        </p:blipFill>
        <p:spPr>
          <a:xfrm>
            <a:off x="6247765" y="1656715"/>
            <a:ext cx="5630545" cy="25438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2269490"/>
            <a:ext cx="10366375" cy="179832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⑦ 形态与视知觉创新</a:t>
            </a:r>
            <a:endParaRPr sz="2000" b="1">
              <a:latin typeface="黑体" panose="02010609060101010101" pitchFamily="49" charset="-122"/>
              <a:ea typeface="黑体" panose="02010609060101010101" pitchFamily="49" charset="-122"/>
            </a:endParaRPr>
          </a:p>
          <a:p>
            <a:pPr>
              <a:lnSpc>
                <a:spcPct val="14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人们主要是通过视觉与触觉来感受产品的知觉形态。视觉信息是人类的主要感觉来源，因此，对视觉的研究要成为设计师进行产品创新的重要途径。在产品形态创新设计中，运用视错觉等视觉手段，有时会有意想不到的效果。</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480820"/>
            <a:ext cx="4683125" cy="350520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⑧ 形态与心理功能创新</a:t>
            </a:r>
            <a:endParaRPr sz="2000" b="1">
              <a:latin typeface="黑体" panose="02010609060101010101" pitchFamily="49" charset="-122"/>
              <a:ea typeface="黑体" panose="02010609060101010101" pitchFamily="49" charset="-122"/>
            </a:endParaRPr>
          </a:p>
          <a:p>
            <a:pPr>
              <a:lnSpc>
                <a:spcPct val="14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 设计师进行产品设计时，不仅要考虑产品自身造型、材料、色彩等要素，更要考虑使用者的心理感受，让人从形态中读出记忆中所熟悉而喜爱的信息，从而使产品具有亲和力，能够唤起使用者心理上的共鸣。比如复古设计、仿生设计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6864985" y="5296535"/>
            <a:ext cx="4131310"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9  </a:t>
            </a:r>
            <a:r>
              <a:rPr lang="zh-CN" altLang="en-US" sz="1600"/>
              <a:t>这款蓝魔Q系列mp3的设计灵感来自糖果</a:t>
            </a:r>
            <a:endParaRPr lang="zh-CN" altLang="en-US" sz="1600"/>
          </a:p>
        </p:txBody>
      </p:sp>
      <p:pic>
        <p:nvPicPr>
          <p:cNvPr id="6" name="图片 5" descr="3-2-9-1"/>
          <p:cNvPicPr>
            <a:picLocks noChangeAspect="1"/>
          </p:cNvPicPr>
          <p:nvPr/>
        </p:nvPicPr>
        <p:blipFill>
          <a:blip r:embed="rId1"/>
          <a:stretch>
            <a:fillRect/>
          </a:stretch>
        </p:blipFill>
        <p:spPr>
          <a:xfrm>
            <a:off x="5715000" y="1744345"/>
            <a:ext cx="3287395" cy="2978150"/>
          </a:xfrm>
          <a:prstGeom prst="rect">
            <a:avLst/>
          </a:prstGeom>
        </p:spPr>
      </p:pic>
      <p:pic>
        <p:nvPicPr>
          <p:cNvPr id="8" name="图片 7" descr="3-2-9-2"/>
          <p:cNvPicPr>
            <a:picLocks noChangeAspect="1"/>
          </p:cNvPicPr>
          <p:nvPr/>
        </p:nvPicPr>
        <p:blipFill>
          <a:blip r:embed="rId2"/>
          <a:stretch>
            <a:fillRect/>
          </a:stretch>
        </p:blipFill>
        <p:spPr>
          <a:xfrm>
            <a:off x="9002395" y="1744345"/>
            <a:ext cx="2592705" cy="30035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2239010"/>
            <a:ext cx="10366375" cy="179832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① 功能主义设计方法</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功能主义设计的方法是指以功能为中心，从产品要实现的功能入手，进行功能的整理，确定产品的工程结构，从而确定产品形态。这种产品的形态往往最具科学性、合理性，因为从功能入手能够避免走弯路，人机要素合理，相应的技术、结构能够发挥最大效能。</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13130" y="143129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（4）产品形态创新方法</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09" y="1279630"/>
            <a:ext cx="3107267" cy="39878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smtClean="0">
                <a:solidFill>
                  <a:schemeClr val="tx1">
                    <a:lumMod val="75000"/>
                    <a:lumOff val="25000"/>
                  </a:schemeClr>
                </a:solidFill>
                <a:latin typeface="方正正中黑简体" panose="02000000000000000000" pitchFamily="2" charset="-122"/>
                <a:ea typeface="方正正中黑简体" panose="02000000000000000000" pitchFamily="2" charset="-122"/>
              </a:rPr>
              <a:t>2</a:t>
            </a:r>
            <a:r>
              <a:rPr lang="zh-CN" altLang="en-US" sz="2000" b="1" dirty="0" smtClean="0">
                <a:solidFill>
                  <a:schemeClr val="tx1">
                    <a:lumMod val="75000"/>
                    <a:lumOff val="25000"/>
                  </a:schemeClr>
                </a:solidFill>
                <a:latin typeface="方正正中黑简体" panose="02000000000000000000" pitchFamily="2" charset="-122"/>
                <a:ea typeface="方正正中黑简体" panose="02000000000000000000" pitchFamily="2" charset="-122"/>
              </a:rPr>
              <a:t>）结构</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130153" y="856232"/>
            <a:ext cx="5042048" cy="685800"/>
          </a:xfrm>
          <a:prstGeom prst="rect">
            <a:avLst/>
          </a:prstGeom>
          <a:noFill/>
        </p:spPr>
        <p:txBody>
          <a:bodyPr wrap="square" rtlCol="0">
            <a:spAutoFit/>
          </a:bodyPr>
          <a:lstStyle/>
          <a:p>
            <a:pPr>
              <a:lnSpc>
                <a:spcPct val="150000"/>
              </a:lnSpc>
            </a:pPr>
            <a:endParaRPr lang="zh-CN" altLang="zh-CN" sz="1400" dirty="0">
              <a:latin typeface="黑体" panose="02010609060101010101" pitchFamily="49" charset="-122"/>
              <a:ea typeface="黑体" panose="02010609060101010101" pitchFamily="49" charset="-122"/>
            </a:endParaRPr>
          </a:p>
          <a:p>
            <a:endParaRPr lang="zh-CN" altLang="en-US" dirty="0"/>
          </a:p>
        </p:txBody>
      </p:sp>
      <p:pic>
        <p:nvPicPr>
          <p:cNvPr id="4098" name="Picture 2" descr="组合式Mini 砧板"/>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44639" y="1090617"/>
            <a:ext cx="4410136" cy="439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670577" y="5543798"/>
            <a:ext cx="3004561" cy="615553"/>
          </a:xfrm>
          <a:prstGeom prst="rect">
            <a:avLst/>
          </a:prstGeom>
          <a:noFill/>
        </p:spPr>
        <p:txBody>
          <a:bodyPr wrap="square" rtlCol="0">
            <a:spAutoFit/>
          </a:bodyPr>
          <a:lstStyle/>
          <a:p>
            <a:r>
              <a:rPr lang="zh-CN" altLang="zh-CN" sz="1400" dirty="0">
                <a:solidFill>
                  <a:srgbClr val="FF0000"/>
                </a:solidFill>
              </a:rPr>
              <a:t>图</a:t>
            </a:r>
            <a:r>
              <a:rPr lang="en-US" altLang="zh-CN" sz="1400" dirty="0">
                <a:solidFill>
                  <a:srgbClr val="FF0000"/>
                </a:solidFill>
              </a:rPr>
              <a:t>1-10 </a:t>
            </a:r>
            <a:r>
              <a:rPr lang="en-US" altLang="zh-CN" sz="1400" dirty="0" smtClean="0">
                <a:solidFill>
                  <a:srgbClr val="FF0000"/>
                </a:solidFill>
              </a:rPr>
              <a:t> </a:t>
            </a:r>
            <a:r>
              <a:rPr lang="zh-CN" altLang="zh-CN" sz="1600" dirty="0" smtClean="0"/>
              <a:t>组合式</a:t>
            </a:r>
            <a:r>
              <a:rPr lang="en-US" altLang="zh-CN" sz="1600" dirty="0"/>
              <a:t>Mini </a:t>
            </a:r>
            <a:r>
              <a:rPr lang="zh-CN" altLang="zh-CN" sz="1600" dirty="0"/>
              <a:t>砧板</a:t>
            </a:r>
            <a:endParaRPr lang="zh-CN" altLang="zh-CN" sz="1600" dirty="0"/>
          </a:p>
          <a:p>
            <a:endParaRPr lang="zh-CN" altLang="en-US" dirty="0"/>
          </a:p>
        </p:txBody>
      </p:sp>
      <p:sp>
        <p:nvSpPr>
          <p:cNvPr id="5" name="TextBox 4"/>
          <p:cNvSpPr txBox="1"/>
          <p:nvPr/>
        </p:nvSpPr>
        <p:spPr>
          <a:xfrm>
            <a:off x="702162" y="1678007"/>
            <a:ext cx="5042049" cy="4480560"/>
          </a:xfrm>
          <a:prstGeom prst="rect">
            <a:avLst/>
          </a:prstGeom>
          <a:noFill/>
        </p:spPr>
        <p:txBody>
          <a:bodyPr wrap="square" rtlCol="0">
            <a:spAutoFit/>
          </a:bodyPr>
          <a:lstStyle/>
          <a:p>
            <a:pPr>
              <a:lnSpc>
                <a:spcPct val="150000"/>
              </a:lnSpc>
            </a:pPr>
            <a:r>
              <a:rPr lang="en-US" altLang="zh-CN" sz="1600"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产品</a:t>
            </a:r>
            <a:r>
              <a:rPr lang="zh-CN" altLang="zh-CN" dirty="0">
                <a:latin typeface="黑体" panose="02010609060101010101" pitchFamily="49" charset="-122"/>
                <a:ea typeface="黑体" panose="02010609060101010101" pitchFamily="49" charset="-122"/>
              </a:rPr>
              <a:t>结构包含：外部结构、内部结构、系统结构</a:t>
            </a:r>
            <a:r>
              <a:rPr lang="zh-CN" altLang="zh-CN" dirty="0" smtClean="0">
                <a:latin typeface="黑体" panose="02010609060101010101" pitchFamily="49" charset="-122"/>
                <a:ea typeface="黑体" panose="02010609060101010101" pitchFamily="49" charset="-122"/>
              </a:rPr>
              <a:t>。外部</a:t>
            </a:r>
            <a:r>
              <a:rPr lang="zh-CN" altLang="zh-CN" dirty="0">
                <a:latin typeface="黑体" panose="02010609060101010101" pitchFamily="49" charset="-122"/>
                <a:ea typeface="黑体" panose="02010609060101010101" pitchFamily="49" charset="-122"/>
              </a:rPr>
              <a:t>结构不仅仅指外观造型，而是包括与此相关的整体结构。外部结构是通过材料和形式来体现的</a:t>
            </a:r>
            <a:r>
              <a:rPr lang="zh-CN" altLang="zh-CN" dirty="0" smtClean="0">
                <a:latin typeface="黑体" panose="02010609060101010101" pitchFamily="49" charset="-122"/>
                <a:ea typeface="黑体" panose="02010609060101010101" pitchFamily="49" charset="-122"/>
              </a:rPr>
              <a:t>。外部</a:t>
            </a:r>
            <a:r>
              <a:rPr lang="zh-CN" altLang="zh-CN" dirty="0">
                <a:latin typeface="黑体" panose="02010609060101010101" pitchFamily="49" charset="-122"/>
                <a:ea typeface="黑体" panose="02010609060101010101" pitchFamily="49" charset="-122"/>
              </a:rPr>
              <a:t>结构是外部形式的承担者，同时也是内在功能的传达者，它通过整体结构使产品各个部件发挥功能。一般情况外观结构不承担产品的核心功能。有些情况，外面结构本身就是核心功能的承担者，其结构形式直接与产品效用相关。有些外部结构既是外观又是核心功能，具有双重意义。</a:t>
            </a:r>
            <a:endParaRPr lang="zh-CN" altLang="zh-CN" dirty="0">
              <a:latin typeface="黑体" panose="02010609060101010101" pitchFamily="49" charset="-122"/>
              <a:ea typeface="黑体" panose="02010609060101010101" pitchFamily="49" charset="-122"/>
            </a:endParaRPr>
          </a:p>
          <a:p>
            <a:endParaRPr lang="zh-CN" altLang="en-US" dirty="0"/>
          </a:p>
        </p:txBody>
      </p:sp>
      <p:sp>
        <p:nvSpPr>
          <p:cNvPr id="6" name="文本框 5"/>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297940"/>
            <a:ext cx="4683125" cy="490728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② 联想、象征、类比的设计方法</a:t>
            </a:r>
            <a:endParaRPr sz="2000" b="1">
              <a:latin typeface="黑体" panose="02010609060101010101" pitchFamily="49" charset="-122"/>
              <a:ea typeface="黑体" panose="02010609060101010101" pitchFamily="49" charset="-122"/>
            </a:endParaRPr>
          </a:p>
          <a:p>
            <a:pPr>
              <a:lnSpc>
                <a:spcPct val="120000"/>
              </a:lnSpc>
            </a:pPr>
            <a:r>
              <a:rPr sz="2000">
                <a:latin typeface="黑体" panose="02010609060101010101" pitchFamily="49" charset="-122"/>
                <a:ea typeface="黑体" panose="02010609060101010101" pitchFamily="49" charset="-122"/>
              </a:rPr>
              <a:t>设计师在进行产品形态创新时，为了加强形态的说服力和感染力，采用自然界的动植物形态或某些人造物的形态，从而使所创造的形态对使用者有联想的作用；设计者也可以把产品的功能和造型与某种具有典型形态的人造物或者自然物联系起来，从而使产品形态具有象征意义；设计师也经常要运用类比思维的方法，将同类或近似的事物加以对比，把陌生的、不熟悉的问题和已有的知识、经验联系起来，开拓思路，从而创造性的解决产品形态问题。</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341235" y="5296535"/>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10  </a:t>
            </a:r>
            <a:r>
              <a:rPr lang="zh-CN" altLang="en-US" sz="1600"/>
              <a:t>各种汽车的仿生设计</a:t>
            </a:r>
            <a:endParaRPr lang="zh-CN" altLang="en-US" sz="1600"/>
          </a:p>
        </p:txBody>
      </p:sp>
      <p:pic>
        <p:nvPicPr>
          <p:cNvPr id="3" name="图片 2" descr="3-2-10"/>
          <p:cNvPicPr>
            <a:picLocks noChangeAspect="1"/>
          </p:cNvPicPr>
          <p:nvPr/>
        </p:nvPicPr>
        <p:blipFill>
          <a:blip r:embed="rId1"/>
          <a:stretch>
            <a:fillRect/>
          </a:stretch>
        </p:blipFill>
        <p:spPr>
          <a:xfrm>
            <a:off x="6388735" y="1865630"/>
            <a:ext cx="5083810" cy="31273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736090"/>
            <a:ext cx="10366375" cy="307848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③感性工学的设计方法</a:t>
            </a:r>
            <a:endParaRPr sz="2000" b="1">
              <a:latin typeface="黑体" panose="02010609060101010101" pitchFamily="49" charset="-122"/>
              <a:ea typeface="黑体" panose="02010609060101010101" pitchFamily="49" charset="-122"/>
            </a:endParaRPr>
          </a:p>
          <a:p>
            <a:pPr>
              <a:lnSpc>
                <a:spcPct val="14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感性工学的设计方法是一种新的设计方法，它通过量化人们对于产品的感受、认知，将具体的数据转化为产品的具体的设计形态。感性工学的应用方法通常有两种，一种是通过对消费者进行调研，运用五点量表法汇总消费者对产品的感性认知信息，接着进行量化处理，以科学的分析构建形态感性坐标图，从而为产品设计提供涉及参考；另一种是使用相反词汇组进行调研获取数据。建立以该语意集合为X、Y轴的坐标系，将相关的造型形态填到坐标系中，使形态和形容词词汇组建立直观的关系，为产品形态设计提供直观参考。 </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4664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3.2.2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产品功能整合</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743200"/>
            <a:ext cx="9773285" cy="17983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并不是功能越多越好，有些功能对于部分人群是没有任何意义的，因此为了避免浪费资源，要针对不同的需求设计不同的功能。而对于有些产品来讲，消费目标并不是十分明确，可能还有潜在的消费群体，这就需要进行功能的整合，以提高产品附加值，拓宽产品销售的目标群。</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736090"/>
            <a:ext cx="4789170" cy="435864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随着科学技术的发展，产品功能整合越来越成为企业增强产品竞争力的手段。手机的发展就是典型的功能整合的例子。1987年第一款手机摩托罗拉3200进入中国，体积较大（俗称“大哥大”），售价也高达数万元，但是只具有移动通话和英文短信的使用功能，而现在，手机式样不断出新，功能也不断的丰富，如短信、拍照、上网、游戏、PDA功能、视频、音乐、广播、手写输入、蓝牙等。</a:t>
            </a:r>
            <a:endParaRPr 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5701665" y="5241290"/>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11  </a:t>
            </a:r>
            <a:r>
              <a:rPr lang="zh-CN" altLang="en-US" sz="1600"/>
              <a:t>摩托罗拉3200</a:t>
            </a:r>
            <a:endParaRPr lang="zh-CN" altLang="en-US" sz="1600"/>
          </a:p>
        </p:txBody>
      </p:sp>
      <p:pic>
        <p:nvPicPr>
          <p:cNvPr id="3" name="图片 2" descr="3-2-11"/>
          <p:cNvPicPr>
            <a:picLocks noChangeAspect="1"/>
          </p:cNvPicPr>
          <p:nvPr/>
        </p:nvPicPr>
        <p:blipFill>
          <a:blip r:embed="rId1"/>
          <a:stretch>
            <a:fillRect/>
          </a:stretch>
        </p:blipFill>
        <p:spPr>
          <a:xfrm>
            <a:off x="5928360" y="1650365"/>
            <a:ext cx="2212340" cy="3286125"/>
          </a:xfrm>
          <a:prstGeom prst="rect">
            <a:avLst/>
          </a:prstGeom>
        </p:spPr>
      </p:pic>
      <p:sp>
        <p:nvSpPr>
          <p:cNvPr id="6" name="文本框 5"/>
          <p:cNvSpPr txBox="1"/>
          <p:nvPr/>
        </p:nvSpPr>
        <p:spPr>
          <a:xfrm>
            <a:off x="8641715" y="5241290"/>
            <a:ext cx="4131310"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12  </a:t>
            </a:r>
            <a:r>
              <a:rPr lang="zh-CN" altLang="en-US" sz="1600"/>
              <a:t>Apple iPhone 4及功能</a:t>
            </a:r>
            <a:endParaRPr lang="zh-CN" altLang="en-US" sz="1600"/>
          </a:p>
          <a:p>
            <a:r>
              <a:rPr lang="zh-CN" altLang="en-US" sz="1600"/>
              <a:t>（图片来自中关村在线网站）</a:t>
            </a:r>
            <a:endParaRPr lang="zh-CN" altLang="en-US" sz="1600"/>
          </a:p>
        </p:txBody>
      </p:sp>
      <p:pic>
        <p:nvPicPr>
          <p:cNvPr id="8" name="图片 7" descr="3-2-12-1"/>
          <p:cNvPicPr>
            <a:picLocks noChangeAspect="1"/>
          </p:cNvPicPr>
          <p:nvPr/>
        </p:nvPicPr>
        <p:blipFill>
          <a:blip r:embed="rId2"/>
          <a:stretch>
            <a:fillRect/>
          </a:stretch>
        </p:blipFill>
        <p:spPr>
          <a:xfrm>
            <a:off x="9065895" y="1092200"/>
            <a:ext cx="2172970" cy="2454910"/>
          </a:xfrm>
          <a:prstGeom prst="rect">
            <a:avLst/>
          </a:prstGeom>
        </p:spPr>
      </p:pic>
      <p:pic>
        <p:nvPicPr>
          <p:cNvPr id="9" name="图片 8" descr="3-2-12-2"/>
          <p:cNvPicPr>
            <a:picLocks noChangeAspect="1"/>
          </p:cNvPicPr>
          <p:nvPr/>
        </p:nvPicPr>
        <p:blipFill>
          <a:blip r:embed="rId3"/>
          <a:stretch>
            <a:fillRect/>
          </a:stretch>
        </p:blipFill>
        <p:spPr>
          <a:xfrm>
            <a:off x="8641715" y="3705225"/>
            <a:ext cx="3020695" cy="1231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736090"/>
            <a:ext cx="4789170" cy="350520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不仅仅是手机，现在很多办公用品、家居用品、电子产品等都整合了各种各样的功能，有的产品主要功能和附属功能都分不清了，就干脆称之为一体机。如下图三星多功能一体机，集打印、复印、扫描、传真四种功能于一体，主要功能、次要功能、附属功能在产品中体现的并不是十分清楚，因此只能取名“一体机”</a:t>
            </a:r>
            <a:r>
              <a:rPr lang="zh-CN" sz="2000">
                <a:latin typeface="黑体" panose="02010609060101010101" pitchFamily="49" charset="-122"/>
                <a:ea typeface="黑体" panose="02010609060101010101" pitchFamily="49" charset="-122"/>
              </a:rPr>
              <a:t>。</a:t>
            </a:r>
            <a:endParaRPr 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6690360" y="4936490"/>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13  </a:t>
            </a:r>
            <a:r>
              <a:rPr lang="zh-CN" altLang="en-US" sz="1600"/>
              <a:t>三星3186FN一体机</a:t>
            </a:r>
            <a:endParaRPr lang="zh-CN" altLang="en-US" sz="1600"/>
          </a:p>
        </p:txBody>
      </p:sp>
      <p:pic>
        <p:nvPicPr>
          <p:cNvPr id="10" name="图片 9" descr="3-2-13"/>
          <p:cNvPicPr>
            <a:picLocks noChangeAspect="1"/>
          </p:cNvPicPr>
          <p:nvPr/>
        </p:nvPicPr>
        <p:blipFill>
          <a:blip r:embed="rId1"/>
          <a:stretch>
            <a:fillRect/>
          </a:stretch>
        </p:blipFill>
        <p:spPr>
          <a:xfrm>
            <a:off x="6690360" y="1736090"/>
            <a:ext cx="3658870" cy="27444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036320"/>
            <a:ext cx="10366375" cy="5212080"/>
          </a:xfrm>
          <a:prstGeom prst="rect">
            <a:avLst/>
          </a:prstGeom>
          <a:noFill/>
        </p:spPr>
        <p:txBody>
          <a:bodyPr wrap="square" rtlCol="0">
            <a:spAutoFit/>
          </a:bodyPr>
          <a:p>
            <a:pPr>
              <a:lnSpc>
                <a:spcPct val="12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随着市场经济的发展，功能集成、整合已经成为越来越多商家进行产品竞争的手段，也越来越多的为设计师所青睐，归咎原因主要有以下几点：</a:t>
            </a:r>
            <a:endParaRPr sz="2000" b="1">
              <a:latin typeface="黑体" panose="02010609060101010101" pitchFamily="49" charset="-122"/>
              <a:ea typeface="黑体" panose="02010609060101010101" pitchFamily="49" charset="-122"/>
            </a:endParaRPr>
          </a:p>
          <a:p>
            <a:pPr>
              <a:lnSpc>
                <a:spcPct val="120000"/>
              </a:lnSpc>
            </a:pPr>
            <a:r>
              <a:rPr sz="2000">
                <a:latin typeface="黑体" panose="02010609060101010101" pitchFamily="49" charset="-122"/>
                <a:ea typeface="黑体" panose="02010609060101010101" pitchFamily="49" charset="-122"/>
              </a:rPr>
              <a:t>首先，社会、科技的发展。新技术的不断创新、新材料的不断应用、新的加工工艺的不断进步、新的消费观念的不断更新都为功能整合提供了广阔的空间。其次，产业融合和市场竞争的需要。随着技术革新的不断发展，产业融合正日益成为产业经济发展中的重要现象。以消费电子产业为例，随着各种数字技术的成熟和消费者对于数码产品的需求，我国消费电子产业已逐渐成为一个门类齐全、颇具规模的产业，而近几年多功能的产品逐渐成为电子产品的主流。企业只有通过不断的融合不同内容、服务开发新产品，通过不同程度、不同组合方式、不同应用领域的融合催生出新的产品和新的应用，形成新的市场机会，才能在激烈的市场竞争中处于有利地位；最后是消费的需要。现代社会不同人群有不同的消费观念，小孩、年轻人、老年人、男性、女性、商务人士等等，他们有自己不同的需求，那么产品的功能设计也要针对不同的消费群整合不同的功能。另一方面，部分消费者为了节约成本或减少产品的存放空间，喜欢购买多功能的产品，厂商要根据消费者的需求在尽量避免高成本的情况下将功能整合，创造出符合消费者需求的产品。 </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295400"/>
            <a:ext cx="10366375" cy="3749040"/>
          </a:xfrm>
          <a:prstGeom prst="rect">
            <a:avLst/>
          </a:prstGeom>
          <a:noFill/>
        </p:spPr>
        <p:txBody>
          <a:bodyPr wrap="square" rtlCol="0">
            <a:spAutoFit/>
          </a:bodyPr>
          <a:p>
            <a:pPr>
              <a:lnSpc>
                <a:spcPct val="12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设计师在进行产品功能整合的时候要注意：</a:t>
            </a:r>
            <a:endParaRPr sz="2000" b="1">
              <a:latin typeface="黑体" panose="02010609060101010101" pitchFamily="49" charset="-122"/>
              <a:ea typeface="黑体" panose="02010609060101010101" pitchFamily="49" charset="-122"/>
            </a:endParaRPr>
          </a:p>
          <a:p>
            <a:pPr>
              <a:lnSpc>
                <a:spcPct val="12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首先功能整合并不是简单的功能组合，而是对产品功能进行优化整理，保留必要的主要功能和附属功能，删除不必要的功能，要有针对性的设计功能，尽可能减少功能的浪费；其次，功能整合要有理有据，要适应一定的人群和场合，不能把不相干的功能简单堆积在一个产品中，功能设置一定要有理由。有的设计人员想当然的把各种杂乱的功能集中到一个产品上，就说“我这个产品能够做什么，还能做什么，什么能做什么……”，其实这只不过是一个产品怪胎；最后，要注意功能整合后的效果。有些功能整合在一个产品中后，由于技术上或使用上的原因，并不能很好的发挥其功能，这就需要设计师在做产品设计之前，要充分调研，功能是否有必要设置？功能设置是否能满足消费者专业的、高标准的要求？ 如果没有很好的调研，就可能造成产品功能过剩、资源浪费等问题。</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719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800" b="1" dirty="0">
                <a:solidFill>
                  <a:schemeClr val="bg1"/>
                </a:solidFill>
                <a:latin typeface="方正正中黑简体" panose="02000000000000000000" pitchFamily="2" charset="-122"/>
                <a:ea typeface="方正正中黑简体" panose="02000000000000000000" pitchFamily="2" charset="-122"/>
              </a:rPr>
              <a:t>3.2.3 产品族DNA扩展</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911985"/>
            <a:ext cx="9773285" cy="439991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中国制造业一直是第一大产业部门，已成为世界制造业基地，但是仅仅满足于制造大国则永远没有出路，中国的工业设计师担任着将“制造大国”向“创造大国”转变的使命，在这个过程中，就必须在产品创新的基础上塑造中国自己的品牌。如三星、诺基亚、法拉利、苹果等世界品牌，它们旗下的产品无论哪个门类，无论产品经过多少次的更新换代，在产品同质化的时代，我们总能够从众多产品中把它们分辨出来，这就是品牌风格的继承性和延续性。</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产品设计是一个复杂的过程，它不仅包含了产品造型设计，还蕴含了产品的品牌文化因素，但这些因素很难用量化的方法体现在风格导向的设计中。如何使产品设计既具有创新性又能够保持产品品牌风格的延续性，一个重要的设计方法就是产品族设计，以期实现面向不同需求的系列化或更具创新性的产品。</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31545" y="1156970"/>
            <a:ext cx="3608705" cy="39878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 产品族的概念和方法</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1347470" y="1666875"/>
            <a:ext cx="9773285" cy="396938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产品族是以产品平台为基础，通过添加不同的个性模块，以设计出满足不同客户个性化需求的一组相关产品。产品平台是产品族的基础，是能够被某一系列产品共享的、可重用的模块集合，这个模块集合一般具有相对稳定的技术和结构，是产品族的核心，具有产品族内所有产品的共性特征。产品族设计基本思想就是以产品平台为基础，针对细分市场中不同客户群的需求，进行产品平台和基于产品平台的相关系列产品设计，以低成本和快速开发周期来满足不同客户的个性化需求。产品族的成员可以变化，但因为共享模块集合，因此具有许多共性的特征，使产品能够被识别到同一个品牌下。</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766445" y="1330325"/>
            <a:ext cx="5551805" cy="483108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产品族开发设计一般都是从寻求和分析市场开始，包括对市场的定义、细分，了解行业信息，以及对客户的需求进行分析，从而可以为企业进行新技术开发和市场战略提供参考。接下来进行产品平台定义、规划，以及进行平台技术的开发。通过企业对客户现有的或潜在的需求的综合评定和规范化处理建立产品平台。产品族设计就是在产品平台之上设计对应各个市场细分的产品族，它包括产品族模型的设计、产品定制化零部件设计和产品配置模型。</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grpSp>
        <p:nvGrpSpPr>
          <p:cNvPr id="1073743001" name="组合 1073743000"/>
          <p:cNvGrpSpPr>
            <a:grpSpLocks noRot="1" noChangeAspect="1"/>
          </p:cNvGrpSpPr>
          <p:nvPr/>
        </p:nvGrpSpPr>
        <p:grpSpPr>
          <a:xfrm>
            <a:off x="6374765" y="451485"/>
            <a:ext cx="4819650" cy="5448935"/>
            <a:chOff x="2220" y="7446"/>
            <a:chExt cx="8280" cy="9360"/>
          </a:xfrm>
        </p:grpSpPr>
        <p:sp>
          <p:nvSpPr>
            <p:cNvPr id="2" name="矩形 1"/>
            <p:cNvSpPr>
              <a:spLocks noRot="1" noChangeAspect="1" noTextEdit="1"/>
            </p:cNvSpPr>
            <p:nvPr/>
          </p:nvSpPr>
          <p:spPr>
            <a:xfrm>
              <a:off x="2220" y="7446"/>
              <a:ext cx="8280" cy="9360"/>
            </a:xfrm>
            <a:prstGeom prst="rect">
              <a:avLst/>
            </a:prstGeom>
            <a:noFill/>
            <a:ln w="9525">
              <a:noFill/>
            </a:ln>
          </p:spPr>
          <p:txBody>
            <a:bodyPr/>
            <a:p>
              <a:endParaRPr lang="zh-CN" altLang="en-US"/>
            </a:p>
          </p:txBody>
        </p:sp>
        <p:sp>
          <p:nvSpPr>
            <p:cNvPr id="1073743003" name="矩形 1073743002"/>
            <p:cNvSpPr/>
            <p:nvPr/>
          </p:nvSpPr>
          <p:spPr>
            <a:xfrm>
              <a:off x="5101" y="7602"/>
              <a:ext cx="1439"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寻求市场</a:t>
              </a:r>
              <a:endParaRPr lang="zh-CN" altLang="en-US" sz="1200"/>
            </a:p>
            <a:p>
              <a:endParaRPr lang="zh-CN" altLang="en-US" sz="1200"/>
            </a:p>
          </p:txBody>
        </p:sp>
        <p:sp>
          <p:nvSpPr>
            <p:cNvPr id="1073743004" name="矩形 1073743003"/>
            <p:cNvSpPr/>
            <p:nvPr/>
          </p:nvSpPr>
          <p:spPr>
            <a:xfrm>
              <a:off x="2940" y="8538"/>
              <a:ext cx="90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latin typeface="黑体" panose="02010609060101010101" pitchFamily="49" charset="-122"/>
                  <a:ea typeface="黑体" panose="02010609060101010101" pitchFamily="49" charset="-122"/>
                </a:rPr>
                <a:t>定义市场</a:t>
              </a:r>
              <a:endParaRPr lang="zh-CN" altLang="en-US" sz="1200">
                <a:latin typeface="黑体" panose="02010609060101010101" pitchFamily="49" charset="-122"/>
                <a:ea typeface="黑体" panose="02010609060101010101" pitchFamily="49" charset="-122"/>
              </a:endParaRPr>
            </a:p>
            <a:p>
              <a:endParaRPr lang="zh-CN" altLang="en-US" sz="1200">
                <a:latin typeface="黑体" panose="02010609060101010101" pitchFamily="49" charset="-122"/>
                <a:ea typeface="黑体" panose="02010609060101010101" pitchFamily="49" charset="-122"/>
              </a:endParaRPr>
            </a:p>
          </p:txBody>
        </p:sp>
        <p:sp>
          <p:nvSpPr>
            <p:cNvPr id="1073743005" name="矩形 1073743004"/>
            <p:cNvSpPr/>
            <p:nvPr/>
          </p:nvSpPr>
          <p:spPr>
            <a:xfrm>
              <a:off x="4560" y="8538"/>
              <a:ext cx="90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市场细分</a:t>
              </a:r>
              <a:endParaRPr lang="zh-CN" altLang="en-US" sz="1200"/>
            </a:p>
            <a:p>
              <a:endParaRPr lang="zh-CN" altLang="en-US" sz="1200"/>
            </a:p>
          </p:txBody>
        </p:sp>
        <p:sp>
          <p:nvSpPr>
            <p:cNvPr id="1073743006" name="矩形 1073743005"/>
            <p:cNvSpPr/>
            <p:nvPr/>
          </p:nvSpPr>
          <p:spPr>
            <a:xfrm>
              <a:off x="6166" y="8538"/>
              <a:ext cx="1456"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了解单个客户需求</a:t>
              </a:r>
              <a:endParaRPr lang="zh-CN" altLang="en-US" sz="1200"/>
            </a:p>
            <a:p>
              <a:endParaRPr lang="zh-CN" altLang="en-US" sz="1200"/>
            </a:p>
          </p:txBody>
        </p:sp>
        <p:sp>
          <p:nvSpPr>
            <p:cNvPr id="1073743007" name="矩形 1073743006"/>
            <p:cNvSpPr/>
            <p:nvPr/>
          </p:nvSpPr>
          <p:spPr>
            <a:xfrm>
              <a:off x="7980" y="8538"/>
              <a:ext cx="1262"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了解行业信息</a:t>
              </a:r>
              <a:endParaRPr lang="zh-CN" altLang="en-US" sz="1200"/>
            </a:p>
            <a:p>
              <a:endParaRPr lang="zh-CN" altLang="en-US" sz="1200"/>
            </a:p>
          </p:txBody>
        </p:sp>
        <p:sp>
          <p:nvSpPr>
            <p:cNvPr id="1073743008" name="矩形 1073743007"/>
            <p:cNvSpPr/>
            <p:nvPr/>
          </p:nvSpPr>
          <p:spPr>
            <a:xfrm>
              <a:off x="3660" y="10002"/>
              <a:ext cx="126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产品平台定义</a:t>
              </a:r>
              <a:endParaRPr lang="zh-CN" altLang="en-US" sz="1200"/>
            </a:p>
            <a:p>
              <a:endParaRPr lang="zh-CN" altLang="en-US" sz="1200"/>
            </a:p>
          </p:txBody>
        </p:sp>
        <p:sp>
          <p:nvSpPr>
            <p:cNvPr id="1073743009" name="矩形 1073743008"/>
            <p:cNvSpPr/>
            <p:nvPr/>
          </p:nvSpPr>
          <p:spPr>
            <a:xfrm>
              <a:off x="7622" y="10098"/>
              <a:ext cx="1798"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新技术开发</a:t>
              </a:r>
              <a:endParaRPr lang="zh-CN" altLang="en-US" sz="1200"/>
            </a:p>
            <a:p>
              <a:endParaRPr lang="zh-CN" altLang="en-US" sz="1200"/>
            </a:p>
          </p:txBody>
        </p:sp>
        <p:sp>
          <p:nvSpPr>
            <p:cNvPr id="1073743010" name="矩形 1073743009"/>
            <p:cNvSpPr/>
            <p:nvPr/>
          </p:nvSpPr>
          <p:spPr>
            <a:xfrm>
              <a:off x="7622" y="11190"/>
              <a:ext cx="176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新平台形成</a:t>
              </a:r>
              <a:endParaRPr lang="zh-CN" altLang="en-US" sz="1200"/>
            </a:p>
            <a:p>
              <a:endParaRPr lang="zh-CN" altLang="en-US" sz="1200"/>
            </a:p>
          </p:txBody>
        </p:sp>
        <p:sp>
          <p:nvSpPr>
            <p:cNvPr id="1073743011" name="矩形 1073743010"/>
            <p:cNvSpPr/>
            <p:nvPr/>
          </p:nvSpPr>
          <p:spPr>
            <a:xfrm>
              <a:off x="3660" y="11250"/>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平台开发</a:t>
              </a:r>
              <a:endParaRPr lang="zh-CN" altLang="en-US" sz="1200"/>
            </a:p>
            <a:p>
              <a:endParaRPr lang="zh-CN" altLang="en-US" sz="1200"/>
            </a:p>
          </p:txBody>
        </p:sp>
        <p:sp>
          <p:nvSpPr>
            <p:cNvPr id="1073743012" name="矩形 1073743011"/>
            <p:cNvSpPr/>
            <p:nvPr/>
          </p:nvSpPr>
          <p:spPr>
            <a:xfrm>
              <a:off x="3660" y="12342"/>
              <a:ext cx="144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产品族模型开发</a:t>
              </a:r>
              <a:endParaRPr lang="zh-CN" altLang="en-US" sz="1200"/>
            </a:p>
            <a:p>
              <a:endParaRPr lang="zh-CN" altLang="en-US" sz="1200"/>
            </a:p>
          </p:txBody>
        </p:sp>
        <p:sp>
          <p:nvSpPr>
            <p:cNvPr id="1073743013" name="矩形 1073743012"/>
            <p:cNvSpPr/>
            <p:nvPr/>
          </p:nvSpPr>
          <p:spPr>
            <a:xfrm>
              <a:off x="5640" y="12342"/>
              <a:ext cx="1799"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产品定制化零部件设计</a:t>
              </a:r>
              <a:endParaRPr lang="zh-CN" altLang="en-US" sz="1200"/>
            </a:p>
            <a:p>
              <a:endParaRPr lang="zh-CN" altLang="en-US" sz="1200"/>
            </a:p>
          </p:txBody>
        </p:sp>
        <p:sp>
          <p:nvSpPr>
            <p:cNvPr id="1073743014" name="矩形 1073743013"/>
            <p:cNvSpPr/>
            <p:nvPr/>
          </p:nvSpPr>
          <p:spPr>
            <a:xfrm>
              <a:off x="8160" y="12342"/>
              <a:ext cx="144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新产品族模型形成</a:t>
              </a:r>
              <a:endParaRPr lang="zh-CN" altLang="en-US" sz="1200"/>
            </a:p>
            <a:p>
              <a:endParaRPr lang="zh-CN" altLang="en-US" sz="1200"/>
            </a:p>
          </p:txBody>
        </p:sp>
        <p:sp>
          <p:nvSpPr>
            <p:cNvPr id="1073743015" name="矩形 1073743014"/>
            <p:cNvSpPr/>
            <p:nvPr/>
          </p:nvSpPr>
          <p:spPr>
            <a:xfrm>
              <a:off x="5460" y="13686"/>
              <a:ext cx="2164"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产品配置模型</a:t>
              </a:r>
              <a:endParaRPr lang="zh-CN" altLang="en-US" sz="1200"/>
            </a:p>
            <a:p>
              <a:endParaRPr lang="zh-CN" altLang="en-US" sz="1200"/>
            </a:p>
          </p:txBody>
        </p:sp>
        <p:sp>
          <p:nvSpPr>
            <p:cNvPr id="1073743016" name="矩形 1073743015"/>
            <p:cNvSpPr/>
            <p:nvPr/>
          </p:nvSpPr>
          <p:spPr>
            <a:xfrm>
              <a:off x="3391" y="14778"/>
              <a:ext cx="2249" cy="51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工艺规程设计</a:t>
              </a:r>
              <a:endParaRPr lang="zh-CN" altLang="en-US" sz="1200"/>
            </a:p>
            <a:p>
              <a:endParaRPr lang="zh-CN" altLang="en-US"/>
            </a:p>
          </p:txBody>
        </p:sp>
        <p:sp>
          <p:nvSpPr>
            <p:cNvPr id="1073743017" name="矩形 1073743016"/>
            <p:cNvSpPr/>
            <p:nvPr/>
          </p:nvSpPr>
          <p:spPr>
            <a:xfrm>
              <a:off x="6541" y="14778"/>
              <a:ext cx="2698"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生产线柔性化设计</a:t>
              </a:r>
              <a:endParaRPr lang="zh-CN" altLang="en-US" sz="1200"/>
            </a:p>
            <a:p>
              <a:endParaRPr lang="zh-CN" altLang="en-US" sz="1200"/>
            </a:p>
          </p:txBody>
        </p:sp>
        <p:sp>
          <p:nvSpPr>
            <p:cNvPr id="1073743018" name="矩形 1073743017"/>
            <p:cNvSpPr/>
            <p:nvPr/>
          </p:nvSpPr>
          <p:spPr>
            <a:xfrm>
              <a:off x="6000" y="15870"/>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生产</a:t>
              </a:r>
              <a:endParaRPr lang="zh-CN" altLang="en-US" sz="1200"/>
            </a:p>
            <a:p>
              <a:endParaRPr lang="zh-CN" altLang="en-US" sz="1200"/>
            </a:p>
          </p:txBody>
        </p:sp>
        <p:cxnSp>
          <p:nvCxnSpPr>
            <p:cNvPr id="1073743019" name="肘形连接符 1073743018"/>
            <p:cNvCxnSpPr/>
            <p:nvPr/>
          </p:nvCxnSpPr>
          <p:spPr>
            <a:xfrm rot="5400000">
              <a:off x="4416" y="7044"/>
              <a:ext cx="468" cy="252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0" name="肘形连接符 1073743019"/>
            <p:cNvCxnSpPr/>
            <p:nvPr/>
          </p:nvCxnSpPr>
          <p:spPr>
            <a:xfrm rot="5400000">
              <a:off x="5226" y="7854"/>
              <a:ext cx="468" cy="90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1" name="肘形连接符 1073743020"/>
            <p:cNvCxnSpPr/>
            <p:nvPr/>
          </p:nvCxnSpPr>
          <p:spPr>
            <a:xfrm rot="-5400000" flipH="1">
              <a:off x="6216" y="7763"/>
              <a:ext cx="468" cy="1081"/>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2" name="肘形连接符 1073743021"/>
            <p:cNvCxnSpPr/>
            <p:nvPr/>
          </p:nvCxnSpPr>
          <p:spPr>
            <a:xfrm rot="-5400000" flipH="1">
              <a:off x="7026" y="6953"/>
              <a:ext cx="468" cy="2701"/>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3" name="肘形连接符 1073743022"/>
            <p:cNvCxnSpPr/>
            <p:nvPr/>
          </p:nvCxnSpPr>
          <p:spPr>
            <a:xfrm rot="-5400000" flipH="1">
              <a:off x="4199" y="8508"/>
              <a:ext cx="1" cy="1620"/>
            </a:xfrm>
            <a:prstGeom prst="bentConnector3">
              <a:avLst>
                <a:gd name="adj1" fmla="val 36000000"/>
              </a:avLst>
            </a:prstGeom>
            <a:ln w="9525" cap="flat" cmpd="sng">
              <a:solidFill>
                <a:srgbClr val="000000"/>
              </a:solidFill>
              <a:prstDash val="solid"/>
              <a:miter/>
              <a:headEnd type="none" w="med" len="med"/>
              <a:tailEnd type="none" w="med" len="med"/>
            </a:ln>
          </p:spPr>
        </p:cxnSp>
        <p:sp>
          <p:nvSpPr>
            <p:cNvPr id="1073743024" name="直接连接符 1073743023"/>
            <p:cNvSpPr/>
            <p:nvPr/>
          </p:nvSpPr>
          <p:spPr>
            <a:xfrm>
              <a:off x="4200" y="9678"/>
              <a:ext cx="1" cy="312"/>
            </a:xfrm>
            <a:prstGeom prst="line">
              <a:avLst/>
            </a:prstGeom>
            <a:ln w="9525" cap="flat" cmpd="sng">
              <a:solidFill>
                <a:srgbClr val="000000"/>
              </a:solidFill>
              <a:prstDash val="solid"/>
              <a:headEnd type="none" w="med" len="med"/>
              <a:tailEnd type="triangle" w="med" len="med"/>
            </a:ln>
          </p:spPr>
        </p:sp>
        <p:sp>
          <p:nvSpPr>
            <p:cNvPr id="1073743025" name="直接连接符 1073743024"/>
            <p:cNvSpPr/>
            <p:nvPr/>
          </p:nvSpPr>
          <p:spPr>
            <a:xfrm>
              <a:off x="8700" y="9318"/>
              <a:ext cx="0" cy="780"/>
            </a:xfrm>
            <a:prstGeom prst="line">
              <a:avLst/>
            </a:prstGeom>
            <a:ln w="9525" cap="flat" cmpd="sng">
              <a:solidFill>
                <a:srgbClr val="000000"/>
              </a:solidFill>
              <a:prstDash val="solid"/>
              <a:headEnd type="none" w="med" len="med"/>
              <a:tailEnd type="triangle" w="med" len="med"/>
            </a:ln>
          </p:spPr>
        </p:sp>
        <p:sp>
          <p:nvSpPr>
            <p:cNvPr id="1073743026" name="直接连接符 1073743025"/>
            <p:cNvSpPr/>
            <p:nvPr/>
          </p:nvSpPr>
          <p:spPr>
            <a:xfrm>
              <a:off x="8700" y="10566"/>
              <a:ext cx="0" cy="624"/>
            </a:xfrm>
            <a:prstGeom prst="line">
              <a:avLst/>
            </a:prstGeom>
            <a:ln w="9525" cap="flat" cmpd="sng">
              <a:solidFill>
                <a:srgbClr val="000000"/>
              </a:solidFill>
              <a:prstDash val="solid"/>
              <a:headEnd type="none" w="med" len="med"/>
              <a:tailEnd type="triangle" w="med" len="med"/>
            </a:ln>
          </p:spPr>
        </p:sp>
        <p:sp>
          <p:nvSpPr>
            <p:cNvPr id="1073743027" name="直接连接符 1073743026"/>
            <p:cNvSpPr/>
            <p:nvPr/>
          </p:nvSpPr>
          <p:spPr>
            <a:xfrm>
              <a:off x="4199" y="10782"/>
              <a:ext cx="1" cy="468"/>
            </a:xfrm>
            <a:prstGeom prst="line">
              <a:avLst/>
            </a:prstGeom>
            <a:ln w="9525" cap="flat" cmpd="sng">
              <a:solidFill>
                <a:srgbClr val="000000"/>
              </a:solidFill>
              <a:prstDash val="solid"/>
              <a:headEnd type="none" w="med" len="med"/>
              <a:tailEnd type="triangle" w="med" len="med"/>
            </a:ln>
          </p:spPr>
        </p:sp>
        <p:cxnSp>
          <p:nvCxnSpPr>
            <p:cNvPr id="1073743028" name="肘形连接符 1073743027"/>
            <p:cNvCxnSpPr/>
            <p:nvPr/>
          </p:nvCxnSpPr>
          <p:spPr>
            <a:xfrm>
              <a:off x="5100" y="11484"/>
              <a:ext cx="1440" cy="858"/>
            </a:xfrm>
            <a:prstGeom prst="bentConnector2">
              <a:avLst/>
            </a:prstGeom>
            <a:ln w="9525" cap="flat" cmpd="sng">
              <a:solidFill>
                <a:srgbClr val="000000"/>
              </a:solidFill>
              <a:prstDash val="solid"/>
              <a:miter/>
              <a:headEnd type="none" w="med" len="med"/>
              <a:tailEnd type="triangle" w="med" len="med"/>
            </a:ln>
          </p:spPr>
        </p:cxnSp>
        <p:sp>
          <p:nvSpPr>
            <p:cNvPr id="1073743029" name="直接连接符 1073743028"/>
            <p:cNvSpPr/>
            <p:nvPr/>
          </p:nvSpPr>
          <p:spPr>
            <a:xfrm>
              <a:off x="4200" y="11718"/>
              <a:ext cx="1" cy="624"/>
            </a:xfrm>
            <a:prstGeom prst="line">
              <a:avLst/>
            </a:prstGeom>
            <a:ln w="9525" cap="flat" cmpd="sng">
              <a:solidFill>
                <a:srgbClr val="000000"/>
              </a:solidFill>
              <a:prstDash val="solid"/>
              <a:headEnd type="none" w="med" len="med"/>
              <a:tailEnd type="triangle" w="med" len="med"/>
            </a:ln>
          </p:spPr>
        </p:sp>
        <p:sp>
          <p:nvSpPr>
            <p:cNvPr id="1073743030" name="直接连接符 1073743029"/>
            <p:cNvSpPr/>
            <p:nvPr/>
          </p:nvSpPr>
          <p:spPr>
            <a:xfrm>
              <a:off x="8700" y="11658"/>
              <a:ext cx="0" cy="624"/>
            </a:xfrm>
            <a:prstGeom prst="line">
              <a:avLst/>
            </a:prstGeom>
            <a:ln w="9525" cap="flat" cmpd="sng">
              <a:solidFill>
                <a:srgbClr val="000000"/>
              </a:solidFill>
              <a:prstDash val="solid"/>
              <a:headEnd type="none" w="med" len="med"/>
              <a:tailEnd type="triangle" w="med" len="med"/>
            </a:ln>
          </p:spPr>
        </p:sp>
        <p:sp>
          <p:nvSpPr>
            <p:cNvPr id="1073743031" name="直接连接符 1073743030"/>
            <p:cNvSpPr/>
            <p:nvPr/>
          </p:nvSpPr>
          <p:spPr>
            <a:xfrm>
              <a:off x="6900" y="9318"/>
              <a:ext cx="0" cy="2964"/>
            </a:xfrm>
            <a:prstGeom prst="line">
              <a:avLst/>
            </a:prstGeom>
            <a:ln w="9525" cap="flat" cmpd="sng">
              <a:solidFill>
                <a:srgbClr val="000000"/>
              </a:solidFill>
              <a:prstDash val="solid"/>
              <a:headEnd type="none" w="med" len="med"/>
              <a:tailEnd type="triangle" w="med" len="med"/>
            </a:ln>
          </p:spPr>
        </p:sp>
        <p:sp>
          <p:nvSpPr>
            <p:cNvPr id="1073743032" name="直接连接符 1073743031"/>
            <p:cNvSpPr/>
            <p:nvPr/>
          </p:nvSpPr>
          <p:spPr>
            <a:xfrm flipH="1">
              <a:off x="7440" y="12750"/>
              <a:ext cx="540" cy="0"/>
            </a:xfrm>
            <a:prstGeom prst="line">
              <a:avLst/>
            </a:prstGeom>
            <a:ln w="9525" cap="flat" cmpd="sng">
              <a:solidFill>
                <a:srgbClr val="000000"/>
              </a:solidFill>
              <a:prstDash val="solid"/>
              <a:headEnd type="none" w="med" len="med"/>
              <a:tailEnd type="triangle" w="med" len="med"/>
            </a:ln>
          </p:spPr>
        </p:sp>
        <p:sp>
          <p:nvSpPr>
            <p:cNvPr id="1073743033" name="直接连接符 1073743032"/>
            <p:cNvSpPr/>
            <p:nvPr/>
          </p:nvSpPr>
          <p:spPr>
            <a:xfrm>
              <a:off x="5280" y="12750"/>
              <a:ext cx="360" cy="0"/>
            </a:xfrm>
            <a:prstGeom prst="line">
              <a:avLst/>
            </a:prstGeom>
            <a:ln w="9525" cap="flat" cmpd="sng">
              <a:solidFill>
                <a:srgbClr val="000000"/>
              </a:solidFill>
              <a:prstDash val="solid"/>
              <a:headEnd type="none" w="med" len="med"/>
              <a:tailEnd type="triangle" w="med" len="med"/>
            </a:ln>
          </p:spPr>
        </p:sp>
        <p:sp>
          <p:nvSpPr>
            <p:cNvPr id="1073743034" name="直接连接符 1073743033"/>
            <p:cNvSpPr/>
            <p:nvPr/>
          </p:nvSpPr>
          <p:spPr>
            <a:xfrm>
              <a:off x="6540" y="13182"/>
              <a:ext cx="1" cy="468"/>
            </a:xfrm>
            <a:prstGeom prst="line">
              <a:avLst/>
            </a:prstGeom>
            <a:ln w="9525" cap="flat" cmpd="sng">
              <a:solidFill>
                <a:srgbClr val="000000"/>
              </a:solidFill>
              <a:prstDash val="solid"/>
              <a:headEnd type="none" w="med" len="med"/>
              <a:tailEnd type="triangle" w="med" len="med"/>
            </a:ln>
          </p:spPr>
        </p:sp>
        <p:cxnSp>
          <p:nvCxnSpPr>
            <p:cNvPr id="1073743035" name="肘形连接符 1073743034"/>
            <p:cNvCxnSpPr/>
            <p:nvPr/>
          </p:nvCxnSpPr>
          <p:spPr>
            <a:xfrm rot="5400000">
              <a:off x="5148" y="13476"/>
              <a:ext cx="624" cy="198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36" name="肘形连接符 1073743035"/>
            <p:cNvCxnSpPr/>
            <p:nvPr/>
          </p:nvCxnSpPr>
          <p:spPr>
            <a:xfrm rot="-5400000" flipH="1">
              <a:off x="6993" y="13611"/>
              <a:ext cx="624" cy="171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37" name="肘形连接符 1073743036"/>
            <p:cNvCxnSpPr/>
            <p:nvPr/>
          </p:nvCxnSpPr>
          <p:spPr>
            <a:xfrm rot="-16200000" flipH="1">
              <a:off x="5148" y="14568"/>
              <a:ext cx="624" cy="198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38" name="肘形连接符 1073743037"/>
            <p:cNvCxnSpPr/>
            <p:nvPr/>
          </p:nvCxnSpPr>
          <p:spPr>
            <a:xfrm rot="16200000">
              <a:off x="6993" y="14703"/>
              <a:ext cx="624" cy="1710"/>
            </a:xfrm>
            <a:prstGeom prst="bentConnector3">
              <a:avLst>
                <a:gd name="adj1" fmla="val 50000"/>
              </a:avLst>
            </a:prstGeom>
            <a:ln w="9525" cap="flat" cmpd="sng">
              <a:solidFill>
                <a:srgbClr val="000000"/>
              </a:solidFill>
              <a:prstDash val="solid"/>
              <a:miter/>
              <a:headEnd type="none" w="med" len="med"/>
              <a:tailEnd type="triangle" w="med" len="med"/>
            </a:ln>
          </p:spPr>
        </p:cxnSp>
        <p:sp>
          <p:nvSpPr>
            <p:cNvPr id="1073743039" name="直接连接符 1073743038"/>
            <p:cNvSpPr/>
            <p:nvPr/>
          </p:nvSpPr>
          <p:spPr>
            <a:xfrm>
              <a:off x="2400" y="9786"/>
              <a:ext cx="7920" cy="0"/>
            </a:xfrm>
            <a:prstGeom prst="line">
              <a:avLst/>
            </a:prstGeom>
            <a:ln w="9525" cap="rnd" cmpd="sng">
              <a:solidFill>
                <a:srgbClr val="000000"/>
              </a:solidFill>
              <a:prstDash val="sysDot"/>
              <a:headEnd type="none" w="med" len="med"/>
              <a:tailEnd type="none" w="med" len="med"/>
            </a:ln>
          </p:spPr>
        </p:sp>
        <p:sp>
          <p:nvSpPr>
            <p:cNvPr id="1073743040" name="直接连接符 1073743039"/>
            <p:cNvSpPr/>
            <p:nvPr/>
          </p:nvSpPr>
          <p:spPr>
            <a:xfrm>
              <a:off x="2400" y="11970"/>
              <a:ext cx="7920" cy="1"/>
            </a:xfrm>
            <a:prstGeom prst="line">
              <a:avLst/>
            </a:prstGeom>
            <a:ln w="9525" cap="rnd" cmpd="sng">
              <a:solidFill>
                <a:srgbClr val="000000"/>
              </a:solidFill>
              <a:prstDash val="sysDot"/>
              <a:headEnd type="none" w="med" len="med"/>
              <a:tailEnd type="none" w="med" len="med"/>
            </a:ln>
          </p:spPr>
        </p:sp>
        <p:sp>
          <p:nvSpPr>
            <p:cNvPr id="1073743041" name="直接连接符 1073743040"/>
            <p:cNvSpPr/>
            <p:nvPr/>
          </p:nvSpPr>
          <p:spPr>
            <a:xfrm>
              <a:off x="2400" y="14310"/>
              <a:ext cx="7920" cy="1"/>
            </a:xfrm>
            <a:prstGeom prst="line">
              <a:avLst/>
            </a:prstGeom>
            <a:ln w="9525" cap="rnd" cmpd="sng">
              <a:solidFill>
                <a:srgbClr val="000000"/>
              </a:solidFill>
              <a:prstDash val="sysDot"/>
              <a:headEnd type="none" w="med" len="med"/>
              <a:tailEnd type="none" w="med" len="med"/>
            </a:ln>
          </p:spPr>
        </p:sp>
        <p:sp>
          <p:nvSpPr>
            <p:cNvPr id="1073743042" name="文本框 1073743041"/>
            <p:cNvSpPr txBox="1"/>
            <p:nvPr/>
          </p:nvSpPr>
          <p:spPr>
            <a:xfrm>
              <a:off x="9780" y="8070"/>
              <a:ext cx="540" cy="1404"/>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需求分析</a:t>
              </a:r>
              <a:endParaRPr lang="zh-CN" altLang="en-US" sz="1200"/>
            </a:p>
            <a:p>
              <a:endParaRPr lang="zh-CN" altLang="en-US" sz="1200"/>
            </a:p>
          </p:txBody>
        </p:sp>
        <p:sp>
          <p:nvSpPr>
            <p:cNvPr id="1073743043" name="文本框 1073743042"/>
            <p:cNvSpPr txBox="1"/>
            <p:nvPr/>
          </p:nvSpPr>
          <p:spPr>
            <a:xfrm>
              <a:off x="9780" y="9906"/>
              <a:ext cx="540" cy="202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产品平台设计</a:t>
              </a:r>
              <a:endParaRPr lang="zh-CN" altLang="en-US" sz="1200"/>
            </a:p>
            <a:p>
              <a:endParaRPr lang="zh-CN" altLang="en-US" sz="1200"/>
            </a:p>
          </p:txBody>
        </p:sp>
        <p:sp>
          <p:nvSpPr>
            <p:cNvPr id="1073743044" name="文本框 1073743043"/>
            <p:cNvSpPr txBox="1"/>
            <p:nvPr/>
          </p:nvSpPr>
          <p:spPr>
            <a:xfrm>
              <a:off x="9780" y="12126"/>
              <a:ext cx="540" cy="1716"/>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产品族设计</a:t>
              </a:r>
              <a:endParaRPr lang="zh-CN" altLang="en-US" sz="1200"/>
            </a:p>
            <a:p>
              <a:endParaRPr lang="zh-CN" altLang="en-US" sz="1200"/>
            </a:p>
          </p:txBody>
        </p:sp>
        <p:sp>
          <p:nvSpPr>
            <p:cNvPr id="1073743045" name="文本框 1073743044"/>
            <p:cNvSpPr txBox="1"/>
            <p:nvPr/>
          </p:nvSpPr>
          <p:spPr>
            <a:xfrm>
              <a:off x="9780" y="14466"/>
              <a:ext cx="540" cy="1716"/>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工艺设计</a:t>
              </a:r>
              <a:endParaRPr lang="zh-CN" altLang="en-US" sz="1200"/>
            </a:p>
            <a:p>
              <a:endParaRPr lang="zh-CN" altLang="en-US" sz="1200"/>
            </a:p>
          </p:txBody>
        </p:sp>
      </p:gr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7" name="文本框 6"/>
          <p:cNvSpPr txBox="1"/>
          <p:nvPr/>
        </p:nvSpPr>
        <p:spPr>
          <a:xfrm>
            <a:off x="7056120" y="5793105"/>
            <a:ext cx="3574415"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14 </a:t>
            </a:r>
            <a:r>
              <a:rPr lang="zh-CN" altLang="en-US" sz="1600">
                <a:sym typeface="+mn-ea"/>
              </a:rPr>
              <a:t>产品平台和产品族开发过程</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descr="佳能1Dmake结构图"/>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3520" y="1441071"/>
            <a:ext cx="4129128" cy="309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45661" y="4677996"/>
            <a:ext cx="3604847" cy="615553"/>
          </a:xfrm>
          <a:prstGeom prst="rect">
            <a:avLst/>
          </a:prstGeom>
          <a:noFill/>
        </p:spPr>
        <p:txBody>
          <a:bodyPr wrap="square" rtlCol="0">
            <a:spAutoFit/>
          </a:bodyPr>
          <a:lstStyle/>
          <a:p>
            <a:r>
              <a:rPr lang="zh-CN" altLang="zh-CN" sz="1600" dirty="0">
                <a:solidFill>
                  <a:srgbClr val="FF0000"/>
                </a:solidFill>
              </a:rPr>
              <a:t>图</a:t>
            </a:r>
            <a:r>
              <a:rPr lang="en-US" altLang="zh-CN" sz="1600" dirty="0" smtClean="0">
                <a:solidFill>
                  <a:srgbClr val="FF0000"/>
                </a:solidFill>
              </a:rPr>
              <a:t>1-11     </a:t>
            </a:r>
            <a:r>
              <a:rPr lang="zh-CN" altLang="zh-CN" sz="1600" dirty="0" smtClean="0"/>
              <a:t>佳能</a:t>
            </a:r>
            <a:r>
              <a:rPr lang="en-US" altLang="zh-CN" sz="1600" dirty="0"/>
              <a:t>EOS-1DMarkII</a:t>
            </a:r>
            <a:r>
              <a:rPr lang="zh-CN" altLang="zh-CN" sz="1600" dirty="0"/>
              <a:t>结构图</a:t>
            </a:r>
            <a:endParaRPr lang="zh-CN" altLang="zh-CN" sz="1600" dirty="0"/>
          </a:p>
          <a:p>
            <a:endParaRPr lang="zh-CN" altLang="en-US" dirty="0"/>
          </a:p>
        </p:txBody>
      </p:sp>
      <p:sp>
        <p:nvSpPr>
          <p:cNvPr id="4" name="TextBox 3"/>
          <p:cNvSpPr txBox="1"/>
          <p:nvPr/>
        </p:nvSpPr>
        <p:spPr>
          <a:xfrm>
            <a:off x="4990539" y="1120396"/>
            <a:ext cx="6435968" cy="4617720"/>
          </a:xfrm>
          <a:prstGeom prst="rect">
            <a:avLst/>
          </a:prstGeom>
          <a:noFill/>
        </p:spPr>
        <p:txBody>
          <a:bodyPr wrap="square" rtlCol="0">
            <a:spAutoFit/>
          </a:bodyPr>
          <a:lstStyle/>
          <a:p>
            <a:pPr>
              <a:lnSpc>
                <a:spcPct val="150000"/>
              </a:lnSpc>
            </a:pPr>
            <a:r>
              <a:rPr lang="en-US" altLang="zh-CN" dirty="0" smtClean="0"/>
              <a:t>  </a:t>
            </a:r>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所谓</a:t>
            </a:r>
            <a:r>
              <a:rPr lang="zh-CN" altLang="zh-CN" dirty="0">
                <a:latin typeface="黑体" panose="02010609060101010101" pitchFamily="49" charset="-122"/>
                <a:ea typeface="黑体" panose="02010609060101010101" pitchFamily="49" charset="-122"/>
              </a:rPr>
              <a:t>核心结构就是指由某项技术原理系统形成的具有核心功能的产品结构。 核心结构往往涉及到复杂的技术问题，而且分属不同领域和系统，在产品中以各种形式产生功效，或者是功能块，或者是元器件。通常这种技术性很强的核心功能部件是要进行专业化生产的生产厂家或部门专门提供各种型号的系列产品部件，工业设计就是将其部件作为核心结构，并依据其所有的核心功能进行外部结构设计，使产品达到一定性能，形成完整产品。</a:t>
            </a:r>
            <a:endParaRPr lang="zh-CN" altLang="zh-CN" dirty="0">
              <a:latin typeface="黑体" panose="02010609060101010101" pitchFamily="49" charset="-122"/>
              <a:ea typeface="黑体" panose="02010609060101010101" pitchFamily="49" charset="-122"/>
            </a:endParaRPr>
          </a:p>
          <a:p>
            <a:pPr>
              <a:lnSpc>
                <a:spcPct val="150000"/>
              </a:lnSpc>
            </a:pPr>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系统</a:t>
            </a:r>
            <a:r>
              <a:rPr lang="zh-CN" altLang="zh-CN" dirty="0">
                <a:latin typeface="黑体" panose="02010609060101010101" pitchFamily="49" charset="-122"/>
                <a:ea typeface="黑体" panose="02010609060101010101" pitchFamily="49" charset="-122"/>
              </a:rPr>
              <a:t>结构指产品与产品之间的关系结构，系统结构设计就是物与物的</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关系</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设计，常见结构有：分体结构、系列结构、网络结构。</a:t>
            </a:r>
            <a:endParaRPr lang="zh-CN" altLang="zh-CN" dirty="0">
              <a:latin typeface="黑体" panose="02010609060101010101" pitchFamily="49" charset="-122"/>
              <a:ea typeface="黑体" panose="02010609060101010101" pitchFamily="49" charset="-122"/>
            </a:endParaRPr>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31545" y="1156970"/>
            <a:ext cx="3608705" cy="39878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产品族DNA</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1347470" y="1666875"/>
            <a:ext cx="9773285" cy="439991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DNA(Deoxyribonucleic acid)，中文译名为脱氧核糖核酸，是染色体的主要化学成分，同时也是基因组成的，有时被称为“遗传微粒”。在生物界中，遗传和变异的现象十分常见，如果没有遗传，物种就不可能延续发展。产品的开发设计也是一个更新换代、不断细化的过程，新开发的产品和旧的产品有一定的联系，但又不完全一样。这种产品设计的DNA现象历来被国内外著名的企业所重视。企业希望产品在不断的创新中保持一贯的风格特征，从而保持忠诚度。前苹果电脑前设计总监Robert Brunner认为，只有将企业特有的文化“DNA”因子应用于产品族设计，那才是最好的设计，才会形成强有力的竞争力。韩国三星集团还特意设立了产品DNA研究小组，针对企业文化和产品品牌展开产品的DNA研究与设计。</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962660" y="1031875"/>
            <a:ext cx="6637655" cy="569277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正确有效的提取产品族设计DNA是进行产品族DNA扩展设计的关键。对于工业设计产品而言，产品的结构、功能、色彩、材料、造型等都可以继续细分为很多子元素，因此DNA较为复杂，设计师要从产品各元素和语义学等角度提取DNA的显性和隐性特征，找出构成产品族风格DNA遗传和变异的设计元素，这是进行产品族DNA扩展设计的基础。提取DNA因子之后就要根据客户个性化的需求建立产品族的配置关系，对产品族设计领域的知识、信息进行合理的分类，并准确进行产品设计意图的构思、分析和制造。</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目前国内对于产品族DNA扩展设计的研究较少，在品牌国际化塑造越来越重要的今天，该理论需要进一步深入的探讨和研究。</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pic>
        <p:nvPicPr>
          <p:cNvPr id="2" name="图片 -2147482585" descr="1题-1"/>
          <p:cNvPicPr>
            <a:picLocks noChangeAspect="1"/>
          </p:cNvPicPr>
          <p:nvPr/>
        </p:nvPicPr>
        <p:blipFill>
          <a:blip r:embed="rId1"/>
          <a:stretch>
            <a:fillRect/>
          </a:stretch>
        </p:blipFill>
        <p:spPr>
          <a:xfrm>
            <a:off x="7772400" y="1360805"/>
            <a:ext cx="3797935" cy="3355340"/>
          </a:xfrm>
          <a:prstGeom prst="rect">
            <a:avLst/>
          </a:prstGeom>
          <a:noFill/>
          <a:ln w="9525">
            <a:noFill/>
          </a:ln>
        </p:spPr>
      </p:pic>
      <p:sp>
        <p:nvSpPr>
          <p:cNvPr id="7" name="文本框 6"/>
          <p:cNvSpPr txBox="1"/>
          <p:nvPr/>
        </p:nvSpPr>
        <p:spPr>
          <a:xfrm>
            <a:off x="7772400" y="5212080"/>
            <a:ext cx="414147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15 </a:t>
            </a:r>
            <a:r>
              <a:rPr lang="zh-CN" altLang="en-US" sz="1600">
                <a:sym typeface="+mn-ea"/>
              </a:rPr>
              <a:t>苹果产品很好保持了其一贯的风格</a:t>
            </a:r>
            <a:endParaRPr lang="zh-CN" altLang="en-US" sz="160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719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800" b="1" dirty="0">
                <a:solidFill>
                  <a:schemeClr val="bg1"/>
                </a:solidFill>
                <a:latin typeface="方正正中黑简体" panose="02000000000000000000" pitchFamily="2" charset="-122"/>
                <a:ea typeface="方正正中黑简体" panose="02000000000000000000" pitchFamily="2" charset="-122"/>
              </a:rPr>
              <a:t>3.2.4 产品定制设计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911985"/>
            <a:ext cx="9773285" cy="353822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随着现代社会人本意识的不断增强，消费者的个性化需求越来越明显，个性化产品定制设计的模式也正在成为企业进行市场竞争的焦点。</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产品定制设计是指按照客户的要求进行制作、安装、改良产品，从而最大限度满足其个性化的需求。定制设计的产品在市场上更加有生命力，首先，产品定制设计过程允许并鼓励客户参与其中，使产品能够适时根据客户要求进行修改，这是传统大规模生产和多品种的小规模生产所达不到的；其次由于产品都是定制设计的，基本不存在货品积压情况，因此对于销售来讲，可以大大减少成品库存费用，同时又可为企业带来客观的利润。</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209040" y="1462405"/>
            <a:ext cx="9773285" cy="483108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在现代产品设计中，定制设计已逐渐演变为“大规模定制”设计。大规模定制（Mass Customization，MC）是一种集企业、客户、供应商、员工和环境于一体，在系统思想指导下，用整体优化的观点，充分利用企业已有的各种资源，在标准技术、现代设计方法、信息技术和先进制造技术的支持下，根据客户的个性化需求，通过高度灵敏、柔性和集成的过程，以大批量生产的低成本、高质量和效率提供定制产品和服务的生产方式。它的基本思路是基于产品族零部件和产品结构的相似性、通用性，利用标准化模块化等方法降低产品的内部多样性。同时增加顾客可感知的外部多样性，通过产品和过程重组将产品定制生产转化或部分转化为零部件的批量生产，从而迅速向顾客提供低成本、高质量的定制产品。</a:t>
            </a:r>
            <a:endParaRPr lang="en-US" altLang="zh-CN" sz="2000">
              <a:latin typeface="黑体" panose="02010609060101010101" pitchFamily="49" charset="-122"/>
              <a:ea typeface="黑体" panose="02010609060101010101" pitchFamily="49" charset="-122"/>
            </a:endParaRPr>
          </a:p>
          <a:p>
            <a:pPr>
              <a:lnSpc>
                <a:spcPct val="140000"/>
              </a:lnSpc>
            </a:pP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209040" y="1232535"/>
            <a:ext cx="9773285" cy="569277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对于产品定制设计要注意以下几点：第一，企业产品是否适合定制设计；第二，市场条件是否充分；第三，技术的可获得性是否良好；第四，管理手段、人员配置和相应支撑系统是否完善。从上可以看出产品定制设计是一个复杂的过程，企业只有具备了一定市场条件和资源能力才能成功的实施。</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随着计算机网络和通信技术的飞速发展，企业也开始着手进行基于互联网的个性化产品定制系统的研究。通过这个系统，客户可以根据产品类别，选择系统提供的不同零部件，系统中进行初步的产品结构和造型设计，系统自动产生产品设计方案，同时将产品的实体结构、工程图纸、报价、生产进度等信息传达给企业，以便及时组织生产。这样，客户就可以在产品生产出来之前看到定制产品各个方面的属性，如产品整体和部件结构、产品性能、装配过程等信息。此类系统的开发使得企业和客户之间、企业内部之间能够及时的进行沟通和信息交流，大大提高了定制设计的效率。</a:t>
            </a:r>
            <a:endParaRPr lang="en-US" altLang="zh-CN" sz="2000">
              <a:latin typeface="黑体" panose="02010609060101010101" pitchFamily="49" charset="-122"/>
              <a:ea typeface="黑体" panose="02010609060101010101" pitchFamily="49" charset="-122"/>
            </a:endParaRPr>
          </a:p>
          <a:p>
            <a:pPr>
              <a:lnSpc>
                <a:spcPct val="140000"/>
              </a:lnSpc>
            </a:pP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a:t>
            </a:r>
            <a:r>
              <a:rPr lang="zh-CN" altLang="en-US" sz="5400"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价值工程</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3.3</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1570"/>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9675" y="1613535"/>
            <a:ext cx="9773285" cy="439991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价值工程（Value Engineering简称VE），也称价值分析（Value Analysis，简写VA），是指以产品或作业的功 能分析为核心，以提高产品或作业的价值为目的，力求以最低寿命周期成本实现产品或作业使用所要求的必要功能的一项有组织的创造性活动，有些人也称其为功能成本分析。</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价值工程是一种使产品达到物美价廉的设计管理艺术，也就是以最低的费用提供用户所要求的功能。为了在激烈的市场竞争中获得一定利益，企业必须在满足用户需求的前提下，优化设计方案，降低生产成本，从而提高经济效益。由于价值工程将技术、经济、功能、质量、成本统一于设计方案中，因此在产品设计中得到广泛应用。</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240155" y="1216025"/>
            <a:ext cx="9711690" cy="4615815"/>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应用价值工程的过程，就是不断发现问题解决问题的过程，必须要遵循科学的思维方法和一定的工作程序。整个过程归纳起来要解决如下7个提问：</a:t>
            </a:r>
            <a:endParaRPr lang="zh-CN" altLang="en-US" sz="2000">
              <a:latin typeface="黑体" panose="02010609060101010101" pitchFamily="49" charset="-122"/>
              <a:ea typeface="黑体" panose="02010609060101010101" pitchFamily="49" charset="-122"/>
            </a:endParaRPr>
          </a:p>
          <a:p>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（1）它是什么？</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（2）它是干什么用的？</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（3）它的成本是多少？</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（4）它的价值是多少？</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（5）有其它方法能实现这个功能吗？</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（6）新的方案成本是多少？</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（7）新的方案能满足要求吗？</a:t>
            </a:r>
            <a:endParaRPr lang="zh-CN" altLang="en-US" sz="2000">
              <a:latin typeface="黑体" panose="02010609060101010101" pitchFamily="49" charset="-122"/>
              <a:ea typeface="黑体" panose="02010609060101010101" pitchFamily="49" charset="-122"/>
            </a:endParaRPr>
          </a:p>
        </p:txBody>
      </p:sp>
      <p:sp>
        <p:nvSpPr>
          <p:cNvPr id="9" name="文本框 8"/>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353820" y="1177925"/>
            <a:ext cx="9733280" cy="868045"/>
          </a:xfrm>
          <a:prstGeom prst="rect">
            <a:avLst/>
          </a:prstGeom>
          <a:noFill/>
          <a:ln w="9525">
            <a:noFill/>
          </a:ln>
        </p:spPr>
        <p:txBody>
          <a:bodyPr wrap="square">
            <a:spAutoFit/>
          </a:bodyPr>
          <a:p>
            <a:pPr indent="287020"/>
            <a:r>
              <a:rPr lang="zh-CN" altLang="en-US" sz="2000" b="0">
                <a:latin typeface="黑体" panose="02010609060101010101" pitchFamily="49" charset="-122"/>
                <a:ea typeface="黑体" panose="02010609060101010101" pitchFamily="49" charset="-122"/>
                <a:cs typeface="宋体" panose="02010600030101010101" pitchFamily="2" charset="-122"/>
              </a:rPr>
              <a:t>为了能在进行过程中正确的回答和解决以上问题，价值工程应按照一定程序来进行，下表为应用价值工程的程序与七个问题的关系</a:t>
            </a:r>
            <a:r>
              <a:rPr lang="zh-CN" altLang="en-US" b="0">
                <a:latin typeface="+mn-ea"/>
                <a:cs typeface="宋体" panose="02010600030101010101" pitchFamily="2" charset="-122"/>
              </a:rPr>
              <a:t>。</a:t>
            </a:r>
            <a:endParaRPr lang="zh-CN" altLang="en-US" b="0">
              <a:latin typeface="+mn-ea"/>
              <a:cs typeface="宋体" panose="02010600030101010101" pitchFamily="2" charset="-122"/>
            </a:endParaRPr>
          </a:p>
          <a:p>
            <a:pPr indent="287020"/>
            <a:r>
              <a:rPr lang="zh-CN" altLang="en-US"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graphicFrame>
        <p:nvGraphicFramePr>
          <p:cNvPr id="8" name="表格 7"/>
          <p:cNvGraphicFramePr/>
          <p:nvPr/>
        </p:nvGraphicFramePr>
        <p:xfrm>
          <a:off x="1522730" y="2164080"/>
          <a:ext cx="9395460" cy="3348355"/>
        </p:xfrm>
        <a:graphic>
          <a:graphicData uri="http://schemas.openxmlformats.org/drawingml/2006/table">
            <a:tbl>
              <a:tblPr firstRow="1" bandRow="1">
                <a:tableStyleId>{5940675A-B579-460E-94D1-54222C63F5DA}</a:tableStyleId>
              </a:tblPr>
              <a:tblGrid>
                <a:gridCol w="2174875"/>
                <a:gridCol w="3389630"/>
                <a:gridCol w="3830955"/>
              </a:tblGrid>
              <a:tr h="426720">
                <a:tc gridSpan="2">
                  <a:txBody>
                    <a:bodyPr/>
                    <a:p>
                      <a:pPr indent="0" algn="ctr">
                        <a:lnSpc>
                          <a:spcPct val="13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VE</a:t>
                      </a:r>
                      <a:r>
                        <a:rPr lang="zh-CN" altLang="en-US" sz="2000" b="1">
                          <a:latin typeface="黑体" panose="02010609060101010101" pitchFamily="49" charset="-122"/>
                          <a:ea typeface="黑体" panose="02010609060101010101" pitchFamily="49" charset="-122"/>
                          <a:cs typeface="宋体" panose="02010600030101010101" pitchFamily="2" charset="-122"/>
                        </a:rPr>
                        <a:t>（价值工程）的工作程序</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tcPr>
                </a:tc>
                <a:tc rowSpan="2">
                  <a:txBody>
                    <a:bodyPr/>
                    <a:p>
                      <a:pPr indent="0" algn="ctr">
                        <a:lnSpc>
                          <a:spcPct val="200000"/>
                        </a:lnSpc>
                        <a:buNone/>
                      </a:pPr>
                      <a:r>
                        <a:rPr lang="zh-CN" altLang="en-US" sz="2000" b="1">
                          <a:latin typeface="黑体" panose="02010609060101010101" pitchFamily="49" charset="-122"/>
                          <a:ea typeface="黑体" panose="02010609060101010101" pitchFamily="49" charset="-122"/>
                          <a:cs typeface="宋体" panose="02010600030101010101" pitchFamily="2" charset="-122"/>
                        </a:rPr>
                        <a:t>价值工程提问</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368935">
                <a:tc>
                  <a:txBody>
                    <a:bodyPr/>
                    <a:p>
                      <a:pPr indent="0" algn="ctr">
                        <a:lnSpc>
                          <a:spcPct val="130000"/>
                        </a:lnSpc>
                        <a:buNone/>
                      </a:pPr>
                      <a:r>
                        <a:rPr lang="zh-CN" altLang="en-US" sz="1600" b="1">
                          <a:highlight>
                            <a:srgbClr val="C0C0C0"/>
                          </a:highlight>
                          <a:latin typeface="黑体" panose="02010609060101010101" pitchFamily="49" charset="-122"/>
                          <a:ea typeface="黑体" panose="02010609060101010101" pitchFamily="49" charset="-122"/>
                          <a:cs typeface="宋体" panose="02010600030101010101" pitchFamily="2" charset="-122"/>
                        </a:rPr>
                        <a:t>基本步骤</a:t>
                      </a:r>
                      <a:endParaRPr lang="zh-CN" altLang="en-US" sz="1600" b="1">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indent="0" algn="ctr">
                        <a:lnSpc>
                          <a:spcPct val="140000"/>
                        </a:lnSpc>
                        <a:buNone/>
                      </a:pPr>
                      <a:r>
                        <a:rPr lang="zh-CN" altLang="en-US" sz="1600" b="0">
                          <a:highlight>
                            <a:srgbClr val="C0C0C0"/>
                          </a:highlight>
                          <a:latin typeface="黑体" panose="02010609060101010101" pitchFamily="49" charset="-122"/>
                          <a:ea typeface="黑体" panose="02010609060101010101" pitchFamily="49" charset="-122"/>
                          <a:cs typeface="宋体" panose="02010600030101010101" pitchFamily="2" charset="-122"/>
                        </a:rPr>
                        <a:t>详细步骤</a:t>
                      </a:r>
                      <a:endParaRPr lang="zh-CN" altLang="en-US" sz="16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28575" cap="flat" cmpd="sng">
                      <a:solidFill>
                        <a:srgbClr val="000000"/>
                      </a:solidFill>
                      <a:prstDash val="solid"/>
                      <a:headEnd type="none" w="med" len="med"/>
                      <a:tailEnd type="none" w="med" len="med"/>
                    </a:lnB>
                  </a:tcPr>
                </a:tc>
              </a:tr>
              <a:tr h="537845">
                <a:tc>
                  <a:txBody>
                    <a:bodyPr/>
                    <a:p>
                      <a:pPr indent="0" algn="ctr">
                        <a:lnSpc>
                          <a:spcPct val="19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确定</a:t>
                      </a:r>
                      <a:r>
                        <a:rPr lang="en-US" altLang="zh-CN" sz="1400" b="1">
                          <a:latin typeface="黑体" panose="02010609060101010101" pitchFamily="49" charset="-122"/>
                          <a:ea typeface="黑体" panose="02010609060101010101" pitchFamily="49" charset="-122"/>
                          <a:cs typeface="宋体" panose="02010600030101010101" pitchFamily="2" charset="-122"/>
                        </a:rPr>
                        <a:t>VE</a:t>
                      </a:r>
                      <a:r>
                        <a:rPr lang="zh-CN" altLang="en-US" sz="1400" b="1">
                          <a:latin typeface="黑体" panose="02010609060101010101" pitchFamily="49" charset="-122"/>
                          <a:ea typeface="黑体" panose="02010609060101010101" pitchFamily="49" charset="-122"/>
                          <a:cs typeface="宋体" panose="02010600030101010101" pitchFamily="2" charset="-122"/>
                        </a:rPr>
                        <a:t>工作对象</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90000"/>
                        </a:lnSpc>
                        <a:buNone/>
                      </a:pPr>
                      <a:r>
                        <a:rPr lang="en-US" altLang="zh-CN" sz="1400" b="0">
                          <a:latin typeface="黑体" panose="02010609060101010101" pitchFamily="49" charset="-122"/>
                          <a:ea typeface="黑体" panose="02010609060101010101" pitchFamily="49" charset="-122"/>
                          <a:cs typeface="宋体" panose="02010600030101010101" pitchFamily="2" charset="-122"/>
                        </a:rPr>
                        <a:t>1</a:t>
                      </a:r>
                      <a:r>
                        <a:rPr lang="zh-CN" altLang="en-US" sz="1400" b="0">
                          <a:latin typeface="黑体" panose="02010609060101010101" pitchFamily="49" charset="-122"/>
                          <a:ea typeface="黑体" panose="02010609060101010101" pitchFamily="49" charset="-122"/>
                          <a:cs typeface="宋体" panose="02010600030101010101" pitchFamily="2" charset="-122"/>
                        </a:rPr>
                        <a:t>、选择对象</a:t>
                      </a:r>
                      <a:r>
                        <a:rPr lang="en-US" altLang="zh-CN" sz="1400" b="0">
                          <a:latin typeface="黑体" panose="02010609060101010101" pitchFamily="49" charset="-122"/>
                          <a:ea typeface="黑体" panose="02010609060101010101" pitchFamily="49" charset="-122"/>
                          <a:cs typeface="宋体" panose="02010600030101010101" pitchFamily="2" charset="-122"/>
                        </a:rPr>
                        <a:t>2</a:t>
                      </a:r>
                      <a:r>
                        <a:rPr lang="zh-CN" altLang="en-US" sz="1400" b="0">
                          <a:latin typeface="黑体" panose="02010609060101010101" pitchFamily="49" charset="-122"/>
                          <a:ea typeface="黑体" panose="02010609060101010101" pitchFamily="49" charset="-122"/>
                          <a:cs typeface="宋体" panose="02010600030101010101" pitchFamily="2" charset="-122"/>
                        </a:rPr>
                        <a:t>、收集情报</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80000"/>
                        </a:lnSpc>
                        <a:buNone/>
                      </a:pPr>
                      <a:r>
                        <a:rPr lang="en-US" altLang="zh-CN" sz="1400" b="0">
                          <a:latin typeface="黑体" panose="02010609060101010101" pitchFamily="49" charset="-122"/>
                          <a:ea typeface="黑体" panose="02010609060101010101" pitchFamily="49" charset="-122"/>
                          <a:cs typeface="宋体" panose="02010600030101010101" pitchFamily="2" charset="-122"/>
                        </a:rPr>
                        <a:t>1</a:t>
                      </a:r>
                      <a:r>
                        <a:rPr lang="zh-CN" altLang="en-US" sz="1400" b="0">
                          <a:latin typeface="黑体" panose="02010609060101010101" pitchFamily="49" charset="-122"/>
                          <a:ea typeface="黑体" panose="02010609060101010101" pitchFamily="49" charset="-122"/>
                          <a:cs typeface="宋体" panose="02010600030101010101" pitchFamily="2" charset="-122"/>
                        </a:rPr>
                        <a:t>、这是什么？</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4175">
                <a:tc>
                  <a:txBody>
                    <a:bodyPr/>
                    <a:p>
                      <a:pPr indent="0" algn="ctr">
                        <a:lnSpc>
                          <a:spcPct val="150000"/>
                        </a:lnSpc>
                        <a:buNone/>
                      </a:pPr>
                      <a:r>
                        <a:rPr lang="zh-CN" altLang="en-US" sz="1400" b="1">
                          <a:highlight>
                            <a:srgbClr val="C0C0C0"/>
                          </a:highlight>
                          <a:latin typeface="黑体" panose="02010609060101010101" pitchFamily="49" charset="-122"/>
                          <a:ea typeface="黑体" panose="02010609060101010101" pitchFamily="49" charset="-122"/>
                          <a:cs typeface="宋体" panose="02010600030101010101" pitchFamily="2" charset="-122"/>
                        </a:rPr>
                        <a:t>功能分析</a:t>
                      </a:r>
                      <a:endParaRPr lang="zh-CN" altLang="en-US" sz="1400" b="1">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indent="0" algn="ctr">
                        <a:lnSpc>
                          <a:spcPct val="150000"/>
                        </a:lnSpc>
                        <a:buNone/>
                      </a:pPr>
                      <a:r>
                        <a:rPr lang="en-US" altLang="zh-CN" sz="1400" b="0">
                          <a:highlight>
                            <a:srgbClr val="C0C0C0"/>
                          </a:highlight>
                          <a:latin typeface="黑体" panose="02010609060101010101" pitchFamily="49" charset="-122"/>
                          <a:ea typeface="黑体" panose="02010609060101010101" pitchFamily="49" charset="-122"/>
                          <a:cs typeface="宋体" panose="02010600030101010101" pitchFamily="2" charset="-122"/>
                        </a:rPr>
                        <a:t>3</a:t>
                      </a: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、功能定义和系统化</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indent="0" algn="ctr">
                        <a:lnSpc>
                          <a:spcPct val="150000"/>
                        </a:lnSpc>
                        <a:buNone/>
                      </a:pPr>
                      <a:r>
                        <a:rPr lang="en-US" altLang="zh-CN" sz="1400" b="0">
                          <a:highlight>
                            <a:srgbClr val="C0C0C0"/>
                          </a:highlight>
                          <a:latin typeface="黑体" panose="02010609060101010101" pitchFamily="49" charset="-122"/>
                          <a:ea typeface="黑体" panose="02010609060101010101" pitchFamily="49" charset="-122"/>
                          <a:cs typeface="宋体" panose="02010600030101010101" pitchFamily="2" charset="-122"/>
                        </a:rPr>
                        <a:t>2</a:t>
                      </a: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、它的作用是什么？</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r>
              <a:tr h="410845">
                <a:tc>
                  <a:txBody>
                    <a:bodyPr/>
                    <a:p>
                      <a:pPr indent="0" algn="ctr">
                        <a:lnSpc>
                          <a:spcPct val="16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功能评价</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lnSpc>
                          <a:spcPct val="160000"/>
                        </a:lnSpc>
                        <a:buNone/>
                      </a:pPr>
                      <a:r>
                        <a:rPr lang="zh-CN" altLang="en-US" sz="1400">
                          <a:highlight>
                            <a:srgbClr val="C0C0C0"/>
                          </a:highlight>
                          <a:latin typeface="黑体" panose="02010609060101010101" pitchFamily="49" charset="-122"/>
                          <a:ea typeface="黑体" panose="02010609060101010101" pitchFamily="49" charset="-122"/>
                          <a:cs typeface="宋体" panose="02010600030101010101" pitchFamily="2" charset="-122"/>
                        </a:rPr>
                        <a:t>4、功能评价</a:t>
                      </a:r>
                      <a:endParaRPr lang="zh-CN" altLang="en-US" sz="140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60000"/>
                        </a:lnSpc>
                        <a:buNone/>
                      </a:pPr>
                      <a:r>
                        <a:rPr lang="en-US" altLang="zh-CN" sz="1400" b="0">
                          <a:latin typeface="黑体" panose="02010609060101010101" pitchFamily="49" charset="-122"/>
                          <a:ea typeface="黑体" panose="02010609060101010101" pitchFamily="49" charset="-122"/>
                          <a:cs typeface="宋体" panose="02010600030101010101" pitchFamily="2" charset="-122"/>
                        </a:rPr>
                        <a:t>3</a:t>
                      </a: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、它的成本是多少？4、它的价值是多少？</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0210">
                <a:tc>
                  <a:txBody>
                    <a:bodyPr/>
                    <a:p>
                      <a:pPr algn="ctr">
                        <a:lnSpc>
                          <a:spcPct val="16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方案创造</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6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5、方案创造</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6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5、有其它方法实现这个功能吗？</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r>
              <a:tr h="353060">
                <a:tc>
                  <a:txBody>
                    <a:bodyPr/>
                    <a:p>
                      <a:pPr algn="ctr">
                        <a:lnSpc>
                          <a:spcPct val="16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方案评价</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6、概略评价  7、方案具体化8、详细评价  9、方案评审</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lnSpc>
                          <a:spcPct val="16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6、新方案的成本是多少？</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2905">
                <a:tc>
                  <a:txBody>
                    <a:bodyPr/>
                    <a:p>
                      <a:pPr algn="ctr">
                        <a:lnSpc>
                          <a:spcPct val="15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方案实施</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5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10、方案实施11、成果评价</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5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7、新方案能满足要求吗？</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r>
            </a:tbl>
          </a:graphicData>
        </a:graphic>
      </p:graphicFrame>
      <p:sp>
        <p:nvSpPr>
          <p:cNvPr id="9" name="文本框 8"/>
          <p:cNvSpPr txBox="1"/>
          <p:nvPr/>
        </p:nvSpPr>
        <p:spPr>
          <a:xfrm>
            <a:off x="3680460" y="5512752"/>
            <a:ext cx="5080000" cy="475615"/>
          </a:xfrm>
          <a:prstGeom prst="rect">
            <a:avLst/>
          </a:prstGeom>
          <a:noFill/>
          <a:ln w="9525">
            <a:noFill/>
          </a:ln>
        </p:spPr>
        <p:txBody>
          <a:bodyPr>
            <a:spAutoFit/>
          </a:bodyPr>
          <a:p>
            <a:pPr indent="0" algn="ctr"/>
            <a:endParaRPr lang="en-US" altLang="zh-CN" sz="900" b="0">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表</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3-1</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价值工程的工作程序</a:t>
            </a:r>
            <a:endParaRPr lang="zh-CN" altLang="en-US" sz="16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71525" y="1297305"/>
            <a:ext cx="50380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3.3.1 确定价值工程的对象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2256155" y="3324860"/>
            <a:ext cx="7679690" cy="953135"/>
          </a:xfrm>
          <a:prstGeom prst="rect">
            <a:avLst/>
          </a:prstGeom>
          <a:noFill/>
        </p:spPr>
        <p:txBody>
          <a:bodyPr wrap="square" rtlCol="0">
            <a:spAutoFit/>
          </a:bodyPr>
          <a:p>
            <a:pPr>
              <a:lnSpc>
                <a:spcPct val="140000"/>
              </a:lnSpc>
            </a:pPr>
            <a:r>
              <a:rPr lang="zh-CN" altLang="en-US" sz="2000">
                <a:latin typeface="黑体" panose="02010609060101010101" pitchFamily="49" charset="-122"/>
                <a:ea typeface="黑体" panose="02010609060101010101" pitchFamily="49" charset="-122"/>
              </a:rPr>
              <a:t>价值工程的核心是进行功能分析，选择对象即确定功能分析的对象。</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g20060822212928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685" y="1732661"/>
            <a:ext cx="2645380" cy="19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369814" y="1101090"/>
            <a:ext cx="3107267" cy="396240"/>
          </a:xfrm>
          <a:prstGeom prst="rect">
            <a:avLst/>
          </a:prstGeom>
          <a:noFill/>
        </p:spPr>
        <p:txBody>
          <a:bodyPr wrap="square" rtlCol="0">
            <a:spAutoFit/>
          </a:bodyPr>
          <a:lstStyle/>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（3</a:t>
            </a:r>
            <a:r>
              <a:rPr lang="zh-CN" altLang="en-US" sz="2000" b="1"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zh-CN" sz="2000" b="1" dirty="0">
                <a:latin typeface="黑体" panose="02010609060101010101" pitchFamily="49" charset="-122"/>
                <a:ea typeface="黑体" panose="02010609060101010101" pitchFamily="49" charset="-122"/>
              </a:rPr>
              <a:t>形态</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340477" y="261683"/>
            <a:ext cx="7851523" cy="2585323"/>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altLang="zh-CN" sz="1600" dirty="0" smtClean="0"/>
              <a:t>         </a:t>
            </a:r>
            <a:endParaRPr lang="en-US" altLang="zh-CN" sz="1600" dirty="0" smtClean="0"/>
          </a:p>
          <a:p>
            <a:r>
              <a:rPr lang="en-US" altLang="zh-CN" sz="1600" dirty="0">
                <a:latin typeface="黑体" panose="02010609060101010101" pitchFamily="49" charset="-122"/>
                <a:ea typeface="黑体" panose="02010609060101010101" pitchFamily="49" charset="-122"/>
              </a:rPr>
              <a:t> </a:t>
            </a:r>
            <a:r>
              <a:rPr lang="en-US" altLang="zh-CN" sz="16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环顾</a:t>
            </a:r>
            <a:r>
              <a:rPr lang="zh-CN" altLang="zh-CN" sz="1400" dirty="0">
                <a:latin typeface="黑体" panose="02010609060101010101" pitchFamily="49" charset="-122"/>
                <a:ea typeface="黑体" panose="02010609060101010101" pitchFamily="49" charset="-122"/>
              </a:rPr>
              <a:t>四周，我们的世界无非是两种形态组成</a:t>
            </a:r>
            <a:r>
              <a:rPr lang="zh-CN" altLang="zh-CN" sz="1400" dirty="0" smtClean="0">
                <a:latin typeface="黑体" panose="02010609060101010101" pitchFamily="49" charset="-122"/>
                <a:ea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一种是</a:t>
            </a:r>
            <a:r>
              <a:rPr lang="zh-CN" altLang="zh-CN" sz="1400" dirty="0">
                <a:latin typeface="黑体" panose="02010609060101010101" pitchFamily="49" charset="-122"/>
                <a:ea typeface="黑体" panose="02010609060101010101" pitchFamily="49" charset="-122"/>
              </a:rPr>
              <a:t>自然形态，如动物、植物等</a:t>
            </a:r>
            <a:r>
              <a:rPr lang="zh-CN" altLang="zh-CN" sz="1400" dirty="0" smtClean="0">
                <a:latin typeface="黑体" panose="02010609060101010101" pitchFamily="49" charset="-122"/>
                <a:ea typeface="黑体" panose="02010609060101010101" pitchFamily="49" charset="-122"/>
              </a:rPr>
              <a:t>；第二</a:t>
            </a:r>
            <a:r>
              <a:rPr lang="zh-CN" altLang="zh-CN" sz="1400" dirty="0">
                <a:latin typeface="黑体" panose="02010609060101010101" pitchFamily="49" charset="-122"/>
                <a:ea typeface="黑体" panose="02010609060101010101" pitchFamily="49" charset="-122"/>
              </a:rPr>
              <a:t>种是人工形态，包括人工产品、符号设计和系统设计等</a:t>
            </a:r>
            <a:r>
              <a:rPr lang="zh-CN" altLang="zh-CN" sz="1400" dirty="0" smtClean="0">
                <a:latin typeface="黑体" panose="02010609060101010101" pitchFamily="49" charset="-122"/>
                <a:ea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形态</a:t>
            </a:r>
            <a:r>
              <a:rPr lang="zh-CN" altLang="zh-CN" sz="1400" dirty="0">
                <a:latin typeface="黑体" panose="02010609060101010101" pitchFamily="49" charset="-122"/>
                <a:ea typeface="黑体" panose="02010609060101010101" pitchFamily="49" charset="-122"/>
              </a:rPr>
              <a:t>不只是物体的外形，也包括物体的内在结构，即从中可以反映内在的质、组织、结构、内涵等等。在形态的研究中，自然物的外形并不比其内在的结构与力量来得重要，因为我们看自然物时，不仅来利用视觉，也要借助思维，去洞察这个结构和力量。理性分析，可将形态分为两种：一是直接知觉的形态，即看得见也摸得着到，如文字、图形、草木等，我们称显示形态：另一种是非直接知觉的形态，即在习惯性思维中，凭想象而获得的形态，它存在与我们的观念中，称为观念形态。显示形态有自然的也有人为的，可分为自然形态和人为形态两种，而所有的人为形态的创作规律，都是人感知自然，从自然的形态形成规律中认识、分析和总结出来的。</a:t>
            </a:r>
            <a:endParaRPr lang="zh-CN" altLang="zh-CN" sz="1400" dirty="0">
              <a:latin typeface="黑体" panose="02010609060101010101" pitchFamily="49" charset="-122"/>
              <a:ea typeface="黑体" panose="02010609060101010101" pitchFamily="49" charset="-122"/>
            </a:endParaRPr>
          </a:p>
          <a:p>
            <a:endParaRPr lang="zh-CN" altLang="en-US" dirty="0"/>
          </a:p>
        </p:txBody>
      </p:sp>
      <p:pic>
        <p:nvPicPr>
          <p:cNvPr id="6147" name="Picture 3" descr="img2006082221292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14" y="3833288"/>
            <a:ext cx="2684208" cy="1968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img200608222129222"/>
          <p:cNvPicPr>
            <a:picLocks noChangeAspect="1" noChangeArrowheads="1"/>
          </p:cNvPicPr>
          <p:nvPr/>
        </p:nvPicPr>
        <p:blipFill rotWithShape="1">
          <a:blip r:embed="rId3">
            <a:extLst>
              <a:ext uri="{28A0092B-C50C-407E-A947-70E740481C1C}">
                <a14:useLocalDpi xmlns:a14="http://schemas.microsoft.com/office/drawing/2010/main" val="0"/>
              </a:ext>
            </a:extLst>
          </a:blip>
          <a:srcRect t="9853"/>
          <a:stretch>
            <a:fillRect/>
          </a:stretch>
        </p:blipFill>
        <p:spPr bwMode="auto">
          <a:xfrm>
            <a:off x="2664794" y="1499933"/>
            <a:ext cx="1658329" cy="19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img200608222129191"/>
          <p:cNvPicPr>
            <a:picLocks noChangeAspect="1" noChangeArrowheads="1"/>
          </p:cNvPicPr>
          <p:nvPr/>
        </p:nvPicPr>
        <p:blipFill rotWithShape="1">
          <a:blip r:embed="rId4">
            <a:extLst>
              <a:ext uri="{28A0092B-C50C-407E-A947-70E740481C1C}">
                <a14:useLocalDpi xmlns:a14="http://schemas.microsoft.com/office/drawing/2010/main" val="0"/>
              </a:ext>
            </a:extLst>
          </a:blip>
          <a:srcRect t="9773"/>
          <a:stretch>
            <a:fillRect/>
          </a:stretch>
        </p:blipFill>
        <p:spPr bwMode="auto">
          <a:xfrm>
            <a:off x="2665340" y="3556258"/>
            <a:ext cx="1657783" cy="195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007466" y="3556258"/>
            <a:ext cx="5184534" cy="286232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endParaRPr lang="en-US" altLang="zh-CN" dirty="0" smtClean="0"/>
          </a:p>
          <a:p>
            <a:pPr>
              <a:lnSpc>
                <a:spcPct val="150000"/>
              </a:lnSpc>
            </a:pPr>
            <a:r>
              <a:rPr lang="en-US" altLang="zh-CN" sz="1600" dirty="0">
                <a:latin typeface="黑体" panose="02010609060101010101" pitchFamily="49" charset="-122"/>
                <a:ea typeface="黑体" panose="02010609060101010101" pitchFamily="49" charset="-122"/>
              </a:rPr>
              <a:t> </a:t>
            </a:r>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设计师</a:t>
            </a:r>
            <a:r>
              <a:rPr lang="zh-CN" altLang="zh-CN" sz="1600" dirty="0">
                <a:latin typeface="黑体" panose="02010609060101010101" pitchFamily="49" charset="-122"/>
                <a:ea typeface="黑体" panose="02010609060101010101" pitchFamily="49" charset="-122"/>
              </a:rPr>
              <a:t>在进行产品形态构想时，为了加强形态的说服力和感染力，而采用某些自然物或人造物的形态特征，使所创造的形态产生联想作用；或者设计者把握产品的功能和特性，与某种自然物或人造物的形态联系起来，使产品形态具有某种象征意义，这些都是常用的设计手法。</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6" name="TextBox 5"/>
          <p:cNvSpPr txBox="1"/>
          <p:nvPr/>
        </p:nvSpPr>
        <p:spPr>
          <a:xfrm>
            <a:off x="4402023" y="5112692"/>
            <a:ext cx="2543895" cy="615553"/>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1-12  </a:t>
            </a:r>
            <a:r>
              <a:rPr lang="en-US" altLang="zh-CN" sz="1600" dirty="0"/>
              <a:t>Eva </a:t>
            </a:r>
            <a:r>
              <a:rPr lang="en-US" altLang="zh-CN" sz="1600" dirty="0" err="1"/>
              <a:t>Hild</a:t>
            </a:r>
            <a:r>
              <a:rPr lang="zh-CN" altLang="zh-CN" sz="1600" dirty="0"/>
              <a:t>的陶瓷艺术</a:t>
            </a:r>
            <a:endParaRPr lang="zh-CN" altLang="zh-CN" sz="1600" dirty="0"/>
          </a:p>
          <a:p>
            <a:endParaRPr lang="zh-CN" altLang="en-US" dirty="0"/>
          </a:p>
        </p:txBody>
      </p:sp>
      <p:pic>
        <p:nvPicPr>
          <p:cNvPr id="6150" name="Picture 6" descr="img2006082221291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0477" y="2833166"/>
            <a:ext cx="2666989" cy="200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9420" y="1042670"/>
            <a:ext cx="351091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（1）对象选择的基本原则</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729740" y="2240280"/>
            <a:ext cx="8732520" cy="3138170"/>
          </a:xfrm>
          <a:prstGeom prst="rect">
            <a:avLst/>
          </a:prstGeom>
          <a:noFill/>
        </p:spPr>
        <p:txBody>
          <a:bodyPr wrap="square" rtlCol="0">
            <a:spAutoFit/>
          </a:bodyPr>
          <a:p>
            <a:pPr algn="l">
              <a:lnSpc>
                <a:spcPct val="110000"/>
              </a:lnSpc>
              <a:buNone/>
            </a:pPr>
            <a:r>
              <a:rPr lang="zh-CN" altLang="en-US" sz="2000">
                <a:latin typeface="黑体" panose="02010609060101010101" pitchFamily="49" charset="-122"/>
                <a:ea typeface="黑体" panose="02010609060101010101" pitchFamily="49" charset="-122"/>
              </a:rPr>
              <a:t>对于产品设计来说，对象选择的基本原则是：</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①从产品构造方面看，选择复杂、笨重、用料贵、性能差的产品；</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②从制造方面看，选择工艺复杂、加工工序多的产品；</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③从销售方面看，选择在用户意见大、竞争力弱、利润低的产品；</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④从产品发展方面看，选择正在研制将要投放市场的产品。</a:t>
            </a:r>
            <a:endParaRPr lang="zh-CN" altLang="en-US" sz="2000">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40690" y="1040765"/>
            <a:ext cx="3011805" cy="398780"/>
          </a:xfrm>
          <a:prstGeom prst="rect">
            <a:avLst/>
          </a:prstGeom>
          <a:noFill/>
        </p:spPr>
        <p:txBody>
          <a:bodyPr wrap="square" rtlCol="0">
            <a:spAutoFit/>
          </a:bodyPr>
          <a:p>
            <a:r>
              <a:rPr lang="zh-CN" altLang="en-US" sz="2000" b="1">
                <a:latin typeface="黑体" panose="02010609060101010101" pitchFamily="49" charset="-122"/>
                <a:ea typeface="黑体" panose="02010609060101010101" pitchFamily="49" charset="-122"/>
              </a:rPr>
              <a:t>（2）对象选取的方法</a:t>
            </a:r>
            <a:endParaRPr lang="zh-CN" altLang="en-US" sz="2000" b="1">
              <a:latin typeface="黑体" panose="02010609060101010101" pitchFamily="49" charset="-122"/>
              <a:ea typeface="黑体" panose="02010609060101010101" pitchFamily="49" charset="-122"/>
            </a:endParaRPr>
          </a:p>
        </p:txBody>
      </p:sp>
      <p:sp>
        <p:nvSpPr>
          <p:cNvPr id="5" name="文本框 4"/>
          <p:cNvSpPr txBox="1"/>
          <p:nvPr/>
        </p:nvSpPr>
        <p:spPr>
          <a:xfrm>
            <a:off x="1662430" y="2326640"/>
            <a:ext cx="1898650"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① 经验分析法</a:t>
            </a:r>
            <a:endParaRPr lang="zh-CN" altLang="en-US" sz="2000">
              <a:latin typeface="黑体" panose="02010609060101010101" pitchFamily="49" charset="-122"/>
              <a:ea typeface="黑体" panose="02010609060101010101" pitchFamily="49" charset="-122"/>
            </a:endParaRPr>
          </a:p>
        </p:txBody>
      </p:sp>
      <p:sp>
        <p:nvSpPr>
          <p:cNvPr id="6" name="文本框 5"/>
          <p:cNvSpPr txBox="1"/>
          <p:nvPr/>
        </p:nvSpPr>
        <p:spPr>
          <a:xfrm>
            <a:off x="1662430" y="3061335"/>
            <a:ext cx="8866505" cy="1814830"/>
          </a:xfrm>
          <a:prstGeom prst="rect">
            <a:avLst/>
          </a:prstGeom>
          <a:noFill/>
        </p:spPr>
        <p:txBody>
          <a:bodyPr wrap="square" rtlCol="0">
            <a:spAutoFit/>
          </a:bodyPr>
          <a:p>
            <a:pPr algn="l">
              <a:lnSpc>
                <a:spcPct val="140000"/>
              </a:lnSpc>
              <a:buNone/>
            </a:pPr>
            <a:r>
              <a:rPr lang="en-US" altLang="zh-CN" sz="2000">
                <a:latin typeface="黑体" panose="02010609060101010101" pitchFamily="49" charset="-122"/>
                <a:ea typeface="黑体" panose="02010609060101010101" pitchFamily="49" charset="-122"/>
              </a:rPr>
              <a:t>    经验分析法，又称因素分析法，是指依靠分析人员经验集体研究确定选择对象的一种方法。此方法，简便易行，节省费用，但由于仅凭主观经验判断，缺乏科学的定量分析，准确性无法完全保证。因此，该方法一般在被研究对象彼此相差较大以及时间紧迫的情况下适用，并且常与其它方法结合使用。</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168400" y="1345565"/>
            <a:ext cx="4237355"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② ABC分析法</a:t>
            </a:r>
            <a:endParaRPr lang="zh-CN" altLang="en-US" sz="2000">
              <a:latin typeface="黑体" panose="02010609060101010101" pitchFamily="49" charset="-122"/>
              <a:ea typeface="黑体" panose="02010609060101010101" pitchFamily="49" charset="-122"/>
            </a:endParaRPr>
          </a:p>
        </p:txBody>
      </p:sp>
      <p:pic>
        <p:nvPicPr>
          <p:cNvPr id="2" name="图片 -2147482619" descr="3-3-1"/>
          <p:cNvPicPr>
            <a:picLocks noChangeAspect="1"/>
          </p:cNvPicPr>
          <p:nvPr/>
        </p:nvPicPr>
        <p:blipFill>
          <a:blip r:embed="rId1"/>
          <a:stretch>
            <a:fillRect/>
          </a:stretch>
        </p:blipFill>
        <p:spPr>
          <a:xfrm>
            <a:off x="8371205" y="2522538"/>
            <a:ext cx="2933700" cy="2385695"/>
          </a:xfrm>
          <a:prstGeom prst="rect">
            <a:avLst/>
          </a:prstGeom>
          <a:noFill/>
          <a:ln w="9525">
            <a:noFill/>
          </a:ln>
        </p:spPr>
      </p:pic>
      <p:sp>
        <p:nvSpPr>
          <p:cNvPr id="10" name="文本框 9"/>
          <p:cNvSpPr txBox="1"/>
          <p:nvPr/>
        </p:nvSpPr>
        <p:spPr>
          <a:xfrm>
            <a:off x="1168400" y="1823720"/>
            <a:ext cx="6527800" cy="3784600"/>
          </a:xfrm>
          <a:prstGeom prst="rect">
            <a:avLst/>
          </a:prstGeom>
          <a:noFill/>
        </p:spPr>
        <p:txBody>
          <a:bodyPr wrap="square" rtlCol="0">
            <a:spAutoFit/>
          </a:bodyPr>
          <a:p>
            <a:pPr>
              <a:lnSpc>
                <a:spcPct val="120000"/>
              </a:lnSpc>
            </a:pPr>
            <a:r>
              <a:rPr lang="en-US" altLang="zh-CN" sz="2000">
                <a:latin typeface="黑体" panose="02010609060101010101" pitchFamily="49" charset="-122"/>
                <a:ea typeface="黑体" panose="02010609060101010101" pitchFamily="49" charset="-122"/>
              </a:rPr>
              <a:t>    ABC分析法，又称重点选择法或不均匀分布定律法，是价值工程对象选择最常用的方法之一，运用此方法的关键是分清主次、轻重，将关键的少数作为价值工程研究的对象。这种分析方法的思路是：首先将一个产品的各种零部件(或企业各种产品)按成本的大小由高到低排列起来，然后绘制费用累积分配图(如图3.1所示)。然后将占总成本70%—80%而占零部件总数10%—20%的零部件划分为A类部件;将占总成本5%—10%而占零部件总数60%—80%的零部件划分为C类;其余为B类。其中A类零部件是价值工程的主要研究对象（《价值工程实务》）。</a:t>
            </a:r>
            <a:endParaRPr lang="en-US" altLang="zh-CN" sz="2000">
              <a:latin typeface="黑体" panose="02010609060101010101" pitchFamily="49" charset="-122"/>
              <a:ea typeface="黑体" panose="02010609060101010101" pitchFamily="49" charset="-122"/>
            </a:endParaRPr>
          </a:p>
        </p:txBody>
      </p:sp>
      <p:sp>
        <p:nvSpPr>
          <p:cNvPr id="11" name="文本框 10"/>
          <p:cNvSpPr txBox="1"/>
          <p:nvPr/>
        </p:nvSpPr>
        <p:spPr>
          <a:xfrm>
            <a:off x="7331710" y="5114290"/>
            <a:ext cx="5080000" cy="337185"/>
          </a:xfrm>
          <a:prstGeom prst="rect">
            <a:avLst/>
          </a:prstGeom>
          <a:noFill/>
          <a:ln w="9525">
            <a:noFill/>
          </a:ln>
        </p:spPr>
        <p:txBody>
          <a:bodyPr>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3-3-1 </a:t>
            </a:r>
            <a:r>
              <a:rPr lang="en-US" altLang="zh-CN" sz="1600" b="0">
                <a:solidFill>
                  <a:schemeClr val="tx1"/>
                </a:solidFill>
                <a:latin typeface="黑体" panose="02010609060101010101" pitchFamily="49" charset="-122"/>
                <a:ea typeface="黑体" panose="02010609060101010101" pitchFamily="49" charset="-122"/>
                <a:cs typeface="宋体" panose="02010600030101010101" pitchFamily="2" charset="-122"/>
              </a:rPr>
              <a:t>ABC</a:t>
            </a:r>
            <a:r>
              <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rPr>
              <a:t>分析法原理图</a:t>
            </a:r>
            <a:endPar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426210" y="2289175"/>
            <a:ext cx="2510790"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③ 百分比法</a:t>
            </a:r>
            <a:endParaRPr lang="zh-CN" altLang="en-US" sz="2000">
              <a:latin typeface="黑体" panose="02010609060101010101" pitchFamily="49" charset="-122"/>
              <a:ea typeface="黑体" panose="02010609060101010101" pitchFamily="49" charset="-122"/>
            </a:endParaRPr>
          </a:p>
        </p:txBody>
      </p:sp>
      <p:sp>
        <p:nvSpPr>
          <p:cNvPr id="100" name="文本框 99"/>
          <p:cNvSpPr txBox="1"/>
          <p:nvPr/>
        </p:nvSpPr>
        <p:spPr>
          <a:xfrm>
            <a:off x="1426210" y="3234690"/>
            <a:ext cx="9340215" cy="95313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百分比法是一种通过分析某种费用或资源对企业的某个技术经济指标的影响程度的大小（百分比），来选择价值工程对象的方法。</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97940"/>
            <a:ext cx="28352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3.3.2 收集情报</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1437005" y="2795905"/>
            <a:ext cx="9317355" cy="2245360"/>
          </a:xfrm>
          <a:prstGeom prst="rect">
            <a:avLst/>
          </a:prstGeom>
          <a:noFill/>
          <a:ln w="9525">
            <a:noFill/>
          </a:ln>
        </p:spPr>
        <p:txBody>
          <a:bodyPr wrap="square">
            <a:spAutoFit/>
          </a:bodyPr>
          <a:p>
            <a:pPr algn="l">
              <a:lnSpc>
                <a:spcPct val="140000"/>
              </a:lnSpc>
              <a:buNone/>
            </a:pPr>
            <a:r>
              <a:rPr lang="en-US" altLang="zh-CN" sz="2000" b="0">
                <a:latin typeface="黑体" panose="02010609060101010101" pitchFamily="49" charset="-122"/>
                <a:ea typeface="黑体" panose="02010609060101010101" pitchFamily="49" charset="-122"/>
              </a:rPr>
              <a:t>    这个阶段，也就是回答“这是什么？”的提问。情报是指为确保价值工程实施所需的一切必备的常识和专业知识。通过收集情报，我们可以得到价值工程活动的依据、标准、对比对象，同时可以更好的了解市场需求，知己知彼，打开思路；可以深入地发现问题，科学地确定问题的所在和问题的性质，以及设想改进方向、方针和方法。</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160145" y="1587500"/>
            <a:ext cx="9871710" cy="439991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价值工程的情报收集工作，应根据具体情况，因时、因地、因人而异，但总体来说，收集工作主要围绕功能和成本进行，对产品来说，应收集以下几方面的情报：</a:t>
            </a: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1285240" y="3130550"/>
            <a:ext cx="6946900" cy="398780"/>
          </a:xfrm>
          <a:prstGeom prst="rect">
            <a:avLst/>
          </a:prstGeom>
          <a:noFill/>
        </p:spPr>
        <p:txBody>
          <a:bodyPr wrap="square" rtlCol="0">
            <a:spAutoFit/>
          </a:bodyPr>
          <a:p>
            <a:r>
              <a:rPr lang="zh-CN" altLang="en-US" sz="2000" b="1">
                <a:latin typeface="黑体" panose="02010609060101010101" pitchFamily="49" charset="-122"/>
                <a:ea typeface="黑体" panose="02010609060101010101" pitchFamily="49" charset="-122"/>
              </a:rPr>
              <a:t>(1) 用户使用方面的情报</a:t>
            </a:r>
            <a:endParaRPr lang="zh-CN" altLang="en-US" sz="2000" b="1">
              <a:latin typeface="黑体" panose="02010609060101010101" pitchFamily="49" charset="-122"/>
              <a:ea typeface="黑体" panose="02010609060101010101" pitchFamily="49" charset="-122"/>
            </a:endParaRPr>
          </a:p>
        </p:txBody>
      </p:sp>
      <p:sp>
        <p:nvSpPr>
          <p:cNvPr id="6" name="文本框 5"/>
          <p:cNvSpPr txBox="1"/>
          <p:nvPr/>
        </p:nvSpPr>
        <p:spPr>
          <a:xfrm>
            <a:off x="1285240" y="4030345"/>
            <a:ext cx="9621520" cy="953135"/>
          </a:xfrm>
          <a:prstGeom prst="rect">
            <a:avLst/>
          </a:prstGeom>
          <a:noFill/>
        </p:spPr>
        <p:txBody>
          <a:bodyPr wrap="square" rtlCol="0">
            <a:spAutoFit/>
          </a:bodyPr>
          <a:p>
            <a:pPr algn="l">
              <a:lnSpc>
                <a:spcPct val="140000"/>
              </a:lnSpc>
            </a:pPr>
            <a:r>
              <a:rPr lang="en-US" altLang="zh-CN" sz="2000">
                <a:latin typeface="黑体" panose="02010609060101010101" pitchFamily="49" charset="-122"/>
                <a:ea typeface="黑体" panose="02010609060101010101" pitchFamily="49" charset="-122"/>
              </a:rPr>
              <a:t>    用户使用产品的环境、目的；对产品价格、操作方式、配件供应、技术服务方面的要求；对产品性能方面的要求。</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10310" y="1477645"/>
            <a:ext cx="3382645" cy="398780"/>
          </a:xfrm>
          <a:prstGeom prst="rect">
            <a:avLst/>
          </a:prstGeom>
          <a:noFill/>
          <a:ln w="9525">
            <a:noFill/>
          </a:ln>
        </p:spPr>
        <p:txBody>
          <a:bodyPr wrap="square">
            <a:spAutoFit/>
          </a:bodyPr>
          <a:p>
            <a:pPr indent="266700"/>
            <a:r>
              <a:rPr lang="en-US" altLang="zh-CN" sz="2000" b="1">
                <a:latin typeface="黑体" panose="02010609060101010101" pitchFamily="49" charset="-122"/>
                <a:ea typeface="黑体" panose="02010609060101010101" pitchFamily="49" charset="-122"/>
                <a:cs typeface="宋体" panose="02010600030101010101" pitchFamily="2" charset="-122"/>
              </a:rPr>
              <a:t>(2) </a:t>
            </a:r>
            <a:r>
              <a:rPr lang="zh-CN" altLang="en-US" sz="2000" b="1">
                <a:latin typeface="黑体" panose="02010609060101010101" pitchFamily="49" charset="-122"/>
                <a:ea typeface="黑体" panose="02010609060101010101" pitchFamily="49" charset="-122"/>
                <a:cs typeface="宋体" panose="02010600030101010101" pitchFamily="2" charset="-122"/>
              </a:rPr>
              <a:t>科学技术方面的情报</a:t>
            </a:r>
            <a:endParaRPr lang="zh-CN" altLang="en-US" sz="2000" b="1">
              <a:latin typeface="黑体" panose="02010609060101010101" pitchFamily="49" charset="-122"/>
              <a:ea typeface="黑体" panose="02010609060101010101" pitchFamily="49" charset="-122"/>
            </a:endParaRPr>
          </a:p>
        </p:txBody>
      </p:sp>
      <p:sp>
        <p:nvSpPr>
          <p:cNvPr id="2" name="文本框 1"/>
          <p:cNvSpPr txBox="1"/>
          <p:nvPr/>
        </p:nvSpPr>
        <p:spPr>
          <a:xfrm>
            <a:off x="1456690" y="5172710"/>
            <a:ext cx="9278620" cy="52197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sym typeface="+mn-ea"/>
              </a:rPr>
              <a:t>主要包括产品生产及销售情况、市场需求、消费者反应、产品竞争等情况。</a:t>
            </a:r>
            <a:endParaRPr lang="en-US" altLang="zh-CN" sz="2000">
              <a:latin typeface="黑体" panose="02010609060101010101" pitchFamily="49" charset="-122"/>
              <a:ea typeface="黑体" panose="02010609060101010101" pitchFamily="49" charset="-122"/>
              <a:sym typeface="+mn-ea"/>
            </a:endParaRPr>
          </a:p>
        </p:txBody>
      </p:sp>
      <p:sp>
        <p:nvSpPr>
          <p:cNvPr id="6" name="文本框 5"/>
          <p:cNvSpPr txBox="1"/>
          <p:nvPr/>
        </p:nvSpPr>
        <p:spPr>
          <a:xfrm>
            <a:off x="1210310" y="4444365"/>
            <a:ext cx="3382645" cy="398780"/>
          </a:xfrm>
          <a:prstGeom prst="rect">
            <a:avLst/>
          </a:prstGeom>
          <a:noFill/>
          <a:ln w="9525">
            <a:noFill/>
          </a:ln>
        </p:spPr>
        <p:txBody>
          <a:bodyPr wrap="square">
            <a:spAutoFit/>
          </a:bodyPr>
          <a:p>
            <a:pPr indent="266700"/>
            <a:r>
              <a:rPr sz="2000" b="1">
                <a:latin typeface="黑体" panose="02010609060101010101" pitchFamily="49" charset="-122"/>
                <a:ea typeface="黑体" panose="02010609060101010101" pitchFamily="49" charset="-122"/>
                <a:cs typeface="宋体" panose="02010600030101010101" pitchFamily="2" charset="-122"/>
              </a:rPr>
              <a:t>(3) 销售方面的情报</a:t>
            </a:r>
            <a:endParaRPr sz="2000" b="1">
              <a:latin typeface="黑体" panose="02010609060101010101" pitchFamily="49" charset="-122"/>
              <a:ea typeface="黑体" panose="02010609060101010101" pitchFamily="49" charset="-122"/>
              <a:cs typeface="宋体" panose="02010600030101010101" pitchFamily="2" charset="-122"/>
            </a:endParaRPr>
          </a:p>
        </p:txBody>
      </p:sp>
      <p:sp>
        <p:nvSpPr>
          <p:cNvPr id="7" name="文本框 6"/>
          <p:cNvSpPr txBox="1"/>
          <p:nvPr/>
        </p:nvSpPr>
        <p:spPr>
          <a:xfrm>
            <a:off x="1597025" y="2127250"/>
            <a:ext cx="9278620" cy="181483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sym typeface="+mn-ea"/>
              </a:rPr>
              <a:t>科学技术情报，包括产品工艺、所需制造设备、原材料及批量生产的数量、质量要求等。掌握这类情报，有利于帮助企业快速的掌握产品动态、了解新材料、新工艺，使企业在保持甚至提高功能的同时大幅度降低成本。有价值的科学技术情报，也有利于研究人员打开思路，更快的发现问题、解决问题。</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10310" y="1477645"/>
            <a:ext cx="3382645" cy="398780"/>
          </a:xfrm>
          <a:prstGeom prst="rect">
            <a:avLst/>
          </a:prstGeom>
          <a:noFill/>
          <a:ln w="9525">
            <a:noFill/>
          </a:ln>
        </p:spPr>
        <p:txBody>
          <a:bodyPr wrap="square">
            <a:spAutoFit/>
          </a:bodyPr>
          <a:p>
            <a:pPr indent="266700"/>
            <a:r>
              <a:rPr sz="2000" b="1">
                <a:latin typeface="黑体" panose="02010609060101010101" pitchFamily="49" charset="-122"/>
                <a:ea typeface="黑体" panose="02010609060101010101" pitchFamily="49" charset="-122"/>
                <a:cs typeface="宋体" panose="02010600030101010101" pitchFamily="2" charset="-122"/>
              </a:rPr>
              <a:t>(4) 成本费用方面的情报</a:t>
            </a:r>
            <a:endParaRPr sz="2000" b="1">
              <a:latin typeface="黑体" panose="02010609060101010101" pitchFamily="49" charset="-122"/>
              <a:ea typeface="黑体" panose="02010609060101010101" pitchFamily="49" charset="-122"/>
              <a:cs typeface="宋体" panose="02010600030101010101" pitchFamily="2" charset="-122"/>
            </a:endParaRPr>
          </a:p>
        </p:txBody>
      </p:sp>
      <p:sp>
        <p:nvSpPr>
          <p:cNvPr id="7" name="文本框 6"/>
          <p:cNvSpPr txBox="1"/>
          <p:nvPr/>
        </p:nvSpPr>
        <p:spPr>
          <a:xfrm>
            <a:off x="1597025" y="2127250"/>
            <a:ext cx="9278620" cy="224536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sym typeface="+mn-ea"/>
              </a:rPr>
              <a:t>本费用情报，包括市场现有同类产品的成本及成本构成情况，自身的成本费用资料、生产经营预算等。具体指标有设计成本、工艺成本、材料成本、标准化成本、能源消耗成本、人工费用、外购件成本等。降低成本是价值工程活动的重要目标，所以必须认真做好成本费用情报的收集与整理工作，提高情报的准确性和可靠性，以便更好的服务于价值工程。</a:t>
            </a:r>
            <a:endParaRPr lang="en-US" altLang="zh-CN" sz="200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894080" y="1297940"/>
            <a:ext cx="28352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3.3.3 功能分析</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356995" y="2569210"/>
            <a:ext cx="9478010" cy="267652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功能分析亦称功能研究，对新产品来讲，也叫功能设计，是价值工程的核心。因为价值工程的目的是以最低的费用实现用户所需的功能，所以，我们在应用价值工程进行功能分析时，要从传统的以事物为中心，转向以功能为中心的研究方式。功能分析正是以研究对象的功能为切入点，通过对价值工程对象的深入分析，掌握产品的功能和用户对功能的要求。这个阶段回答了“它是干什么的”这个问题，包括功能定义和功能整理。</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（1）功能定义</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674495" y="1834515"/>
            <a:ext cx="8843645" cy="1383665"/>
          </a:xfrm>
          <a:prstGeom prst="rect">
            <a:avLst/>
          </a:prstGeom>
          <a:noFill/>
          <a:ln w="9525">
            <a:noFill/>
          </a:ln>
        </p:spPr>
        <p:txBody>
          <a:bodyPr wrap="square">
            <a:spAutoFit/>
          </a:bodyPr>
          <a:p>
            <a:pPr>
              <a:lnSpc>
                <a:spcPct val="140000"/>
              </a:lnSpc>
            </a:pPr>
            <a:r>
              <a:rPr lang="en-US" altLang="zh-CN" sz="2000" b="0">
                <a:latin typeface="黑体" panose="02010609060101010101" pitchFamily="49" charset="-122"/>
                <a:ea typeface="黑体" panose="02010609060101010101" pitchFamily="49" charset="-122"/>
              </a:rPr>
              <a:t>    功能定义最基本的目的就是要透过产品的物理特性，找出其背后最本质的东西——功能，并加以区分和限定。通过功能定义，我们可以更加深刻的理解各个部件的功能，便于扩大思路、构思方案，并为以后的功能评价奠定基础。</a:t>
            </a:r>
            <a:endParaRPr lang="en-US" altLang="zh-CN" sz="2000">
              <a:latin typeface="黑体" panose="02010609060101010101" pitchFamily="49" charset="-122"/>
              <a:ea typeface="黑体" panose="02010609060101010101" pitchFamily="49" charset="-122"/>
            </a:endParaRPr>
          </a:p>
        </p:txBody>
      </p:sp>
      <p:sp>
        <p:nvSpPr>
          <p:cNvPr id="6" name="文本框 5"/>
          <p:cNvSpPr txBox="1"/>
          <p:nvPr/>
        </p:nvSpPr>
        <p:spPr>
          <a:xfrm>
            <a:off x="1674495" y="3935095"/>
            <a:ext cx="5977890" cy="1383665"/>
          </a:xfrm>
          <a:prstGeom prst="rect">
            <a:avLst/>
          </a:prstGeom>
          <a:noFill/>
          <a:ln w="9525">
            <a:noFill/>
          </a:ln>
        </p:spPr>
        <p:txBody>
          <a:bodyPr wrap="square">
            <a:spAutoFit/>
          </a:bodyPr>
          <a:p>
            <a:pPr>
              <a:lnSpc>
                <a:spcPct val="140000"/>
              </a:lnSpc>
            </a:pPr>
            <a:r>
              <a:rPr lang="en-US" altLang="zh-CN" sz="2000" b="0">
                <a:latin typeface="黑体" panose="02010609060101010101" pitchFamily="49" charset="-122"/>
                <a:ea typeface="黑体" panose="02010609060101010101" pitchFamily="49" charset="-122"/>
              </a:rPr>
              <a:t>    进行功能定义要遵循以下要求：描述要客观、简洁、准确；功能定义的名词部分尽可能定量化；动词部分的表达要适当抽象。</a:t>
            </a:r>
            <a:endParaRPr lang="en-US" altLang="zh-CN" sz="2000">
              <a:latin typeface="黑体" panose="02010609060101010101" pitchFamily="49" charset="-122"/>
              <a:ea typeface="黑体" panose="02010609060101010101" pitchFamily="49" charset="-122"/>
            </a:endParaRPr>
          </a:p>
        </p:txBody>
      </p:sp>
      <p:grpSp>
        <p:nvGrpSpPr>
          <p:cNvPr id="1073743269" name="组合 1073743268"/>
          <p:cNvGrpSpPr>
            <a:grpSpLocks noRot="1" noChangeAspect="1"/>
          </p:cNvGrpSpPr>
          <p:nvPr/>
        </p:nvGrpSpPr>
        <p:grpSpPr>
          <a:xfrm>
            <a:off x="8052118" y="3243263"/>
            <a:ext cx="2478405" cy="2573655"/>
            <a:chOff x="2229" y="1631"/>
            <a:chExt cx="3903" cy="4053"/>
          </a:xfrm>
        </p:grpSpPr>
        <p:sp>
          <p:nvSpPr>
            <p:cNvPr id="8" name="矩形 7"/>
            <p:cNvSpPr>
              <a:spLocks noRot="1" noChangeAspect="1" noTextEdit="1"/>
            </p:cNvSpPr>
            <p:nvPr/>
          </p:nvSpPr>
          <p:spPr>
            <a:xfrm>
              <a:off x="2229" y="1631"/>
              <a:ext cx="3903" cy="4053"/>
            </a:xfrm>
            <a:prstGeom prst="rect">
              <a:avLst/>
            </a:prstGeom>
            <a:noFill/>
            <a:ln w="9525">
              <a:noFill/>
            </a:ln>
          </p:spPr>
          <p:txBody>
            <a:bodyPr/>
            <a:p>
              <a:endParaRPr lang="zh-CN" altLang="en-US"/>
            </a:p>
          </p:txBody>
        </p:sp>
        <p:sp>
          <p:nvSpPr>
            <p:cNvPr id="1073743271" name="任意多边形 1073743270"/>
            <p:cNvSpPr/>
            <p:nvPr/>
          </p:nvSpPr>
          <p:spPr>
            <a:xfrm>
              <a:off x="2797" y="3961"/>
              <a:ext cx="3264" cy="1717"/>
            </a:xfrm>
            <a:custGeom>
              <a:avLst/>
              <a:gdLst/>
              <a:ahLst/>
              <a:cxnLst/>
              <a:pathLst>
                <a:path w="2351" h="1237">
                  <a:moveTo>
                    <a:pt x="1182" y="1222"/>
                  </a:moveTo>
                  <a:lnTo>
                    <a:pt x="1206" y="1218"/>
                  </a:lnTo>
                  <a:lnTo>
                    <a:pt x="1238" y="1212"/>
                  </a:lnTo>
                  <a:lnTo>
                    <a:pt x="1271" y="1206"/>
                  </a:lnTo>
                  <a:lnTo>
                    <a:pt x="1294" y="1200"/>
                  </a:lnTo>
                  <a:lnTo>
                    <a:pt x="1321" y="1194"/>
                  </a:lnTo>
                  <a:lnTo>
                    <a:pt x="1348" y="1185"/>
                  </a:lnTo>
                  <a:lnTo>
                    <a:pt x="1375" y="1179"/>
                  </a:lnTo>
                  <a:lnTo>
                    <a:pt x="1399" y="1171"/>
                  </a:lnTo>
                  <a:lnTo>
                    <a:pt x="1426" y="1160"/>
                  </a:lnTo>
                  <a:lnTo>
                    <a:pt x="1459" y="1148"/>
                  </a:lnTo>
                  <a:lnTo>
                    <a:pt x="1488" y="1136"/>
                  </a:lnTo>
                  <a:lnTo>
                    <a:pt x="1515" y="1123"/>
                  </a:lnTo>
                  <a:lnTo>
                    <a:pt x="1546" y="1110"/>
                  </a:lnTo>
                  <a:lnTo>
                    <a:pt x="1575" y="1095"/>
                  </a:lnTo>
                  <a:lnTo>
                    <a:pt x="1602" y="1082"/>
                  </a:lnTo>
                  <a:lnTo>
                    <a:pt x="1626" y="1066"/>
                  </a:lnTo>
                  <a:lnTo>
                    <a:pt x="1649" y="1052"/>
                  </a:lnTo>
                  <a:lnTo>
                    <a:pt x="1672" y="1036"/>
                  </a:lnTo>
                  <a:lnTo>
                    <a:pt x="1698" y="1021"/>
                  </a:lnTo>
                  <a:lnTo>
                    <a:pt x="1726" y="1002"/>
                  </a:lnTo>
                  <a:lnTo>
                    <a:pt x="1752" y="983"/>
                  </a:lnTo>
                  <a:lnTo>
                    <a:pt x="1776" y="965"/>
                  </a:lnTo>
                  <a:lnTo>
                    <a:pt x="1798" y="948"/>
                  </a:lnTo>
                  <a:lnTo>
                    <a:pt x="1835" y="919"/>
                  </a:lnTo>
                  <a:lnTo>
                    <a:pt x="1869" y="889"/>
                  </a:lnTo>
                  <a:lnTo>
                    <a:pt x="1903" y="855"/>
                  </a:lnTo>
                  <a:lnTo>
                    <a:pt x="1938" y="816"/>
                  </a:lnTo>
                  <a:lnTo>
                    <a:pt x="1962" y="788"/>
                  </a:lnTo>
                  <a:lnTo>
                    <a:pt x="1989" y="756"/>
                  </a:lnTo>
                  <a:lnTo>
                    <a:pt x="2019" y="721"/>
                  </a:lnTo>
                  <a:lnTo>
                    <a:pt x="2044" y="686"/>
                  </a:lnTo>
                  <a:lnTo>
                    <a:pt x="2068" y="648"/>
                  </a:lnTo>
                  <a:lnTo>
                    <a:pt x="2098" y="605"/>
                  </a:lnTo>
                  <a:lnTo>
                    <a:pt x="2351" y="753"/>
                  </a:lnTo>
                  <a:lnTo>
                    <a:pt x="2103" y="0"/>
                  </a:lnTo>
                  <a:lnTo>
                    <a:pt x="1299" y="143"/>
                  </a:lnTo>
                  <a:lnTo>
                    <a:pt x="1570" y="296"/>
                  </a:lnTo>
                  <a:lnTo>
                    <a:pt x="1547" y="329"/>
                  </a:lnTo>
                  <a:lnTo>
                    <a:pt x="1523" y="357"/>
                  </a:lnTo>
                  <a:lnTo>
                    <a:pt x="1498" y="385"/>
                  </a:lnTo>
                  <a:lnTo>
                    <a:pt x="1474" y="412"/>
                  </a:lnTo>
                  <a:lnTo>
                    <a:pt x="1454" y="433"/>
                  </a:lnTo>
                  <a:lnTo>
                    <a:pt x="1432" y="455"/>
                  </a:lnTo>
                  <a:lnTo>
                    <a:pt x="1408" y="474"/>
                  </a:lnTo>
                  <a:lnTo>
                    <a:pt x="1381" y="494"/>
                  </a:lnTo>
                  <a:lnTo>
                    <a:pt x="1349" y="516"/>
                  </a:lnTo>
                  <a:lnTo>
                    <a:pt x="1322" y="534"/>
                  </a:lnTo>
                  <a:lnTo>
                    <a:pt x="1299" y="547"/>
                  </a:lnTo>
                  <a:lnTo>
                    <a:pt x="1265" y="566"/>
                  </a:lnTo>
                  <a:lnTo>
                    <a:pt x="1236" y="578"/>
                  </a:lnTo>
                  <a:lnTo>
                    <a:pt x="1210" y="586"/>
                  </a:lnTo>
                  <a:lnTo>
                    <a:pt x="1183" y="595"/>
                  </a:lnTo>
                  <a:lnTo>
                    <a:pt x="1144" y="606"/>
                  </a:lnTo>
                  <a:lnTo>
                    <a:pt x="1105" y="612"/>
                  </a:lnTo>
                  <a:lnTo>
                    <a:pt x="1066" y="616"/>
                  </a:lnTo>
                  <a:lnTo>
                    <a:pt x="1008" y="618"/>
                  </a:lnTo>
                  <a:lnTo>
                    <a:pt x="933" y="620"/>
                  </a:lnTo>
                  <a:lnTo>
                    <a:pt x="875" y="612"/>
                  </a:lnTo>
                  <a:lnTo>
                    <a:pt x="822" y="600"/>
                  </a:lnTo>
                  <a:lnTo>
                    <a:pt x="761" y="582"/>
                  </a:lnTo>
                  <a:lnTo>
                    <a:pt x="708" y="559"/>
                  </a:lnTo>
                  <a:lnTo>
                    <a:pt x="654" y="532"/>
                  </a:lnTo>
                  <a:lnTo>
                    <a:pt x="605" y="501"/>
                  </a:lnTo>
                  <a:lnTo>
                    <a:pt x="558" y="459"/>
                  </a:lnTo>
                  <a:lnTo>
                    <a:pt x="0" y="781"/>
                  </a:lnTo>
                  <a:lnTo>
                    <a:pt x="23" y="808"/>
                  </a:lnTo>
                  <a:lnTo>
                    <a:pt x="55" y="839"/>
                  </a:lnTo>
                  <a:lnTo>
                    <a:pt x="82" y="866"/>
                  </a:lnTo>
                  <a:lnTo>
                    <a:pt x="109" y="892"/>
                  </a:lnTo>
                  <a:lnTo>
                    <a:pt x="136" y="917"/>
                  </a:lnTo>
                  <a:lnTo>
                    <a:pt x="169" y="944"/>
                  </a:lnTo>
                  <a:lnTo>
                    <a:pt x="198" y="967"/>
                  </a:lnTo>
                  <a:lnTo>
                    <a:pt x="228" y="989"/>
                  </a:lnTo>
                  <a:lnTo>
                    <a:pt x="262" y="1010"/>
                  </a:lnTo>
                  <a:lnTo>
                    <a:pt x="294" y="1033"/>
                  </a:lnTo>
                  <a:lnTo>
                    <a:pt x="328" y="1055"/>
                  </a:lnTo>
                  <a:lnTo>
                    <a:pt x="359" y="1072"/>
                  </a:lnTo>
                  <a:lnTo>
                    <a:pt x="390" y="1090"/>
                  </a:lnTo>
                  <a:lnTo>
                    <a:pt x="419" y="1105"/>
                  </a:lnTo>
                  <a:lnTo>
                    <a:pt x="460" y="1123"/>
                  </a:lnTo>
                  <a:lnTo>
                    <a:pt x="497" y="1140"/>
                  </a:lnTo>
                  <a:lnTo>
                    <a:pt x="540" y="1156"/>
                  </a:lnTo>
                  <a:lnTo>
                    <a:pt x="573" y="1168"/>
                  </a:lnTo>
                  <a:lnTo>
                    <a:pt x="604" y="1180"/>
                  </a:lnTo>
                  <a:lnTo>
                    <a:pt x="640" y="1191"/>
                  </a:lnTo>
                  <a:lnTo>
                    <a:pt x="675" y="1200"/>
                  </a:lnTo>
                  <a:lnTo>
                    <a:pt x="710" y="1208"/>
                  </a:lnTo>
                  <a:lnTo>
                    <a:pt x="751" y="1216"/>
                  </a:lnTo>
                  <a:lnTo>
                    <a:pt x="791" y="1223"/>
                  </a:lnTo>
                  <a:lnTo>
                    <a:pt x="833" y="1229"/>
                  </a:lnTo>
                  <a:lnTo>
                    <a:pt x="876" y="1233"/>
                  </a:lnTo>
                  <a:lnTo>
                    <a:pt x="908" y="1234"/>
                  </a:lnTo>
                  <a:lnTo>
                    <a:pt x="953" y="1237"/>
                  </a:lnTo>
                  <a:lnTo>
                    <a:pt x="997" y="1237"/>
                  </a:lnTo>
                  <a:lnTo>
                    <a:pt x="1032" y="1235"/>
                  </a:lnTo>
                  <a:lnTo>
                    <a:pt x="1070" y="1234"/>
                  </a:lnTo>
                  <a:lnTo>
                    <a:pt x="1112" y="1231"/>
                  </a:lnTo>
                  <a:lnTo>
                    <a:pt x="1150" y="1226"/>
                  </a:lnTo>
                  <a:lnTo>
                    <a:pt x="1182" y="1222"/>
                  </a:lnTo>
                  <a:close/>
                </a:path>
              </a:pathLst>
            </a:custGeom>
            <a:gradFill rotWithShape="0">
              <a:gsLst>
                <a:gs pos="0">
                  <a:srgbClr val="99CC00">
                    <a:gamma/>
                    <a:shade val="46275"/>
                    <a:invGamma/>
                  </a:srgbClr>
                </a:gs>
                <a:gs pos="100000">
                  <a:srgbClr val="99CC00"/>
                </a:gs>
              </a:gsLst>
              <a:lin ang="18900000" scaled="1"/>
              <a:tileRect/>
            </a:gradFill>
            <a:ln w="9525"/>
            <a:scene3d>
              <a:camera prst="legacyObliqueTopRight">
                <a:rot lat="0" lon="0" rev="0"/>
              </a:camera>
              <a:lightRig rig="legacyFlat3" dir="t"/>
            </a:scene3d>
            <a:sp3d extrusionH="227000" prstMaterial="legacyMatte">
              <a:bevelT w="13500" h="13500" prst="angle"/>
              <a:bevelB w="13500" h="13500" prst="angle"/>
              <a:extrusionClr>
                <a:srgbClr val="DDDDDD"/>
              </a:extrusionClr>
            </a:sp3d>
          </p:spPr>
          <p:txBody>
            <a:bodyPr/>
            <a:p>
              <a:endParaRPr lang="zh-CN" altLang="en-US"/>
            </a:p>
          </p:txBody>
        </p:sp>
        <p:sp>
          <p:nvSpPr>
            <p:cNvPr id="1073743272" name="任意多边形 1073743271"/>
            <p:cNvSpPr/>
            <p:nvPr/>
          </p:nvSpPr>
          <p:spPr>
            <a:xfrm>
              <a:off x="2235" y="2100"/>
              <a:ext cx="1655" cy="3064"/>
            </a:xfrm>
            <a:custGeom>
              <a:avLst/>
              <a:gdLst/>
              <a:ahLst/>
              <a:cxnLst/>
              <a:pathLst>
                <a:path w="1192" h="2205">
                  <a:moveTo>
                    <a:pt x="1192" y="0"/>
                  </a:moveTo>
                  <a:lnTo>
                    <a:pt x="1166" y="4"/>
                  </a:lnTo>
                  <a:lnTo>
                    <a:pt x="1141" y="8"/>
                  </a:lnTo>
                  <a:lnTo>
                    <a:pt x="1106" y="16"/>
                  </a:lnTo>
                  <a:lnTo>
                    <a:pt x="1080" y="22"/>
                  </a:lnTo>
                  <a:lnTo>
                    <a:pt x="1053" y="30"/>
                  </a:lnTo>
                  <a:lnTo>
                    <a:pt x="1028" y="38"/>
                  </a:lnTo>
                  <a:lnTo>
                    <a:pt x="1001" y="45"/>
                  </a:lnTo>
                  <a:lnTo>
                    <a:pt x="975" y="53"/>
                  </a:lnTo>
                  <a:lnTo>
                    <a:pt x="948" y="64"/>
                  </a:lnTo>
                  <a:lnTo>
                    <a:pt x="916" y="76"/>
                  </a:lnTo>
                  <a:lnTo>
                    <a:pt x="889" y="88"/>
                  </a:lnTo>
                  <a:lnTo>
                    <a:pt x="861" y="100"/>
                  </a:lnTo>
                  <a:lnTo>
                    <a:pt x="831" y="113"/>
                  </a:lnTo>
                  <a:lnTo>
                    <a:pt x="801" y="128"/>
                  </a:lnTo>
                  <a:lnTo>
                    <a:pt x="774" y="142"/>
                  </a:lnTo>
                  <a:lnTo>
                    <a:pt x="749" y="158"/>
                  </a:lnTo>
                  <a:lnTo>
                    <a:pt x="726" y="171"/>
                  </a:lnTo>
                  <a:lnTo>
                    <a:pt x="703" y="188"/>
                  </a:lnTo>
                  <a:lnTo>
                    <a:pt x="677" y="202"/>
                  </a:lnTo>
                  <a:lnTo>
                    <a:pt x="649" y="221"/>
                  </a:lnTo>
                  <a:lnTo>
                    <a:pt x="623" y="241"/>
                  </a:lnTo>
                  <a:lnTo>
                    <a:pt x="599" y="260"/>
                  </a:lnTo>
                  <a:lnTo>
                    <a:pt x="576" y="276"/>
                  </a:lnTo>
                  <a:lnTo>
                    <a:pt x="539" y="307"/>
                  </a:lnTo>
                  <a:lnTo>
                    <a:pt x="501" y="344"/>
                  </a:lnTo>
                  <a:lnTo>
                    <a:pt x="471" y="371"/>
                  </a:lnTo>
                  <a:lnTo>
                    <a:pt x="436" y="410"/>
                  </a:lnTo>
                  <a:lnTo>
                    <a:pt x="412" y="438"/>
                  </a:lnTo>
                  <a:lnTo>
                    <a:pt x="385" y="470"/>
                  </a:lnTo>
                  <a:lnTo>
                    <a:pt x="355" y="507"/>
                  </a:lnTo>
                  <a:lnTo>
                    <a:pt x="331" y="540"/>
                  </a:lnTo>
                  <a:lnTo>
                    <a:pt x="307" y="579"/>
                  </a:lnTo>
                  <a:lnTo>
                    <a:pt x="283" y="617"/>
                  </a:lnTo>
                  <a:lnTo>
                    <a:pt x="258" y="658"/>
                  </a:lnTo>
                  <a:lnTo>
                    <a:pt x="238" y="693"/>
                  </a:lnTo>
                  <a:lnTo>
                    <a:pt x="219" y="736"/>
                  </a:lnTo>
                  <a:lnTo>
                    <a:pt x="200" y="777"/>
                  </a:lnTo>
                  <a:lnTo>
                    <a:pt x="184" y="821"/>
                  </a:lnTo>
                  <a:lnTo>
                    <a:pt x="168" y="868"/>
                  </a:lnTo>
                  <a:lnTo>
                    <a:pt x="148" y="926"/>
                  </a:lnTo>
                  <a:lnTo>
                    <a:pt x="134" y="980"/>
                  </a:lnTo>
                  <a:lnTo>
                    <a:pt x="121" y="1035"/>
                  </a:lnTo>
                  <a:lnTo>
                    <a:pt x="114" y="1089"/>
                  </a:lnTo>
                  <a:lnTo>
                    <a:pt x="105" y="1152"/>
                  </a:lnTo>
                  <a:lnTo>
                    <a:pt x="98" y="1230"/>
                  </a:lnTo>
                  <a:lnTo>
                    <a:pt x="97" y="1292"/>
                  </a:lnTo>
                  <a:lnTo>
                    <a:pt x="98" y="1353"/>
                  </a:lnTo>
                  <a:lnTo>
                    <a:pt x="103" y="1411"/>
                  </a:lnTo>
                  <a:lnTo>
                    <a:pt x="110" y="1464"/>
                  </a:lnTo>
                  <a:lnTo>
                    <a:pt x="117" y="1521"/>
                  </a:lnTo>
                  <a:lnTo>
                    <a:pt x="129" y="1579"/>
                  </a:lnTo>
                  <a:lnTo>
                    <a:pt x="145" y="1641"/>
                  </a:lnTo>
                  <a:lnTo>
                    <a:pt x="165" y="1704"/>
                  </a:lnTo>
                  <a:lnTo>
                    <a:pt x="186" y="1763"/>
                  </a:lnTo>
                  <a:lnTo>
                    <a:pt x="208" y="1821"/>
                  </a:lnTo>
                  <a:lnTo>
                    <a:pt x="235" y="1878"/>
                  </a:lnTo>
                  <a:lnTo>
                    <a:pt x="268" y="1932"/>
                  </a:lnTo>
                  <a:lnTo>
                    <a:pt x="0" y="2084"/>
                  </a:lnTo>
                  <a:lnTo>
                    <a:pt x="817" y="2205"/>
                  </a:lnTo>
                  <a:lnTo>
                    <a:pt x="1118" y="1454"/>
                  </a:lnTo>
                  <a:lnTo>
                    <a:pt x="804" y="1622"/>
                  </a:lnTo>
                  <a:lnTo>
                    <a:pt x="773" y="1574"/>
                  </a:lnTo>
                  <a:lnTo>
                    <a:pt x="754" y="1530"/>
                  </a:lnTo>
                  <a:lnTo>
                    <a:pt x="737" y="1486"/>
                  </a:lnTo>
                  <a:lnTo>
                    <a:pt x="725" y="1442"/>
                  </a:lnTo>
                  <a:lnTo>
                    <a:pt x="716" y="1398"/>
                  </a:lnTo>
                  <a:lnTo>
                    <a:pt x="714" y="1357"/>
                  </a:lnTo>
                  <a:lnTo>
                    <a:pt x="710" y="1315"/>
                  </a:lnTo>
                  <a:lnTo>
                    <a:pt x="710" y="1273"/>
                  </a:lnTo>
                  <a:lnTo>
                    <a:pt x="712" y="1223"/>
                  </a:lnTo>
                  <a:lnTo>
                    <a:pt x="718" y="1175"/>
                  </a:lnTo>
                  <a:lnTo>
                    <a:pt x="729" y="1121"/>
                  </a:lnTo>
                  <a:lnTo>
                    <a:pt x="741" y="1078"/>
                  </a:lnTo>
                  <a:lnTo>
                    <a:pt x="760" y="1029"/>
                  </a:lnTo>
                  <a:lnTo>
                    <a:pt x="776" y="988"/>
                  </a:lnTo>
                  <a:lnTo>
                    <a:pt x="799" y="947"/>
                  </a:lnTo>
                  <a:lnTo>
                    <a:pt x="817" y="916"/>
                  </a:lnTo>
                  <a:lnTo>
                    <a:pt x="836" y="891"/>
                  </a:lnTo>
                  <a:lnTo>
                    <a:pt x="855" y="865"/>
                  </a:lnTo>
                  <a:lnTo>
                    <a:pt x="877" y="839"/>
                  </a:lnTo>
                  <a:lnTo>
                    <a:pt x="900" y="813"/>
                  </a:lnTo>
                  <a:lnTo>
                    <a:pt x="920" y="794"/>
                  </a:lnTo>
                  <a:lnTo>
                    <a:pt x="943" y="769"/>
                  </a:lnTo>
                  <a:lnTo>
                    <a:pt x="966" y="751"/>
                  </a:lnTo>
                  <a:lnTo>
                    <a:pt x="993" y="730"/>
                  </a:lnTo>
                  <a:lnTo>
                    <a:pt x="1025" y="709"/>
                  </a:lnTo>
                  <a:lnTo>
                    <a:pt x="1052" y="691"/>
                  </a:lnTo>
                  <a:lnTo>
                    <a:pt x="1075" y="678"/>
                  </a:lnTo>
                  <a:lnTo>
                    <a:pt x="1109" y="659"/>
                  </a:lnTo>
                  <a:lnTo>
                    <a:pt x="1141" y="645"/>
                  </a:lnTo>
                  <a:lnTo>
                    <a:pt x="1192" y="631"/>
                  </a:lnTo>
                  <a:lnTo>
                    <a:pt x="1192" y="0"/>
                  </a:lnTo>
                  <a:close/>
                </a:path>
              </a:pathLst>
            </a:custGeom>
            <a:gradFill rotWithShape="0">
              <a:gsLst>
                <a:gs pos="0">
                  <a:srgbClr val="FFCC00"/>
                </a:gs>
                <a:gs pos="100000">
                  <a:srgbClr val="FFCC00">
                    <a:gamma/>
                    <a:shade val="46275"/>
                    <a:invGamma/>
                  </a:srgbClr>
                </a:gs>
              </a:gsLst>
              <a:lin ang="18900000" scaled="1"/>
              <a:tileRect/>
            </a:gradFill>
            <a:ln w="9525"/>
            <a:scene3d>
              <a:camera prst="legacyObliqueTopRight">
                <a:rot lat="0" lon="0" rev="0"/>
              </a:camera>
              <a:lightRig rig="legacyFlat3" dir="t"/>
            </a:scene3d>
            <a:sp3d extrusionH="227000" prstMaterial="legacyMatte">
              <a:bevelT w="13500" h="13500" prst="angle"/>
              <a:bevelB w="13500" h="13500" prst="angle"/>
              <a:extrusionClr>
                <a:srgbClr val="DDDDDD"/>
              </a:extrusionClr>
            </a:sp3d>
          </p:spPr>
          <p:txBody>
            <a:bodyPr/>
            <a:p>
              <a:endParaRPr lang="zh-CN" altLang="en-US"/>
            </a:p>
          </p:txBody>
        </p:sp>
        <p:sp>
          <p:nvSpPr>
            <p:cNvPr id="1073743273" name="任意多边形 1073743272"/>
            <p:cNvSpPr/>
            <p:nvPr/>
          </p:nvSpPr>
          <p:spPr>
            <a:xfrm>
              <a:off x="3504" y="1702"/>
              <a:ext cx="2459" cy="2772"/>
            </a:xfrm>
            <a:custGeom>
              <a:avLst/>
              <a:gdLst/>
              <a:ahLst/>
              <a:cxnLst/>
              <a:pathLst>
                <a:path w="1772" h="1996">
                  <a:moveTo>
                    <a:pt x="675" y="293"/>
                  </a:moveTo>
                  <a:lnTo>
                    <a:pt x="699" y="297"/>
                  </a:lnTo>
                  <a:lnTo>
                    <a:pt x="732" y="302"/>
                  </a:lnTo>
                  <a:lnTo>
                    <a:pt x="764" y="310"/>
                  </a:lnTo>
                  <a:lnTo>
                    <a:pt x="787" y="315"/>
                  </a:lnTo>
                  <a:lnTo>
                    <a:pt x="814" y="322"/>
                  </a:lnTo>
                  <a:lnTo>
                    <a:pt x="839" y="330"/>
                  </a:lnTo>
                  <a:lnTo>
                    <a:pt x="866" y="338"/>
                  </a:lnTo>
                  <a:lnTo>
                    <a:pt x="891" y="345"/>
                  </a:lnTo>
                  <a:lnTo>
                    <a:pt x="919" y="356"/>
                  </a:lnTo>
                  <a:lnTo>
                    <a:pt x="951" y="369"/>
                  </a:lnTo>
                  <a:lnTo>
                    <a:pt x="979" y="380"/>
                  </a:lnTo>
                  <a:lnTo>
                    <a:pt x="1006" y="392"/>
                  </a:lnTo>
                  <a:lnTo>
                    <a:pt x="1037" y="406"/>
                  </a:lnTo>
                  <a:lnTo>
                    <a:pt x="1067" y="421"/>
                  </a:lnTo>
                  <a:lnTo>
                    <a:pt x="1094" y="434"/>
                  </a:lnTo>
                  <a:lnTo>
                    <a:pt x="1120" y="450"/>
                  </a:lnTo>
                  <a:lnTo>
                    <a:pt x="1142" y="464"/>
                  </a:lnTo>
                  <a:lnTo>
                    <a:pt x="1165" y="480"/>
                  </a:lnTo>
                  <a:lnTo>
                    <a:pt x="1191" y="495"/>
                  </a:lnTo>
                  <a:lnTo>
                    <a:pt x="1219" y="513"/>
                  </a:lnTo>
                  <a:lnTo>
                    <a:pt x="1245" y="532"/>
                  </a:lnTo>
                  <a:lnTo>
                    <a:pt x="1269" y="551"/>
                  </a:lnTo>
                  <a:lnTo>
                    <a:pt x="1292" y="569"/>
                  </a:lnTo>
                  <a:lnTo>
                    <a:pt x="1328" y="600"/>
                  </a:lnTo>
                  <a:lnTo>
                    <a:pt x="1366" y="635"/>
                  </a:lnTo>
                  <a:lnTo>
                    <a:pt x="1396" y="662"/>
                  </a:lnTo>
                  <a:lnTo>
                    <a:pt x="1431" y="701"/>
                  </a:lnTo>
                  <a:lnTo>
                    <a:pt x="1455" y="729"/>
                  </a:lnTo>
                  <a:lnTo>
                    <a:pt x="1482" y="761"/>
                  </a:lnTo>
                  <a:lnTo>
                    <a:pt x="1512" y="798"/>
                  </a:lnTo>
                  <a:lnTo>
                    <a:pt x="1536" y="833"/>
                  </a:lnTo>
                  <a:lnTo>
                    <a:pt x="1560" y="872"/>
                  </a:lnTo>
                  <a:lnTo>
                    <a:pt x="1586" y="909"/>
                  </a:lnTo>
                  <a:lnTo>
                    <a:pt x="1607" y="950"/>
                  </a:lnTo>
                  <a:lnTo>
                    <a:pt x="1629" y="985"/>
                  </a:lnTo>
                  <a:lnTo>
                    <a:pt x="1649" y="1028"/>
                  </a:lnTo>
                  <a:lnTo>
                    <a:pt x="1668" y="1070"/>
                  </a:lnTo>
                  <a:lnTo>
                    <a:pt x="1684" y="1113"/>
                  </a:lnTo>
                  <a:lnTo>
                    <a:pt x="1700" y="1160"/>
                  </a:lnTo>
                  <a:lnTo>
                    <a:pt x="1720" y="1218"/>
                  </a:lnTo>
                  <a:lnTo>
                    <a:pt x="1734" y="1272"/>
                  </a:lnTo>
                  <a:lnTo>
                    <a:pt x="1747" y="1327"/>
                  </a:lnTo>
                  <a:lnTo>
                    <a:pt x="1754" y="1381"/>
                  </a:lnTo>
                  <a:lnTo>
                    <a:pt x="1764" y="1444"/>
                  </a:lnTo>
                  <a:lnTo>
                    <a:pt x="1770" y="1522"/>
                  </a:lnTo>
                  <a:lnTo>
                    <a:pt x="1772" y="1583"/>
                  </a:lnTo>
                  <a:lnTo>
                    <a:pt x="1770" y="1644"/>
                  </a:lnTo>
                  <a:lnTo>
                    <a:pt x="1765" y="1701"/>
                  </a:lnTo>
                  <a:lnTo>
                    <a:pt x="1758" y="1755"/>
                  </a:lnTo>
                  <a:lnTo>
                    <a:pt x="1751" y="1812"/>
                  </a:lnTo>
                  <a:lnTo>
                    <a:pt x="1739" y="1870"/>
                  </a:lnTo>
                  <a:lnTo>
                    <a:pt x="1723" y="1932"/>
                  </a:lnTo>
                  <a:lnTo>
                    <a:pt x="1703" y="1996"/>
                  </a:lnTo>
                  <a:lnTo>
                    <a:pt x="1587" y="1635"/>
                  </a:lnTo>
                  <a:lnTo>
                    <a:pt x="1145" y="1711"/>
                  </a:lnTo>
                  <a:lnTo>
                    <a:pt x="1155" y="1648"/>
                  </a:lnTo>
                  <a:lnTo>
                    <a:pt x="1159" y="1607"/>
                  </a:lnTo>
                  <a:lnTo>
                    <a:pt x="1159" y="1564"/>
                  </a:lnTo>
                  <a:lnTo>
                    <a:pt x="1156" y="1514"/>
                  </a:lnTo>
                  <a:lnTo>
                    <a:pt x="1149" y="1467"/>
                  </a:lnTo>
                  <a:lnTo>
                    <a:pt x="1140" y="1413"/>
                  </a:lnTo>
                  <a:lnTo>
                    <a:pt x="1128" y="1370"/>
                  </a:lnTo>
                  <a:lnTo>
                    <a:pt x="1109" y="1322"/>
                  </a:lnTo>
                  <a:lnTo>
                    <a:pt x="1091" y="1280"/>
                  </a:lnTo>
                  <a:lnTo>
                    <a:pt x="1070" y="1239"/>
                  </a:lnTo>
                  <a:lnTo>
                    <a:pt x="1051" y="1208"/>
                  </a:lnTo>
                  <a:lnTo>
                    <a:pt x="1032" y="1183"/>
                  </a:lnTo>
                  <a:lnTo>
                    <a:pt x="1013" y="1157"/>
                  </a:lnTo>
                  <a:lnTo>
                    <a:pt x="992" y="1132"/>
                  </a:lnTo>
                  <a:lnTo>
                    <a:pt x="967" y="1105"/>
                  </a:lnTo>
                  <a:lnTo>
                    <a:pt x="947" y="1086"/>
                  </a:lnTo>
                  <a:lnTo>
                    <a:pt x="924" y="1063"/>
                  </a:lnTo>
                  <a:lnTo>
                    <a:pt x="901" y="1043"/>
                  </a:lnTo>
                  <a:lnTo>
                    <a:pt x="874" y="1023"/>
                  </a:lnTo>
                  <a:lnTo>
                    <a:pt x="842" y="1002"/>
                  </a:lnTo>
                  <a:lnTo>
                    <a:pt x="815" y="984"/>
                  </a:lnTo>
                  <a:lnTo>
                    <a:pt x="792" y="971"/>
                  </a:lnTo>
                  <a:lnTo>
                    <a:pt x="758" y="951"/>
                  </a:lnTo>
                  <a:lnTo>
                    <a:pt x="729" y="940"/>
                  </a:lnTo>
                  <a:lnTo>
                    <a:pt x="703" y="931"/>
                  </a:lnTo>
                  <a:lnTo>
                    <a:pt x="676" y="922"/>
                  </a:lnTo>
                  <a:lnTo>
                    <a:pt x="636" y="912"/>
                  </a:lnTo>
                  <a:lnTo>
                    <a:pt x="598" y="905"/>
                  </a:lnTo>
                  <a:lnTo>
                    <a:pt x="559" y="901"/>
                  </a:lnTo>
                  <a:lnTo>
                    <a:pt x="520" y="899"/>
                  </a:lnTo>
                  <a:lnTo>
                    <a:pt x="498" y="897"/>
                  </a:lnTo>
                  <a:lnTo>
                    <a:pt x="498" y="1222"/>
                  </a:lnTo>
                  <a:lnTo>
                    <a:pt x="0" y="620"/>
                  </a:lnTo>
                  <a:lnTo>
                    <a:pt x="497" y="0"/>
                  </a:lnTo>
                  <a:lnTo>
                    <a:pt x="497" y="279"/>
                  </a:lnTo>
                  <a:lnTo>
                    <a:pt x="524" y="280"/>
                  </a:lnTo>
                  <a:lnTo>
                    <a:pt x="563" y="282"/>
                  </a:lnTo>
                  <a:lnTo>
                    <a:pt x="604" y="285"/>
                  </a:lnTo>
                  <a:lnTo>
                    <a:pt x="643" y="289"/>
                  </a:lnTo>
                  <a:lnTo>
                    <a:pt x="675" y="293"/>
                  </a:lnTo>
                  <a:close/>
                </a:path>
              </a:pathLst>
            </a:custGeom>
            <a:gradFill rotWithShape="0">
              <a:gsLst>
                <a:gs pos="0">
                  <a:srgbClr val="FF6600"/>
                </a:gs>
                <a:gs pos="100000">
                  <a:srgbClr val="FF6600">
                    <a:gamma/>
                    <a:shade val="36078"/>
                    <a:invGamma/>
                  </a:srgbClr>
                </a:gs>
              </a:gsLst>
              <a:lin ang="2700000" scaled="1"/>
              <a:tileRect/>
            </a:gradFill>
            <a:ln w="9525"/>
            <a:scene3d>
              <a:camera prst="legacyObliqueTopRight">
                <a:rot lat="0" lon="0" rev="0"/>
              </a:camera>
              <a:lightRig rig="legacyFlat3" dir="t"/>
            </a:scene3d>
            <a:sp3d extrusionH="227000" prstMaterial="legacyMatte">
              <a:bevelT w="13500" h="13500" prst="angle"/>
              <a:bevelB w="13500" h="13500" prst="angle"/>
              <a:extrusionClr>
                <a:srgbClr val="DDDDDD"/>
              </a:extrusionClr>
            </a:sp3d>
          </p:spPr>
          <p:txBody>
            <a:bodyPr/>
            <a:p>
              <a:endParaRPr lang="zh-CN" altLang="en-US"/>
            </a:p>
          </p:txBody>
        </p:sp>
        <p:sp>
          <p:nvSpPr>
            <p:cNvPr id="1073743274" name="文本框 1073743273"/>
            <p:cNvSpPr txBox="1"/>
            <p:nvPr/>
          </p:nvSpPr>
          <p:spPr>
            <a:xfrm>
              <a:off x="2602" y="2918"/>
              <a:ext cx="540" cy="1560"/>
            </a:xfrm>
            <a:prstGeom prst="rect">
              <a:avLst/>
            </a:prstGeom>
            <a:noFill/>
            <a:ln w="9525">
              <a:noFill/>
            </a:ln>
          </p:spPr>
          <p:txBody>
            <a:bodyPr/>
            <a:p>
              <a:r>
                <a:rPr lang="zh-CN" altLang="en-US" sz="1200">
                  <a:latin typeface="黑体" panose="02010609060101010101" pitchFamily="49" charset="-122"/>
                  <a:ea typeface="黑体" panose="02010609060101010101" pitchFamily="49" charset="-122"/>
                </a:rPr>
                <a:t>产品名称</a:t>
              </a:r>
              <a:endParaRPr lang="zh-CN" altLang="en-US"/>
            </a:p>
            <a:p>
              <a:endParaRPr lang="zh-CN" altLang="en-US"/>
            </a:p>
          </p:txBody>
        </p:sp>
        <p:sp>
          <p:nvSpPr>
            <p:cNvPr id="1073743275" name="文本框 1073743274"/>
            <p:cNvSpPr txBox="1"/>
            <p:nvPr/>
          </p:nvSpPr>
          <p:spPr>
            <a:xfrm>
              <a:off x="3669" y="4907"/>
              <a:ext cx="1980" cy="503"/>
            </a:xfrm>
            <a:prstGeom prst="rect">
              <a:avLst/>
            </a:prstGeom>
            <a:noFill/>
            <a:ln w="9525">
              <a:noFill/>
            </a:ln>
          </p:spPr>
          <p:txBody>
            <a:bodyPr/>
            <a:p>
              <a:r>
                <a:rPr lang="zh-CN" altLang="en-US" sz="1000">
                  <a:latin typeface="黑体" panose="02010609060101010101" pitchFamily="49" charset="-122"/>
                  <a:ea typeface="黑体" panose="02010609060101010101" pitchFamily="49" charset="-122"/>
                </a:rPr>
                <a:t>物 理 特 性</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276" name="文本框 1073743275"/>
            <p:cNvSpPr txBox="1"/>
            <p:nvPr/>
          </p:nvSpPr>
          <p:spPr>
            <a:xfrm>
              <a:off x="5096" y="2606"/>
              <a:ext cx="540" cy="1560"/>
            </a:xfrm>
            <a:prstGeom prst="rect">
              <a:avLst/>
            </a:prstGeom>
            <a:noFill/>
            <a:ln w="9525">
              <a:noFill/>
            </a:ln>
          </p:spPr>
          <p:txBody>
            <a:bodyPr/>
            <a:p>
              <a:r>
                <a:rPr lang="zh-CN" altLang="en-US" sz="1000">
                  <a:latin typeface="黑体" panose="02010609060101010101" pitchFamily="49" charset="-122"/>
                  <a:ea typeface="黑体" panose="02010609060101010101" pitchFamily="49" charset="-122"/>
                </a:rPr>
                <a:t>功</a:t>
              </a:r>
              <a:r>
                <a:rPr lang="zh-CN" altLang="en-US" sz="1200">
                  <a:latin typeface="黑体" panose="02010609060101010101" pitchFamily="49" charset="-122"/>
                  <a:ea typeface="黑体" panose="02010609060101010101" pitchFamily="49" charset="-122"/>
                </a:rPr>
                <a:t>能特性</a:t>
              </a:r>
              <a:endParaRPr lang="zh-CN" altLang="en-US"/>
            </a:p>
            <a:p>
              <a:endParaRPr lang="zh-CN" altLang="en-US"/>
            </a:p>
          </p:txBody>
        </p:sp>
        <p:sp>
          <p:nvSpPr>
            <p:cNvPr id="1073743277" name="文本框 1073743276"/>
            <p:cNvSpPr txBox="1"/>
            <p:nvPr/>
          </p:nvSpPr>
          <p:spPr>
            <a:xfrm>
              <a:off x="3580" y="3594"/>
              <a:ext cx="1980" cy="503"/>
            </a:xfrm>
            <a:prstGeom prst="rect">
              <a:avLst/>
            </a:prstGeom>
            <a:noFill/>
            <a:ln w="9525">
              <a:noFill/>
            </a:ln>
          </p:spPr>
          <p:txBody>
            <a:bodyPr/>
            <a:p>
              <a:r>
                <a:rPr lang="zh-CN" altLang="en-US" sz="1200">
                  <a:latin typeface="黑体" panose="02010609060101010101" pitchFamily="49" charset="-122"/>
                  <a:ea typeface="黑体" panose="02010609060101010101" pitchFamily="49" charset="-122"/>
                </a:rPr>
                <a:t>功能名称</a:t>
              </a:r>
              <a:endParaRPr lang="zh-CN" altLang="en-US" sz="1200">
                <a:latin typeface="黑体" panose="02010609060101010101" pitchFamily="49" charset="-122"/>
                <a:ea typeface="黑体" panose="02010609060101010101" pitchFamily="49" charset="-122"/>
              </a:endParaRPr>
            </a:p>
            <a:p>
              <a:endParaRPr lang="zh-CN" altLang="en-US"/>
            </a:p>
          </p:txBody>
        </p:sp>
      </p:grpSp>
      <p:sp>
        <p:nvSpPr>
          <p:cNvPr id="10" name="文本框 9"/>
          <p:cNvSpPr txBox="1"/>
          <p:nvPr/>
        </p:nvSpPr>
        <p:spPr>
          <a:xfrm>
            <a:off x="8246110" y="5915660"/>
            <a:ext cx="2272030"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3-3-2</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功能定义过程</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descr="img20061021122726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290" y="942630"/>
            <a:ext cx="3714409" cy="184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img2006102112272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5624" y="2016415"/>
            <a:ext cx="3739575" cy="1859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img2006102112273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9058" y="1687984"/>
            <a:ext cx="3626347" cy="1804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img2006102112273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371" y="2960866"/>
            <a:ext cx="3678245" cy="1830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200611299836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5623" y="3992568"/>
            <a:ext cx="3739575" cy="1890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10-32-5470-32-383-90-200610231513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9499" y="3575576"/>
            <a:ext cx="3626347" cy="181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1836" y="4999160"/>
            <a:ext cx="3377782" cy="615553"/>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1-13  </a:t>
            </a:r>
            <a:r>
              <a:rPr lang="en-US" altLang="zh-CN" sz="1600" dirty="0" err="1"/>
              <a:t>Appetime</a:t>
            </a:r>
            <a:r>
              <a:rPr lang="en-US" altLang="zh-CN" sz="1600" dirty="0"/>
              <a:t> Pips</a:t>
            </a:r>
            <a:r>
              <a:rPr lang="zh-CN" altLang="zh-CN" sz="1600" dirty="0"/>
              <a:t>水果手表系列</a:t>
            </a:r>
            <a:endParaRPr lang="zh-CN" altLang="zh-CN" sz="1600" dirty="0"/>
          </a:p>
          <a:p>
            <a:endParaRPr lang="zh-CN" altLang="en-US" dirty="0"/>
          </a:p>
        </p:txBody>
      </p:sp>
      <p:sp>
        <p:nvSpPr>
          <p:cNvPr id="4" name="TextBox 3"/>
          <p:cNvSpPr txBox="1"/>
          <p:nvPr/>
        </p:nvSpPr>
        <p:spPr>
          <a:xfrm>
            <a:off x="5081955" y="508192"/>
            <a:ext cx="6523891" cy="1631216"/>
          </a:xfrm>
          <a:prstGeom prst="rect">
            <a:avLst/>
          </a:prstGeom>
          <a:noFill/>
        </p:spPr>
        <p:txBody>
          <a:bodyPr wrap="square" rtlCol="0">
            <a:spAutoFit/>
          </a:bodyPr>
          <a:lstStyle/>
          <a:p>
            <a:r>
              <a:rPr lang="en-US" altLang="zh-CN" dirty="0" smtClean="0"/>
              <a:t>        </a:t>
            </a:r>
            <a:r>
              <a:rPr lang="en-US" altLang="zh-CN" sz="1600" dirty="0" err="1" smtClean="0">
                <a:latin typeface="黑体" panose="02010609060101010101" pitchFamily="49" charset="-122"/>
                <a:ea typeface="黑体" panose="02010609060101010101" pitchFamily="49" charset="-122"/>
              </a:rPr>
              <a:t>Appetime</a:t>
            </a:r>
            <a:r>
              <a:rPr lang="zh-CN" altLang="zh-CN" sz="1600" dirty="0">
                <a:latin typeface="黑体" panose="02010609060101010101" pitchFamily="49" charset="-122"/>
                <a:ea typeface="黑体" panose="02010609060101010101" pitchFamily="49" charset="-122"/>
              </a:rPr>
              <a:t>创立于</a:t>
            </a:r>
            <a:r>
              <a:rPr lang="en-US" altLang="zh-CN" sz="1600" dirty="0">
                <a:latin typeface="黑体" panose="02010609060101010101" pitchFamily="49" charset="-122"/>
                <a:ea typeface="黑体" panose="02010609060101010101" pitchFamily="49" charset="-122"/>
              </a:rPr>
              <a:t>2000</a:t>
            </a:r>
            <a:r>
              <a:rPr lang="zh-CN" altLang="zh-CN" sz="1600" dirty="0">
                <a:latin typeface="黑体" panose="02010609060101010101" pitchFamily="49" charset="-122"/>
                <a:ea typeface="黑体" panose="02010609060101010101" pitchFamily="49" charset="-122"/>
              </a:rPr>
              <a:t>年，以色彩鲜艳及设计独特而攻陷日本的年轻人市场。虽然这个名为</a:t>
            </a:r>
            <a:r>
              <a:rPr lang="en-US" altLang="zh-CN" sz="1600" dirty="0">
                <a:latin typeface="黑体" panose="02010609060101010101" pitchFamily="49" charset="-122"/>
                <a:ea typeface="黑体" panose="02010609060101010101" pitchFamily="49" charset="-122"/>
              </a:rPr>
              <a:t>Pips</a:t>
            </a:r>
            <a:r>
              <a:rPr lang="zh-CN" altLang="zh-CN" sz="1600" dirty="0">
                <a:latin typeface="黑体" panose="02010609060101010101" pitchFamily="49" charset="-122"/>
                <a:ea typeface="黑体" panose="02010609060101010101" pitchFamily="49" charset="-122"/>
              </a:rPr>
              <a:t>的水果手表系列功能一般，不过其只有</a:t>
            </a:r>
            <a:r>
              <a:rPr lang="en-US" altLang="zh-CN" sz="1600" dirty="0">
                <a:latin typeface="黑体" panose="02010609060101010101" pitchFamily="49" charset="-122"/>
                <a:ea typeface="黑体" panose="02010609060101010101" pitchFamily="49" charset="-122"/>
              </a:rPr>
              <a:t>38</a:t>
            </a:r>
            <a:r>
              <a:rPr lang="zh-CN" altLang="zh-CN" sz="1600" dirty="0">
                <a:latin typeface="黑体" panose="02010609060101010101" pitchFamily="49" charset="-122"/>
                <a:ea typeface="黑体" panose="02010609060101010101" pitchFamily="49" charset="-122"/>
              </a:rPr>
              <a:t>克的重量，配上其</a:t>
            </a:r>
            <a:r>
              <a:rPr lang="en-US" altLang="zh-CN" sz="1600" dirty="0">
                <a:latin typeface="黑体" panose="02010609060101010101" pitchFamily="49" charset="-122"/>
                <a:ea typeface="黑体" panose="02010609060101010101" pitchFamily="49" charset="-122"/>
              </a:rPr>
              <a:t>Q</a:t>
            </a:r>
            <a:r>
              <a:rPr lang="zh-CN" altLang="zh-CN" sz="1600" dirty="0">
                <a:latin typeface="黑体" panose="02010609060101010101" pitchFamily="49" charset="-122"/>
                <a:ea typeface="黑体" panose="02010609060101010101" pitchFamily="49" charset="-122"/>
              </a:rPr>
              <a:t>感十足的造型，以不同的水果为设计灵感，外观特点鲜明、新颖时尚。手表机芯均由精工电子在日本生产、表带采用高档聚酯塑胶材料。</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546225" y="1162685"/>
            <a:ext cx="6428105"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现以铁皮外壳的暖水瓶为例，说明功能定义的方法。</a:t>
            </a:r>
            <a:endParaRPr lang="zh-CN" altLang="en-US" sz="2000">
              <a:latin typeface="黑体" panose="02010609060101010101" pitchFamily="49" charset="-122"/>
              <a:ea typeface="黑体" panose="02010609060101010101" pitchFamily="49" charset="-122"/>
            </a:endParaRPr>
          </a:p>
        </p:txBody>
      </p:sp>
      <p:graphicFrame>
        <p:nvGraphicFramePr>
          <p:cNvPr id="2" name="表格 1"/>
          <p:cNvGraphicFramePr/>
          <p:nvPr/>
        </p:nvGraphicFramePr>
        <p:xfrm>
          <a:off x="1829435" y="1729105"/>
          <a:ext cx="8533130" cy="4069080"/>
        </p:xfrm>
        <a:graphic>
          <a:graphicData uri="http://schemas.openxmlformats.org/drawingml/2006/table">
            <a:tbl>
              <a:tblPr firstRow="1" bandRow="1">
                <a:tableStyleId>{5C22544A-7EE6-4342-B048-85BDC9FD1C3A}</a:tableStyleId>
              </a:tblPr>
              <a:tblGrid>
                <a:gridCol w="4266565"/>
                <a:gridCol w="4266565"/>
              </a:tblGrid>
              <a:tr h="381000">
                <a:tc>
                  <a:txBody>
                    <a:bodyPr/>
                    <a:p>
                      <a:pPr algn="ctr">
                        <a:buNone/>
                      </a:pPr>
                      <a:r>
                        <a:rPr lang="zh-CN" altLang="en-US" sz="2000">
                          <a:latin typeface="黑体" panose="02010609060101010101" pitchFamily="49" charset="-122"/>
                          <a:ea typeface="黑体" panose="02010609060101010101" pitchFamily="49" charset="-122"/>
                        </a:rPr>
                        <a:t>产品及零部件名称</a:t>
                      </a:r>
                      <a:endParaRPr lang="zh-CN" altLang="en-US" sz="2000">
                        <a:latin typeface="黑体" panose="02010609060101010101" pitchFamily="49" charset="-122"/>
                        <a:ea typeface="黑体" panose="02010609060101010101" pitchFamily="49" charset="-122"/>
                      </a:endParaRPr>
                    </a:p>
                  </a:txBody>
                  <a:tcPr/>
                </a:tc>
                <a:tc>
                  <a:txBody>
                    <a:bodyPr/>
                    <a:p>
                      <a:pPr>
                        <a:buNone/>
                      </a:pPr>
                      <a:r>
                        <a:rPr lang="zh-CN" altLang="en-US"/>
                        <a:t>功能定义</a:t>
                      </a:r>
                      <a:endParaRPr lang="zh-CN" altLang="en-US"/>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暖水瓶</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保持温度</a:t>
                      </a:r>
                      <a:endParaRPr lang="zh-CN" altLang="en-US">
                        <a:latin typeface="黑体" panose="02010609060101010101" pitchFamily="49" charset="-122"/>
                        <a:ea typeface="黑体" panose="02010609060101010101" pitchFamily="49" charset="-122"/>
                      </a:endParaRPr>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瓶胆</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减少热传导，减少热辐射</a:t>
                      </a:r>
                      <a:endParaRPr lang="zh-CN" altLang="en-US">
                        <a:latin typeface="黑体" panose="02010609060101010101" pitchFamily="49" charset="-122"/>
                        <a:ea typeface="黑体" panose="02010609060101010101" pitchFamily="49" charset="-122"/>
                      </a:endParaRPr>
                    </a:p>
                  </a:txBody>
                  <a:tcPr/>
                </a:tc>
              </a:tr>
              <a:tr h="41148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瓶外盖</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保持清洁</a:t>
                      </a:r>
                      <a:endParaRPr lang="zh-CN" altLang="en-US">
                        <a:latin typeface="黑体" panose="02010609060101010101" pitchFamily="49" charset="-122"/>
                        <a:ea typeface="黑体" panose="02010609060101010101" pitchFamily="49" charset="-122"/>
                      </a:endParaRPr>
                    </a:p>
                  </a:txBody>
                  <a:tcPr/>
                </a:tc>
              </a:tr>
              <a:tr h="39624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瓶塞</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减少对流</a:t>
                      </a:r>
                      <a:endParaRPr lang="zh-CN" altLang="en-US">
                        <a:latin typeface="黑体" panose="02010609060101010101" pitchFamily="49" charset="-122"/>
                        <a:ea typeface="黑体" panose="02010609060101010101" pitchFamily="49" charset="-122"/>
                      </a:endParaRPr>
                    </a:p>
                  </a:txBody>
                  <a:tcPr/>
                </a:tc>
              </a:tr>
              <a:tr h="381000">
                <a:tc>
                  <a:txBody>
                    <a:bodyPr/>
                    <a:p>
                      <a:pPr algn="ctr">
                        <a:lnSpc>
                          <a:spcPct val="160000"/>
                        </a:lnSpc>
                        <a:buNone/>
                      </a:pPr>
                      <a:r>
                        <a:rPr lang="zh-CN" altLang="en-US" sz="2000" b="1">
                          <a:solidFill>
                            <a:schemeClr val="tx1"/>
                          </a:solidFill>
                          <a:latin typeface="黑体" panose="02010609060101010101" pitchFamily="49" charset="-122"/>
                          <a:ea typeface="黑体" panose="02010609060101010101" pitchFamily="49" charset="-122"/>
                        </a:rPr>
                        <a:t>瓶外壳</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支持瓶胆、保护瓶胆、固定瓶胆、增加美观</a:t>
                      </a:r>
                      <a:endParaRPr lang="zh-CN" altLang="en-US">
                        <a:latin typeface="黑体" panose="02010609060101010101" pitchFamily="49" charset="-122"/>
                        <a:ea typeface="黑体" panose="02010609060101010101" pitchFamily="49" charset="-122"/>
                      </a:endParaRPr>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瓶嘴</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方便使用</a:t>
                      </a:r>
                      <a:endParaRPr lang="zh-CN" altLang="en-US">
                        <a:latin typeface="黑体" panose="02010609060101010101" pitchFamily="49" charset="-122"/>
                        <a:ea typeface="黑体" panose="02010609060101010101" pitchFamily="49" charset="-122"/>
                      </a:endParaRPr>
                    </a:p>
                  </a:txBody>
                  <a:tcPr/>
                </a:tc>
              </a:tr>
              <a:tr h="640080">
                <a:tc>
                  <a:txBody>
                    <a:bodyPr/>
                    <a:p>
                      <a:pPr algn="ctr">
                        <a:lnSpc>
                          <a:spcPct val="170000"/>
                        </a:lnSpc>
                        <a:buNone/>
                      </a:pPr>
                      <a:r>
                        <a:rPr lang="zh-CN" altLang="en-US" sz="2000" b="1">
                          <a:solidFill>
                            <a:schemeClr val="tx1"/>
                          </a:solidFill>
                          <a:latin typeface="黑体" panose="02010609060101010101" pitchFamily="49" charset="-122"/>
                          <a:ea typeface="黑体" panose="02010609060101010101" pitchFamily="49" charset="-122"/>
                        </a:rPr>
                        <a:t>底托</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支持瓶胆、保护瓶胆、固定瓶胆、增加美观</a:t>
                      </a:r>
                      <a:endParaRPr lang="zh-CN" altLang="en-US">
                        <a:latin typeface="黑体" panose="02010609060101010101" pitchFamily="49" charset="-122"/>
                        <a:ea typeface="黑体" panose="02010609060101010101" pitchFamily="49" charset="-122"/>
                      </a:endParaRPr>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把手</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方便使用，增加美观</a:t>
                      </a:r>
                      <a:endParaRPr lang="zh-CN" altLang="en-US">
                        <a:latin typeface="黑体" panose="02010609060101010101" pitchFamily="49" charset="-122"/>
                        <a:ea typeface="黑体" panose="02010609060101010101" pitchFamily="49" charset="-122"/>
                      </a:endParaRPr>
                    </a:p>
                  </a:txBody>
                  <a:tcPr/>
                </a:tc>
              </a:tr>
            </a:tbl>
          </a:graphicData>
        </a:graphic>
      </p:graphicFrame>
      <p:sp>
        <p:nvSpPr>
          <p:cNvPr id="100" name="文本框 99"/>
          <p:cNvSpPr txBox="1"/>
          <p:nvPr/>
        </p:nvSpPr>
        <p:spPr>
          <a:xfrm>
            <a:off x="4721860" y="5890260"/>
            <a:ext cx="2748915"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表</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暖水瓶功能定义表</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（2）功能整理</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1416050" y="2557780"/>
            <a:ext cx="9360535" cy="138366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功能整理，就是对已定义出的产品及其零部件的功能进行分析、整理，明确其相互关系，排列出功能系统图。功能整理的目的在于通过功能的分析，发现不必要功能，取消承担的零部件，并为功能价值的定量评价作好准备。</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569085" y="1051560"/>
            <a:ext cx="8139430"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同样以暖水瓶为例，在对其功能定义的基础上，对其功能整理如下：</a:t>
            </a:r>
            <a:endParaRPr lang="zh-CN" altLang="en-US" sz="2000">
              <a:latin typeface="黑体" panose="02010609060101010101" pitchFamily="49" charset="-122"/>
              <a:ea typeface="黑体" panose="02010609060101010101" pitchFamily="49" charset="-122"/>
            </a:endParaRPr>
          </a:p>
        </p:txBody>
      </p:sp>
      <p:grpSp>
        <p:nvGrpSpPr>
          <p:cNvPr id="1073743075" name="组合 1073743074"/>
          <p:cNvGrpSpPr>
            <a:grpSpLocks noRot="1" noChangeAspect="1"/>
          </p:cNvGrpSpPr>
          <p:nvPr/>
        </p:nvGrpSpPr>
        <p:grpSpPr>
          <a:xfrm>
            <a:off x="4129405" y="1614170"/>
            <a:ext cx="4968240" cy="4135120"/>
            <a:chOff x="2295" y="1762"/>
            <a:chExt cx="8310" cy="6916"/>
          </a:xfrm>
        </p:grpSpPr>
        <p:sp>
          <p:nvSpPr>
            <p:cNvPr id="2" name="矩形 1"/>
            <p:cNvSpPr>
              <a:spLocks noRot="1" noChangeAspect="1" noTextEdit="1"/>
            </p:cNvSpPr>
            <p:nvPr/>
          </p:nvSpPr>
          <p:spPr>
            <a:xfrm>
              <a:off x="2295" y="1762"/>
              <a:ext cx="8310" cy="6916"/>
            </a:xfrm>
            <a:prstGeom prst="rect">
              <a:avLst/>
            </a:prstGeom>
            <a:noFill/>
            <a:ln w="9525">
              <a:noFill/>
            </a:ln>
          </p:spPr>
          <p:txBody>
            <a:bodyPr/>
            <a:p>
              <a:endParaRPr lang="zh-CN" altLang="en-US"/>
            </a:p>
          </p:txBody>
        </p:sp>
        <p:sp>
          <p:nvSpPr>
            <p:cNvPr id="1073743077" name="流程图: 过程 1073743076"/>
            <p:cNvSpPr/>
            <p:nvPr/>
          </p:nvSpPr>
          <p:spPr>
            <a:xfrm>
              <a:off x="2295" y="473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78" name="文本框 1073743077"/>
            <p:cNvSpPr txBox="1"/>
            <p:nvPr/>
          </p:nvSpPr>
          <p:spPr>
            <a:xfrm>
              <a:off x="2295" y="4771"/>
              <a:ext cx="1764"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保持温度</a:t>
              </a:r>
              <a:endParaRPr lang="zh-CN" altLang="en-US" sz="1200">
                <a:latin typeface="黑体" panose="02010609060101010101" pitchFamily="49" charset="-122"/>
                <a:ea typeface="黑体" panose="02010609060101010101" pitchFamily="49" charset="-122"/>
              </a:endParaRPr>
            </a:p>
            <a:p>
              <a:endParaRPr lang="zh-CN" altLang="en-US"/>
            </a:p>
          </p:txBody>
        </p:sp>
        <p:sp>
          <p:nvSpPr>
            <p:cNvPr id="1073743079" name="文本框 1073743078"/>
            <p:cNvSpPr txBox="1"/>
            <p:nvPr/>
          </p:nvSpPr>
          <p:spPr>
            <a:xfrm>
              <a:off x="4215" y="2541"/>
              <a:ext cx="1381"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减少散热</a:t>
              </a:r>
              <a:endParaRPr lang="zh-CN" altLang="en-US"/>
            </a:p>
            <a:p>
              <a:endParaRPr lang="zh-CN" altLang="en-US"/>
            </a:p>
          </p:txBody>
        </p:sp>
        <p:sp>
          <p:nvSpPr>
            <p:cNvPr id="1073743080" name="文本框 1073743079"/>
            <p:cNvSpPr txBox="1"/>
            <p:nvPr/>
          </p:nvSpPr>
          <p:spPr>
            <a:xfrm>
              <a:off x="4305" y="6053"/>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方便安装</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1" name="文本框 1073743080"/>
            <p:cNvSpPr txBox="1"/>
            <p:nvPr/>
          </p:nvSpPr>
          <p:spPr>
            <a:xfrm>
              <a:off x="4275" y="7497"/>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保持清洁</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2" name="文本框 1073743081"/>
            <p:cNvSpPr txBox="1"/>
            <p:nvPr/>
          </p:nvSpPr>
          <p:spPr>
            <a:xfrm>
              <a:off x="6585" y="4748"/>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保护瓶胆</a:t>
              </a:r>
              <a:endParaRPr lang="zh-CN" altLang="en-US"/>
            </a:p>
            <a:p>
              <a:endParaRPr lang="zh-CN" altLang="en-US"/>
            </a:p>
          </p:txBody>
        </p:sp>
        <p:sp>
          <p:nvSpPr>
            <p:cNvPr id="1073743083" name="文本框 1073743082"/>
            <p:cNvSpPr txBox="1"/>
            <p:nvPr/>
          </p:nvSpPr>
          <p:spPr>
            <a:xfrm>
              <a:off x="4288" y="8193"/>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增加美观</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4" name="文本框 1073743083"/>
            <p:cNvSpPr txBox="1"/>
            <p:nvPr/>
          </p:nvSpPr>
          <p:spPr>
            <a:xfrm>
              <a:off x="4288" y="6788"/>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方便使用</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5" name="文本框 1073743084"/>
            <p:cNvSpPr txBox="1"/>
            <p:nvPr/>
          </p:nvSpPr>
          <p:spPr>
            <a:xfrm>
              <a:off x="4224" y="4741"/>
              <a:ext cx="1977"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维护瓶胆</a:t>
              </a:r>
              <a:endParaRPr lang="zh-CN" altLang="en-US"/>
            </a:p>
            <a:p>
              <a:endParaRPr lang="zh-CN" altLang="en-US"/>
            </a:p>
          </p:txBody>
        </p:sp>
        <p:sp>
          <p:nvSpPr>
            <p:cNvPr id="1073743086" name="文本框 1073743085"/>
            <p:cNvSpPr txBox="1"/>
            <p:nvPr/>
          </p:nvSpPr>
          <p:spPr>
            <a:xfrm>
              <a:off x="6479" y="1836"/>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减少热传导</a:t>
              </a:r>
              <a:endParaRPr lang="zh-CN" altLang="en-US"/>
            </a:p>
            <a:p>
              <a:endParaRPr lang="zh-CN" altLang="en-US"/>
            </a:p>
          </p:txBody>
        </p:sp>
        <p:sp>
          <p:nvSpPr>
            <p:cNvPr id="1073743087" name="文本框 1073743086"/>
            <p:cNvSpPr txBox="1"/>
            <p:nvPr/>
          </p:nvSpPr>
          <p:spPr>
            <a:xfrm>
              <a:off x="6555" y="2506"/>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减少对流</a:t>
              </a:r>
              <a:endParaRPr lang="zh-CN" altLang="en-US"/>
            </a:p>
            <a:p>
              <a:endParaRPr lang="zh-CN" altLang="en-US"/>
            </a:p>
          </p:txBody>
        </p:sp>
        <p:sp>
          <p:nvSpPr>
            <p:cNvPr id="1073743088" name="文本框 1073743087"/>
            <p:cNvSpPr txBox="1"/>
            <p:nvPr/>
          </p:nvSpPr>
          <p:spPr>
            <a:xfrm>
              <a:off x="6475" y="3172"/>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减少热辐射</a:t>
              </a:r>
              <a:endParaRPr lang="zh-CN" altLang="en-US"/>
            </a:p>
            <a:p>
              <a:endParaRPr lang="zh-CN" altLang="en-US"/>
            </a:p>
          </p:txBody>
        </p:sp>
        <p:sp>
          <p:nvSpPr>
            <p:cNvPr id="1073743089" name="文本框 1073743088"/>
            <p:cNvSpPr txBox="1"/>
            <p:nvPr/>
          </p:nvSpPr>
          <p:spPr>
            <a:xfrm>
              <a:off x="6585" y="4060"/>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固定瓶胆</a:t>
              </a:r>
              <a:endParaRPr lang="zh-CN" altLang="en-US"/>
            </a:p>
            <a:p>
              <a:endParaRPr lang="zh-CN" altLang="en-US"/>
            </a:p>
          </p:txBody>
        </p:sp>
        <p:sp>
          <p:nvSpPr>
            <p:cNvPr id="1073743090" name="文本框 1073743089"/>
            <p:cNvSpPr txBox="1"/>
            <p:nvPr/>
          </p:nvSpPr>
          <p:spPr>
            <a:xfrm>
              <a:off x="6585" y="5468"/>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支持瓶胆</a:t>
              </a:r>
              <a:endParaRPr lang="zh-CN" altLang="en-US"/>
            </a:p>
            <a:p>
              <a:endParaRPr lang="zh-CN" altLang="en-US"/>
            </a:p>
          </p:txBody>
        </p:sp>
        <p:sp>
          <p:nvSpPr>
            <p:cNvPr id="1073743091" name="流程图: 过程 1073743090"/>
            <p:cNvSpPr/>
            <p:nvPr/>
          </p:nvSpPr>
          <p:spPr>
            <a:xfrm>
              <a:off x="4215" y="2467"/>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2" name="流程图: 过程 1073743091"/>
            <p:cNvSpPr/>
            <p:nvPr/>
          </p:nvSpPr>
          <p:spPr>
            <a:xfrm>
              <a:off x="4215" y="470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3" name="流程图: 过程 1073743092"/>
            <p:cNvSpPr/>
            <p:nvPr/>
          </p:nvSpPr>
          <p:spPr>
            <a:xfrm>
              <a:off x="4215" y="602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4" name="流程图: 过程 1073743093"/>
            <p:cNvSpPr/>
            <p:nvPr/>
          </p:nvSpPr>
          <p:spPr>
            <a:xfrm>
              <a:off x="4214" y="6729"/>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5" name="流程图: 过程 1073743094"/>
            <p:cNvSpPr/>
            <p:nvPr/>
          </p:nvSpPr>
          <p:spPr>
            <a:xfrm>
              <a:off x="4215" y="743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6" name="流程图: 过程 1073743095"/>
            <p:cNvSpPr/>
            <p:nvPr/>
          </p:nvSpPr>
          <p:spPr>
            <a:xfrm>
              <a:off x="4215" y="812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7" name="流程图: 过程 1073743096"/>
            <p:cNvSpPr/>
            <p:nvPr/>
          </p:nvSpPr>
          <p:spPr>
            <a:xfrm>
              <a:off x="6555" y="1762"/>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8" name="流程图: 过程 1073743097"/>
            <p:cNvSpPr/>
            <p:nvPr/>
          </p:nvSpPr>
          <p:spPr>
            <a:xfrm>
              <a:off x="6555" y="2467"/>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9" name="流程图: 过程 1073743098"/>
            <p:cNvSpPr/>
            <p:nvPr/>
          </p:nvSpPr>
          <p:spPr>
            <a:xfrm>
              <a:off x="6540" y="3128"/>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100" name="流程图: 过程 1073743099"/>
            <p:cNvSpPr/>
            <p:nvPr/>
          </p:nvSpPr>
          <p:spPr>
            <a:xfrm>
              <a:off x="6586" y="4007"/>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101" name="流程图: 过程 1073743100"/>
            <p:cNvSpPr/>
            <p:nvPr/>
          </p:nvSpPr>
          <p:spPr>
            <a:xfrm>
              <a:off x="6571" y="4702"/>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102" name="流程图: 过程 1073743101"/>
            <p:cNvSpPr/>
            <p:nvPr/>
          </p:nvSpPr>
          <p:spPr>
            <a:xfrm>
              <a:off x="6571" y="5394"/>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cxnSp>
          <p:nvCxnSpPr>
            <p:cNvPr id="1073743103" name="直接箭头连接符 1073743102"/>
            <p:cNvCxnSpPr/>
            <p:nvPr/>
          </p:nvCxnSpPr>
          <p:spPr>
            <a:xfrm>
              <a:off x="3795" y="2746"/>
              <a:ext cx="1" cy="5655"/>
            </a:xfrm>
            <a:prstGeom prst="straightConnector1">
              <a:avLst/>
            </a:prstGeom>
            <a:ln w="9525" cap="flat" cmpd="sng">
              <a:solidFill>
                <a:srgbClr val="000000"/>
              </a:solidFill>
              <a:prstDash val="solid"/>
              <a:headEnd type="none" w="med" len="med"/>
              <a:tailEnd type="none" w="med" len="med"/>
            </a:ln>
          </p:spPr>
        </p:cxnSp>
        <p:cxnSp>
          <p:nvCxnSpPr>
            <p:cNvPr id="1073743104" name="直接箭头连接符 1073743103"/>
            <p:cNvCxnSpPr/>
            <p:nvPr/>
          </p:nvCxnSpPr>
          <p:spPr>
            <a:xfrm>
              <a:off x="3795" y="2744"/>
              <a:ext cx="420" cy="1"/>
            </a:xfrm>
            <a:prstGeom prst="straightConnector1">
              <a:avLst/>
            </a:prstGeom>
            <a:ln w="9525" cap="flat" cmpd="sng">
              <a:solidFill>
                <a:srgbClr val="000000"/>
              </a:solidFill>
              <a:prstDash val="solid"/>
              <a:headEnd type="none" w="med" len="med"/>
              <a:tailEnd type="none" w="med" len="med"/>
            </a:ln>
          </p:spPr>
        </p:cxnSp>
        <p:cxnSp>
          <p:nvCxnSpPr>
            <p:cNvPr id="1073743105" name="直接箭头连接符 1073743104"/>
            <p:cNvCxnSpPr/>
            <p:nvPr/>
          </p:nvCxnSpPr>
          <p:spPr>
            <a:xfrm flipH="1">
              <a:off x="3795" y="4981"/>
              <a:ext cx="420" cy="0"/>
            </a:xfrm>
            <a:prstGeom prst="straightConnector1">
              <a:avLst/>
            </a:prstGeom>
            <a:ln w="9525" cap="flat" cmpd="sng">
              <a:solidFill>
                <a:srgbClr val="000000"/>
              </a:solidFill>
              <a:prstDash val="solid"/>
              <a:headEnd type="none" w="med" len="med"/>
              <a:tailEnd type="none" w="med" len="med"/>
            </a:ln>
          </p:spPr>
        </p:cxnSp>
        <p:cxnSp>
          <p:nvCxnSpPr>
            <p:cNvPr id="1073743106" name="直接箭头连接符 1073743105"/>
            <p:cNvCxnSpPr/>
            <p:nvPr/>
          </p:nvCxnSpPr>
          <p:spPr>
            <a:xfrm flipH="1">
              <a:off x="3796" y="6301"/>
              <a:ext cx="419" cy="0"/>
            </a:xfrm>
            <a:prstGeom prst="straightConnector1">
              <a:avLst/>
            </a:prstGeom>
            <a:ln w="9525" cap="flat" cmpd="sng">
              <a:solidFill>
                <a:srgbClr val="000000"/>
              </a:solidFill>
              <a:prstDash val="solid"/>
              <a:headEnd type="none" w="med" len="med"/>
              <a:tailEnd type="none" w="med" len="med"/>
            </a:ln>
          </p:spPr>
        </p:cxnSp>
        <p:cxnSp>
          <p:nvCxnSpPr>
            <p:cNvPr id="1073743107" name="直接箭头连接符 1073743106"/>
            <p:cNvCxnSpPr/>
            <p:nvPr/>
          </p:nvCxnSpPr>
          <p:spPr>
            <a:xfrm flipH="1">
              <a:off x="3795" y="7006"/>
              <a:ext cx="420" cy="0"/>
            </a:xfrm>
            <a:prstGeom prst="straightConnector1">
              <a:avLst/>
            </a:prstGeom>
            <a:ln w="9525" cap="flat" cmpd="sng">
              <a:solidFill>
                <a:srgbClr val="000000"/>
              </a:solidFill>
              <a:prstDash val="solid"/>
              <a:headEnd type="none" w="med" len="med"/>
              <a:tailEnd type="none" w="med" len="med"/>
            </a:ln>
          </p:spPr>
        </p:cxnSp>
        <p:cxnSp>
          <p:nvCxnSpPr>
            <p:cNvPr id="1073743108" name="直接箭头连接符 1073743107"/>
            <p:cNvCxnSpPr/>
            <p:nvPr/>
          </p:nvCxnSpPr>
          <p:spPr>
            <a:xfrm flipH="1">
              <a:off x="3796" y="7711"/>
              <a:ext cx="419" cy="0"/>
            </a:xfrm>
            <a:prstGeom prst="straightConnector1">
              <a:avLst/>
            </a:prstGeom>
            <a:ln w="9525" cap="flat" cmpd="sng">
              <a:solidFill>
                <a:srgbClr val="000000"/>
              </a:solidFill>
              <a:prstDash val="solid"/>
              <a:headEnd type="none" w="med" len="med"/>
              <a:tailEnd type="none" w="med" len="med"/>
            </a:ln>
          </p:spPr>
        </p:cxnSp>
        <p:cxnSp>
          <p:nvCxnSpPr>
            <p:cNvPr id="1073743109" name="直接箭头连接符 1073743108"/>
            <p:cNvCxnSpPr/>
            <p:nvPr/>
          </p:nvCxnSpPr>
          <p:spPr>
            <a:xfrm flipH="1">
              <a:off x="3796" y="8401"/>
              <a:ext cx="419" cy="0"/>
            </a:xfrm>
            <a:prstGeom prst="straightConnector1">
              <a:avLst/>
            </a:prstGeom>
            <a:ln w="9525" cap="flat" cmpd="sng">
              <a:solidFill>
                <a:srgbClr val="000000"/>
              </a:solidFill>
              <a:prstDash val="solid"/>
              <a:headEnd type="none" w="med" len="med"/>
              <a:tailEnd type="none" w="med" len="med"/>
            </a:ln>
          </p:spPr>
        </p:cxnSp>
        <p:cxnSp>
          <p:nvCxnSpPr>
            <p:cNvPr id="1073743110" name="直接箭头连接符 1073743109"/>
            <p:cNvCxnSpPr/>
            <p:nvPr/>
          </p:nvCxnSpPr>
          <p:spPr>
            <a:xfrm flipH="1">
              <a:off x="5520" y="2745"/>
              <a:ext cx="1035" cy="1"/>
            </a:xfrm>
            <a:prstGeom prst="straightConnector1">
              <a:avLst/>
            </a:prstGeom>
            <a:ln w="9525" cap="flat" cmpd="sng">
              <a:solidFill>
                <a:srgbClr val="000000"/>
              </a:solidFill>
              <a:prstDash val="solid"/>
              <a:headEnd type="none" w="med" len="med"/>
              <a:tailEnd type="none" w="med" len="med"/>
            </a:ln>
          </p:spPr>
        </p:cxnSp>
        <p:cxnSp>
          <p:nvCxnSpPr>
            <p:cNvPr id="1073743111" name="直接箭头连接符 1073743110"/>
            <p:cNvCxnSpPr/>
            <p:nvPr/>
          </p:nvCxnSpPr>
          <p:spPr>
            <a:xfrm flipH="1">
              <a:off x="6121" y="2040"/>
              <a:ext cx="434" cy="0"/>
            </a:xfrm>
            <a:prstGeom prst="straightConnector1">
              <a:avLst/>
            </a:prstGeom>
            <a:ln w="9525" cap="flat" cmpd="sng">
              <a:solidFill>
                <a:srgbClr val="000000"/>
              </a:solidFill>
              <a:prstDash val="solid"/>
              <a:headEnd type="none" w="med" len="med"/>
              <a:tailEnd type="none" w="med" len="med"/>
            </a:ln>
          </p:spPr>
        </p:cxnSp>
        <p:cxnSp>
          <p:nvCxnSpPr>
            <p:cNvPr id="1073743112" name="直接箭头连接符 1073743111"/>
            <p:cNvCxnSpPr/>
            <p:nvPr/>
          </p:nvCxnSpPr>
          <p:spPr>
            <a:xfrm>
              <a:off x="6121" y="2040"/>
              <a:ext cx="1" cy="1367"/>
            </a:xfrm>
            <a:prstGeom prst="straightConnector1">
              <a:avLst/>
            </a:prstGeom>
            <a:ln w="9525" cap="flat" cmpd="sng">
              <a:solidFill>
                <a:srgbClr val="000000"/>
              </a:solidFill>
              <a:prstDash val="solid"/>
              <a:headEnd type="none" w="med" len="med"/>
              <a:tailEnd type="none" w="med" len="med"/>
            </a:ln>
          </p:spPr>
        </p:cxnSp>
        <p:cxnSp>
          <p:nvCxnSpPr>
            <p:cNvPr id="1073743113" name="直接箭头连接符 1073743112"/>
            <p:cNvCxnSpPr/>
            <p:nvPr/>
          </p:nvCxnSpPr>
          <p:spPr>
            <a:xfrm flipH="1">
              <a:off x="6121" y="3406"/>
              <a:ext cx="419" cy="1"/>
            </a:xfrm>
            <a:prstGeom prst="straightConnector1">
              <a:avLst/>
            </a:prstGeom>
            <a:ln w="9525" cap="flat" cmpd="sng">
              <a:solidFill>
                <a:srgbClr val="000000"/>
              </a:solidFill>
              <a:prstDash val="solid"/>
              <a:headEnd type="none" w="med" len="med"/>
              <a:tailEnd type="none" w="med" len="med"/>
            </a:ln>
          </p:spPr>
        </p:cxnSp>
        <p:cxnSp>
          <p:nvCxnSpPr>
            <p:cNvPr id="1073743114" name="直接箭头连接符 1073743113"/>
            <p:cNvCxnSpPr/>
            <p:nvPr/>
          </p:nvCxnSpPr>
          <p:spPr>
            <a:xfrm flipV="1">
              <a:off x="5520" y="4980"/>
              <a:ext cx="1051" cy="1"/>
            </a:xfrm>
            <a:prstGeom prst="straightConnector1">
              <a:avLst/>
            </a:prstGeom>
            <a:ln w="9525" cap="flat" cmpd="sng">
              <a:solidFill>
                <a:srgbClr val="000000"/>
              </a:solidFill>
              <a:prstDash val="solid"/>
              <a:headEnd type="none" w="med" len="med"/>
              <a:tailEnd type="none" w="med" len="med"/>
            </a:ln>
          </p:spPr>
        </p:cxnSp>
        <p:cxnSp>
          <p:nvCxnSpPr>
            <p:cNvPr id="1073743115" name="直接箭头连接符 1073743114"/>
            <p:cNvCxnSpPr/>
            <p:nvPr/>
          </p:nvCxnSpPr>
          <p:spPr>
            <a:xfrm flipH="1">
              <a:off x="6134" y="4298"/>
              <a:ext cx="434" cy="1"/>
            </a:xfrm>
            <a:prstGeom prst="straightConnector1">
              <a:avLst/>
            </a:prstGeom>
            <a:ln w="9525" cap="flat" cmpd="sng">
              <a:solidFill>
                <a:srgbClr val="000000"/>
              </a:solidFill>
              <a:prstDash val="solid"/>
              <a:headEnd type="none" w="med" len="med"/>
              <a:tailEnd type="none" w="med" len="med"/>
            </a:ln>
          </p:spPr>
        </p:cxnSp>
        <p:cxnSp>
          <p:nvCxnSpPr>
            <p:cNvPr id="1073743116" name="直接箭头连接符 1073743115"/>
            <p:cNvCxnSpPr/>
            <p:nvPr/>
          </p:nvCxnSpPr>
          <p:spPr>
            <a:xfrm>
              <a:off x="6134" y="4298"/>
              <a:ext cx="1" cy="1367"/>
            </a:xfrm>
            <a:prstGeom prst="straightConnector1">
              <a:avLst/>
            </a:prstGeom>
            <a:ln w="9525" cap="flat" cmpd="sng">
              <a:solidFill>
                <a:srgbClr val="000000"/>
              </a:solidFill>
              <a:prstDash val="solid"/>
              <a:headEnd type="none" w="med" len="med"/>
              <a:tailEnd type="none" w="med" len="med"/>
            </a:ln>
          </p:spPr>
        </p:cxnSp>
        <p:cxnSp>
          <p:nvCxnSpPr>
            <p:cNvPr id="1073743117" name="直接箭头连接符 1073743116"/>
            <p:cNvCxnSpPr/>
            <p:nvPr/>
          </p:nvCxnSpPr>
          <p:spPr>
            <a:xfrm flipH="1">
              <a:off x="6134" y="5664"/>
              <a:ext cx="419" cy="1"/>
            </a:xfrm>
            <a:prstGeom prst="straightConnector1">
              <a:avLst/>
            </a:prstGeom>
            <a:ln w="9525" cap="flat" cmpd="sng">
              <a:solidFill>
                <a:srgbClr val="000000"/>
              </a:solidFill>
              <a:prstDash val="solid"/>
              <a:headEnd type="none" w="med" len="med"/>
              <a:tailEnd type="none" w="med" len="med"/>
            </a:ln>
          </p:spPr>
        </p:cxnSp>
      </p:grpSp>
      <p:sp>
        <p:nvSpPr>
          <p:cNvPr id="100" name="文本框 99"/>
          <p:cNvSpPr txBox="1"/>
          <p:nvPr/>
        </p:nvSpPr>
        <p:spPr>
          <a:xfrm>
            <a:off x="3333115" y="5977255"/>
            <a:ext cx="5080000" cy="337185"/>
          </a:xfrm>
          <a:prstGeom prst="rect">
            <a:avLst/>
          </a:prstGeom>
          <a:noFill/>
          <a:ln w="9525">
            <a:noFill/>
          </a:ln>
        </p:spPr>
        <p:txBody>
          <a:bodyPr>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3-3-3</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暖水瓶功能整理</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（3） 功能评价</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515745" y="2218055"/>
            <a:ext cx="9160510" cy="3107690"/>
          </a:xfrm>
          <a:prstGeom prst="rect">
            <a:avLst/>
          </a:prstGeom>
          <a:noFill/>
          <a:ln w="9525">
            <a:noFill/>
          </a:ln>
        </p:spPr>
        <p:txBody>
          <a:bodyPr wrap="square">
            <a:spAutoFit/>
          </a:bodyPr>
          <a:p>
            <a:pPr>
              <a:lnSpc>
                <a:spcPct val="140000"/>
              </a:lnSpc>
            </a:pPr>
            <a:r>
              <a:rPr lang="en-US" altLang="zh-CN" sz="2000" b="0">
                <a:latin typeface="黑体" panose="02010609060101010101" pitchFamily="49" charset="-122"/>
                <a:ea typeface="黑体" panose="02010609060101010101" pitchFamily="49" charset="-122"/>
              </a:rPr>
              <a:t>    功能评价是对某一功能的价值进行定量评价，明确了功能价值，就很容易知道价值改善的期待值。接下来就是从中选择价值低的功能领域作为改善对象，通过方案创造，改进功能的方法来提高其价值。</a:t>
            </a:r>
            <a:endParaRPr lang="en-US" altLang="zh-CN" sz="2000" b="0">
              <a:latin typeface="黑体" panose="02010609060101010101" pitchFamily="49" charset="-122"/>
              <a:ea typeface="黑体" panose="02010609060101010101" pitchFamily="49" charset="-122"/>
            </a:endParaRPr>
          </a:p>
          <a:p>
            <a:pPr>
              <a:lnSpc>
                <a:spcPct val="140000"/>
              </a:lnSpc>
            </a:pPr>
            <a:endParaRPr lang="en-US" altLang="zh-CN" sz="2000" b="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在产品的设计中，我们将利用价值分析来对产品的价值进行定量分析。产品的基本属性是功能，完成这一功能需要相应的成本，这就是说，在相同功能的条件下，使成本低一点，就能使产品的实用价值提高，使产品的竞争力增强。</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1362710" y="1508760"/>
            <a:ext cx="9465945" cy="5692775"/>
          </a:xfrm>
          <a:prstGeom prst="rect">
            <a:avLst/>
          </a:prstGeom>
          <a:noFill/>
          <a:ln w="9525">
            <a:noFill/>
          </a:ln>
        </p:spPr>
        <p:txBody>
          <a:bodyPr wrap="square">
            <a:spAutoFit/>
          </a:bodyPr>
          <a:p>
            <a:pPr algn="l">
              <a:lnSpc>
                <a:spcPct val="140000"/>
              </a:lnSpc>
              <a:buNone/>
            </a:pPr>
            <a:r>
              <a:rPr lang="en-US" altLang="zh-CN" sz="2000" b="0">
                <a:latin typeface="黑体" panose="02010609060101010101" pitchFamily="49" charset="-122"/>
                <a:ea typeface="黑体" panose="02010609060101010101" pitchFamily="49" charset="-122"/>
              </a:rPr>
              <a:t>价值公式V=f/c 其中，f代表功能重要性系数，或称功能系数；c代表成本系数，V代表功能价值系数。可以看出，当V=1时，说明零部件功能与成本相当，是合适的。如果V偏离1较远，则说明功能与成本不相当，需要作为价值工程的改进对象，加以分析研究和改进。也就是说，在一个产品或一个部件里，某零件的成本应与其功能相称。如果零件的成本很高，但它的功能在产品或部件中却处于次要的地位，则说明这个零件的成本偏高，有不合理的地方。相反，则说明功能可能有过剩或多于的现象，也应予改进。</a:t>
            </a:r>
            <a:endParaRPr lang="en-US" altLang="zh-CN" sz="2000" b="0">
              <a:latin typeface="黑体" panose="02010609060101010101" pitchFamily="49" charset="-122"/>
              <a:ea typeface="黑体" panose="02010609060101010101" pitchFamily="49" charset="-122"/>
            </a:endParaRPr>
          </a:p>
          <a:p>
            <a:pPr algn="l">
              <a:lnSpc>
                <a:spcPct val="140000"/>
              </a:lnSpc>
              <a:buNone/>
            </a:pPr>
            <a:endParaRPr lang="en-US" altLang="zh-CN" sz="2000" b="0">
              <a:latin typeface="黑体" panose="02010609060101010101" pitchFamily="49" charset="-122"/>
              <a:ea typeface="黑体" panose="02010609060101010101" pitchFamily="49" charset="-122"/>
            </a:endParaRPr>
          </a:p>
          <a:p>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330960" y="1998345"/>
            <a:ext cx="9530080" cy="2861310"/>
          </a:xfrm>
          <a:prstGeom prst="rect">
            <a:avLst/>
          </a:prstGeom>
          <a:noFill/>
          <a:ln w="9525">
            <a:noFill/>
          </a:ln>
        </p:spPr>
        <p:txBody>
          <a:bodyPr wrap="square">
            <a:spAutoFit/>
          </a:bodyPr>
          <a:p>
            <a:pPr indent="266700">
              <a:lnSpc>
                <a:spcPct val="150000"/>
              </a:lnSpc>
            </a:pPr>
            <a:r>
              <a:rPr lang="en-US" altLang="zh-CN" sz="2000" b="0">
                <a:latin typeface="黑体" panose="02010609060101010101" pitchFamily="49" charset="-122"/>
                <a:ea typeface="黑体" panose="02010609060101010101" pitchFamily="49" charset="-122"/>
              </a:rPr>
              <a:t> 从公式可以看到，通过改变产品功能与产品成本的比例的方式，可以有效提高产品的价值，具体分为以下几种情况：</a:t>
            </a:r>
            <a:endParaRPr lang="en-US" altLang="zh-CN" sz="2000" b="0">
              <a:latin typeface="黑体" panose="02010609060101010101" pitchFamily="49" charset="-122"/>
              <a:ea typeface="黑体" panose="02010609060101010101" pitchFamily="49" charset="-122"/>
            </a:endParaRPr>
          </a:p>
          <a:p>
            <a:pPr indent="266700">
              <a:lnSpc>
                <a:spcPct val="150000"/>
              </a:lnSpc>
            </a:pPr>
            <a:r>
              <a:rPr lang="en-US" altLang="zh-CN" sz="2000" b="0">
                <a:latin typeface="黑体" panose="02010609060101010101" pitchFamily="49" charset="-122"/>
                <a:ea typeface="黑体" panose="02010609060101010101" pitchFamily="49" charset="-122"/>
              </a:rPr>
              <a:t>   ①当V＜1时，说明成本对于所实现的功能来说偏高，这个零部件可以选为改进对象。这种情况下，有两种方法改进，一个途径是提高功能亦降低成本，另一个是功能提高较大而成本略有增加。</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059180" y="1149350"/>
            <a:ext cx="8463280" cy="4892675"/>
          </a:xfrm>
          <a:prstGeom prst="rect">
            <a:avLst/>
          </a:prstGeom>
          <a:noFill/>
          <a:ln w="9525">
            <a:noFill/>
          </a:ln>
        </p:spPr>
        <p:txBody>
          <a:bodyPr wrap="square">
            <a:spAutoFit/>
          </a:bodyPr>
          <a:p>
            <a:pPr indent="266700">
              <a:lnSpc>
                <a:spcPct val="130000"/>
              </a:lnSpc>
            </a:pPr>
            <a:r>
              <a:rPr lang="en-US" altLang="zh-CN" b="0">
                <a:latin typeface="黑体" panose="02010609060101010101" pitchFamily="49" charset="-122"/>
                <a:ea typeface="黑体" panose="02010609060101010101" pitchFamily="49" charset="-122"/>
              </a:rPr>
              <a:t> </a:t>
            </a:r>
            <a:r>
              <a:rPr lang="en-US" altLang="zh-CN" sz="2000" b="0">
                <a:latin typeface="黑体" panose="02010609060101010101" pitchFamily="49" charset="-122"/>
                <a:ea typeface="黑体" panose="02010609060101010101" pitchFamily="49" charset="-122"/>
              </a:rPr>
              <a:t>如120型照相机，原来只能放120照相底片，经过价值工程分析后，不仅能放120底片，还可以放135底片，增加了产品功能，成本有所下降，通过这种途径为企业取得了最理想的经济效益。</a:t>
            </a:r>
            <a:endParaRPr lang="en-US" altLang="zh-CN" sz="2000" b="0">
              <a:latin typeface="黑体" panose="02010609060101010101" pitchFamily="49" charset="-122"/>
              <a:ea typeface="黑体" panose="02010609060101010101" pitchFamily="49" charset="-122"/>
            </a:endParaRPr>
          </a:p>
          <a:p>
            <a:pPr indent="266700">
              <a:lnSpc>
                <a:spcPct val="130000"/>
              </a:lnSpc>
            </a:pPr>
            <a:r>
              <a:rPr lang="en-US" altLang="zh-CN" sz="2000" b="0">
                <a:latin typeface="黑体" panose="02010609060101010101" pitchFamily="49" charset="-122"/>
                <a:ea typeface="黑体" panose="02010609060101010101" pitchFamily="49" charset="-122"/>
              </a:rPr>
              <a:t> 再如图中的订书机，用ABS塑料替代金属，降低了成本，同时审美功能大大提高，产品的价值得到提高，获得了更大的市场效益。</a:t>
            </a:r>
            <a:endParaRPr lang="en-US" altLang="zh-CN" sz="2000" b="0">
              <a:latin typeface="黑体" panose="02010609060101010101" pitchFamily="49" charset="-122"/>
              <a:ea typeface="黑体" panose="02010609060101010101" pitchFamily="49" charset="-122"/>
            </a:endParaRPr>
          </a:p>
          <a:p>
            <a:pPr indent="266700">
              <a:lnSpc>
                <a:spcPct val="130000"/>
              </a:lnSpc>
            </a:pPr>
            <a:r>
              <a:rPr lang="en-US" altLang="zh-CN" sz="2000" b="0">
                <a:latin typeface="黑体" panose="02010609060101010101" pitchFamily="49" charset="-122"/>
                <a:ea typeface="黑体" panose="02010609060101010101" pitchFamily="49" charset="-122"/>
              </a:rPr>
              <a:t> 另外，功能大大提升、成本有所增加的情况在产品设计中也十分常见，如swatch手表，一贯坚持使用精良的材料，独具魅力的设计，使得其产品审美功能大大提高。虽然它成本略有增加，但售价却可以高出普通手表10倍左右，其利润空间仍相当可观。相对于大幅削减材料成本、功能有所下降的产品来说，通过精心的设计及优良的选材使产品的审美功能大幅增加，相应外观材料、工艺成本略有增加，是一条工业设计更为常用和有效提高价值的途径。</a:t>
            </a:r>
            <a:endParaRPr lang="en-US" altLang="zh-CN" sz="2000" b="0">
              <a:latin typeface="黑体" panose="02010609060101010101" pitchFamily="49" charset="-122"/>
              <a:ea typeface="黑体" panose="02010609060101010101" pitchFamily="49" charset="-122"/>
            </a:endParaRPr>
          </a:p>
        </p:txBody>
      </p:sp>
      <p:pic>
        <p:nvPicPr>
          <p:cNvPr id="3" name="图片 2" descr="3-3-4"/>
          <p:cNvPicPr>
            <a:picLocks noChangeAspect="1"/>
          </p:cNvPicPr>
          <p:nvPr/>
        </p:nvPicPr>
        <p:blipFill>
          <a:blip r:embed="rId1"/>
          <a:stretch>
            <a:fillRect/>
          </a:stretch>
        </p:blipFill>
        <p:spPr>
          <a:xfrm>
            <a:off x="9740265" y="727710"/>
            <a:ext cx="1458595" cy="1852930"/>
          </a:xfrm>
          <a:prstGeom prst="rect">
            <a:avLst/>
          </a:prstGeom>
        </p:spPr>
      </p:pic>
      <p:pic>
        <p:nvPicPr>
          <p:cNvPr id="5" name="图片 4" descr="3-3-5"/>
          <p:cNvPicPr>
            <a:picLocks noChangeAspect="1"/>
          </p:cNvPicPr>
          <p:nvPr/>
        </p:nvPicPr>
        <p:blipFill>
          <a:blip r:embed="rId2"/>
          <a:stretch>
            <a:fillRect/>
          </a:stretch>
        </p:blipFill>
        <p:spPr>
          <a:xfrm>
            <a:off x="9768840" y="2988945"/>
            <a:ext cx="1480185" cy="875665"/>
          </a:xfrm>
          <a:prstGeom prst="rect">
            <a:avLst/>
          </a:prstGeom>
        </p:spPr>
      </p:pic>
      <p:pic>
        <p:nvPicPr>
          <p:cNvPr id="6" name="图片 5" descr="3-3-6"/>
          <p:cNvPicPr>
            <a:picLocks noChangeAspect="1"/>
          </p:cNvPicPr>
          <p:nvPr/>
        </p:nvPicPr>
        <p:blipFill>
          <a:blip r:embed="rId3"/>
          <a:stretch>
            <a:fillRect/>
          </a:stretch>
        </p:blipFill>
        <p:spPr>
          <a:xfrm>
            <a:off x="9768840" y="4201795"/>
            <a:ext cx="1457960" cy="1516380"/>
          </a:xfrm>
          <a:prstGeom prst="rect">
            <a:avLst/>
          </a:prstGeom>
        </p:spPr>
      </p:pic>
      <p:sp>
        <p:nvSpPr>
          <p:cNvPr id="10" name="文本框 9"/>
          <p:cNvSpPr txBox="1"/>
          <p:nvPr/>
        </p:nvSpPr>
        <p:spPr>
          <a:xfrm>
            <a:off x="8404860" y="2580640"/>
            <a:ext cx="3914775" cy="337185"/>
          </a:xfrm>
          <a:prstGeom prst="rect">
            <a:avLst/>
          </a:prstGeom>
          <a:noFill/>
          <a:ln w="9525">
            <a:noFill/>
          </a:ln>
        </p:spPr>
        <p:txBody>
          <a:bodyPr wrap="square">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3-3-4</a:t>
            </a:r>
            <a:r>
              <a:rPr lang="en-US" altLang="zh-CN" sz="1600" b="0">
                <a:latin typeface="黑体" panose="02010609060101010101" pitchFamily="49" charset="-122"/>
                <a:ea typeface="黑体" panose="02010609060101010101" pitchFamily="49" charset="-122"/>
                <a:cs typeface="宋体" panose="02010600030101010101" pitchFamily="2" charset="-122"/>
              </a:rPr>
              <a:t> 120</a:t>
            </a:r>
            <a:r>
              <a:rPr lang="zh-CN" altLang="en-US" sz="1600" b="0">
                <a:latin typeface="黑体" panose="02010609060101010101" pitchFamily="49" charset="-122"/>
                <a:ea typeface="黑体" panose="02010609060101010101" pitchFamily="49" charset="-122"/>
                <a:cs typeface="宋体" panose="02010600030101010101" pitchFamily="2" charset="-122"/>
              </a:rPr>
              <a:t>型相机</a:t>
            </a:r>
            <a:endParaRPr lang="zh-CN" altLang="en-US" sz="1600">
              <a:latin typeface="黑体" panose="02010609060101010101" pitchFamily="49" charset="-122"/>
              <a:ea typeface="黑体" panose="02010609060101010101" pitchFamily="49" charset="-122"/>
            </a:endParaRPr>
          </a:p>
        </p:txBody>
      </p:sp>
      <p:sp>
        <p:nvSpPr>
          <p:cNvPr id="11" name="文本框 10"/>
          <p:cNvSpPr txBox="1"/>
          <p:nvPr/>
        </p:nvSpPr>
        <p:spPr>
          <a:xfrm>
            <a:off x="7822565" y="3864610"/>
            <a:ext cx="5080000" cy="337185"/>
          </a:xfrm>
          <a:prstGeom prst="rect">
            <a:avLst/>
          </a:prstGeom>
          <a:noFill/>
          <a:ln w="9525">
            <a:noFill/>
          </a:ln>
        </p:spPr>
        <p:txBody>
          <a:bodyPr>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图3-3-5 </a:t>
            </a:r>
            <a:r>
              <a:rPr lang="zh-CN" altLang="en-US" sz="1600">
                <a:latin typeface="黑体" panose="02010609060101010101" pitchFamily="49" charset="-122"/>
                <a:ea typeface="黑体" panose="02010609060101010101" pitchFamily="49" charset="-122"/>
                <a:cs typeface="宋体" panose="02010600030101010101" pitchFamily="2" charset="-122"/>
              </a:rPr>
              <a:t>ABS外壳订书机</a:t>
            </a:r>
            <a:endParaRPr lang="zh-CN" altLang="en-US" sz="1600">
              <a:latin typeface="黑体" panose="02010609060101010101" pitchFamily="49" charset="-122"/>
              <a:ea typeface="黑体" panose="02010609060101010101" pitchFamily="49" charset="-122"/>
              <a:cs typeface="宋体" panose="02010600030101010101" pitchFamily="2" charset="-122"/>
            </a:endParaRPr>
          </a:p>
        </p:txBody>
      </p:sp>
      <p:sp>
        <p:nvSpPr>
          <p:cNvPr id="12" name="文本框 11"/>
          <p:cNvSpPr txBox="1"/>
          <p:nvPr/>
        </p:nvSpPr>
        <p:spPr>
          <a:xfrm>
            <a:off x="9558655" y="5741035"/>
            <a:ext cx="5080000" cy="337185"/>
          </a:xfrm>
          <a:prstGeom prst="rect">
            <a:avLst/>
          </a:prstGeom>
          <a:noFill/>
          <a:ln w="9525">
            <a:noFill/>
          </a:ln>
        </p:spPr>
        <p:txBody>
          <a:bodyPr>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图3-3-6 </a:t>
            </a:r>
            <a:r>
              <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rPr>
              <a:t>Swatch手表</a:t>
            </a:r>
            <a:endPar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185545" y="1410970"/>
            <a:ext cx="7425055" cy="4246245"/>
          </a:xfrm>
          <a:prstGeom prst="rect">
            <a:avLst/>
          </a:prstGeom>
          <a:noFill/>
          <a:ln w="9525">
            <a:noFill/>
          </a:ln>
        </p:spPr>
        <p:txBody>
          <a:bodyPr wrap="square">
            <a:spAutoFit/>
          </a:bodyPr>
          <a:p>
            <a:pPr indent="266700">
              <a:lnSpc>
                <a:spcPct val="150000"/>
              </a:lnSpc>
            </a:pPr>
            <a:r>
              <a:rPr lang="en-US" altLang="zh-CN" sz="2000" b="0">
                <a:latin typeface="黑体" panose="02010609060101010101" pitchFamily="49" charset="-122"/>
                <a:ea typeface="黑体" panose="02010609060101010101" pitchFamily="49" charset="-122"/>
              </a:rPr>
              <a:t>②当V＞1时，说明零部件功能高，成本低，此时应检查这个零部件的功能是否达到了要求。若未达到，也应作为价值工程的改进对象。例如，对于老年人这一特殊群体来说，现有手机的功能虽多，但他们在使用的时候比较吃力甚至用不到。针对这一情况，LG、TCL、NOKIA等手机生产商先后研发了适合老年用户使用的手机，迅速开拓了新市场。同时由于老年人手机一些不必要功能的减少，其成本大幅度下降，成为市场上的抢手货。由此可见，如果把消费者不需要的多余或过时功能去掉，大幅度降低成本，消费者会更加满意。</a:t>
            </a:r>
            <a:endParaRPr lang="en-US" altLang="zh-CN" sz="2000">
              <a:latin typeface="黑体" panose="02010609060101010101" pitchFamily="49" charset="-122"/>
              <a:ea typeface="黑体" panose="02010609060101010101" pitchFamily="49" charset="-122"/>
            </a:endParaRPr>
          </a:p>
        </p:txBody>
      </p:sp>
      <p:pic>
        <p:nvPicPr>
          <p:cNvPr id="7" name="图片 6" descr="3-3-7"/>
          <p:cNvPicPr>
            <a:picLocks noChangeAspect="1"/>
          </p:cNvPicPr>
          <p:nvPr/>
        </p:nvPicPr>
        <p:blipFill>
          <a:blip r:embed="rId1"/>
          <a:stretch>
            <a:fillRect/>
          </a:stretch>
        </p:blipFill>
        <p:spPr>
          <a:xfrm>
            <a:off x="8846820" y="2380615"/>
            <a:ext cx="2892425" cy="2096770"/>
          </a:xfrm>
          <a:prstGeom prst="rect">
            <a:avLst/>
          </a:prstGeom>
        </p:spPr>
      </p:pic>
      <p:sp>
        <p:nvSpPr>
          <p:cNvPr id="8" name="文本框 7"/>
          <p:cNvSpPr txBox="1"/>
          <p:nvPr/>
        </p:nvSpPr>
        <p:spPr>
          <a:xfrm>
            <a:off x="8675370" y="4704715"/>
            <a:ext cx="3063875" cy="337185"/>
          </a:xfrm>
          <a:prstGeom prst="rect">
            <a:avLst/>
          </a:prstGeom>
          <a:noFill/>
          <a:ln w="9525">
            <a:noFill/>
          </a:ln>
        </p:spPr>
        <p:txBody>
          <a:bodyPr wrap="square">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3-3-7 </a:t>
            </a:r>
            <a:r>
              <a:rPr lang="zh-CN" altLang="en-US" sz="1600" b="0">
                <a:latin typeface="黑体" panose="02010609060101010101" pitchFamily="49" charset="-122"/>
                <a:ea typeface="黑体" panose="02010609060101010101" pitchFamily="49" charset="-122"/>
                <a:cs typeface="宋体" panose="02010600030101010101" pitchFamily="2" charset="-122"/>
              </a:rPr>
              <a:t>适合老年用户的手机</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311910" y="1536700"/>
            <a:ext cx="9568180" cy="3784600"/>
          </a:xfrm>
          <a:prstGeom prst="rect">
            <a:avLst/>
          </a:prstGeom>
          <a:noFill/>
          <a:ln w="9525">
            <a:noFill/>
          </a:ln>
        </p:spPr>
        <p:txBody>
          <a:bodyPr wrap="square">
            <a:spAutoFit/>
          </a:bodyPr>
          <a:p>
            <a:pPr indent="266700">
              <a:lnSpc>
                <a:spcPct val="150000"/>
              </a:lnSpc>
            </a:pPr>
            <a:r>
              <a:rPr lang="en-US" altLang="zh-CN" sz="2000" b="0">
                <a:latin typeface="黑体" panose="02010609060101010101" pitchFamily="49" charset="-122"/>
                <a:ea typeface="黑体" panose="02010609060101010101" pitchFamily="49" charset="-122"/>
              </a:rPr>
              <a:t>  由以上分析可见，价值工程不同于传统的成本分析。传统的成本分析往往与功能相脱节，而传统的功能分析又往往忽视成本的需要。价值工程的提出，很好的解决了两者的矛盾，它是对产品功能与成本进行的综合分析。</a:t>
            </a:r>
            <a:endParaRPr lang="en-US" altLang="zh-CN" sz="2000" b="0">
              <a:latin typeface="黑体" panose="02010609060101010101" pitchFamily="49" charset="-122"/>
              <a:ea typeface="黑体" panose="02010609060101010101" pitchFamily="49" charset="-122"/>
            </a:endParaRPr>
          </a:p>
          <a:p>
            <a:pPr indent="266700">
              <a:lnSpc>
                <a:spcPct val="150000"/>
              </a:lnSpc>
            </a:pPr>
            <a:endParaRPr lang="en-US" altLang="zh-CN" sz="2000" b="0">
              <a:latin typeface="黑体" panose="02010609060101010101" pitchFamily="49" charset="-122"/>
              <a:ea typeface="黑体" panose="02010609060101010101" pitchFamily="49" charset="-122"/>
            </a:endParaRPr>
          </a:p>
          <a:p>
            <a:pPr indent="266700">
              <a:lnSpc>
                <a:spcPct val="150000"/>
              </a:lnSpc>
            </a:pPr>
            <a:r>
              <a:rPr lang="en-US" altLang="zh-CN" sz="2000" b="0">
                <a:latin typeface="黑体" panose="02010609060101010101" pitchFamily="49" charset="-122"/>
                <a:ea typeface="黑体" panose="02010609060101010101" pitchFamily="49" charset="-122"/>
              </a:rPr>
              <a:t>  对产品设计来说，单纯追求外观的形式美而不惜大大提高生产成本，或者完全放弃造型的形式美，其追求成本低廉的产品，都是不受欢迎的。设计师应正确处理好产品的功能与成本之间的关系，并将价值工程意识纳入到产品设计的整个过程中，这样的设计才能在激烈的市场竞争中，为企业赢得市场，为企业获得更多利润。</a:t>
            </a:r>
            <a:endParaRPr lang="en-US" altLang="zh-CN"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85240"/>
            <a:ext cx="375983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3.3.4 制定改进方案</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1232535" y="2548890"/>
            <a:ext cx="9727565" cy="2861310"/>
          </a:xfrm>
          <a:prstGeom prst="rect">
            <a:avLst/>
          </a:prstGeom>
          <a:noFill/>
          <a:ln w="9525">
            <a:noFill/>
          </a:ln>
        </p:spPr>
        <p:txBody>
          <a:bodyPr wrap="square">
            <a:spAutoFit/>
          </a:bodyPr>
          <a:p>
            <a:pPr indent="266700" algn="l">
              <a:lnSpc>
                <a:spcPct val="150000"/>
              </a:lnSpc>
              <a:buNone/>
            </a:pPr>
            <a:r>
              <a:rPr lang="en-US" altLang="zh-CN" sz="2000" b="0">
                <a:latin typeface="黑体" panose="02010609060101010101" pitchFamily="49" charset="-122"/>
                <a:ea typeface="黑体" panose="02010609060101010101" pitchFamily="49" charset="-122"/>
              </a:rPr>
              <a:t>  这个阶段是方案创造与制订过程，是价值工程活动的参加者充分发挥集体智慧和创造才能的阶段，它所回答的是“有没有实现同样功能的新方案？”的提问。   </a:t>
            </a:r>
            <a:endParaRPr lang="en-US" altLang="zh-CN" sz="2000" b="0">
              <a:latin typeface="黑体" panose="02010609060101010101" pitchFamily="49" charset="-122"/>
              <a:ea typeface="黑体" panose="02010609060101010101" pitchFamily="49" charset="-122"/>
            </a:endParaRPr>
          </a:p>
          <a:p>
            <a:pPr indent="266700" algn="l">
              <a:lnSpc>
                <a:spcPct val="150000"/>
              </a:lnSpc>
              <a:buNone/>
            </a:pPr>
            <a:r>
              <a:rPr lang="en-US" altLang="zh-CN" sz="2000" b="0">
                <a:latin typeface="黑体" panose="02010609060101010101" pitchFamily="49" charset="-122"/>
                <a:ea typeface="黑体" panose="02010609060101010101" pitchFamily="49" charset="-122"/>
              </a:rPr>
              <a:t>  为了改进并完善设计，就必须提出改进方案。价值工程的创始人麦尔斯曾说过，要得到价值高的设计，必须有20-50个可选方案，提出实现某一功能的各种各样的设想，逐步使其完善和具体化，从而形成若干个在技术上和经济上比较完善的方案。</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
          <p:cNvSpPr txBox="1"/>
          <p:nvPr/>
        </p:nvSpPr>
        <p:spPr>
          <a:xfrm>
            <a:off x="5215499" y="989330"/>
            <a:ext cx="3107267" cy="701040"/>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4</a:t>
            </a:r>
            <a:r>
              <a:rPr lang="zh-CN" altLang="zh-CN" sz="2000" b="1" dirty="0">
                <a:latin typeface="黑体" panose="02010609060101010101" pitchFamily="49" charset="-122"/>
                <a:ea typeface="黑体" panose="02010609060101010101" pitchFamily="49" charset="-122"/>
              </a:rPr>
              <a:t>）材质</a:t>
            </a:r>
            <a:endParaRPr lang="zh-CN" altLang="zh-CN" sz="2000" b="1" dirty="0">
              <a:latin typeface="黑体" panose="02010609060101010101" pitchFamily="49" charset="-122"/>
              <a:ea typeface="黑体" panose="02010609060101010101" pitchFamily="49" charset="-122"/>
            </a:endParaRPr>
          </a:p>
          <a:p>
            <a:endParaRPr lang="zh-CN" altLang="en-US" sz="2000"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7" name="Picture 2" descr="梦幻圆桌，材质为亚克力PMMA（聚甲基丙烯酸甲酯）"/>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6183" y="1552347"/>
            <a:ext cx="4148767" cy="346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646577" y="5117292"/>
            <a:ext cx="4207980" cy="861774"/>
          </a:xfrm>
          <a:prstGeom prst="rect">
            <a:avLst/>
          </a:prstGeom>
          <a:noFill/>
        </p:spPr>
        <p:txBody>
          <a:bodyPr wrap="square" rtlCol="0">
            <a:spAutoFit/>
          </a:bodyPr>
          <a:lstStyle/>
          <a:p>
            <a:r>
              <a:rPr lang="zh-CN" altLang="zh-CN" sz="1600" dirty="0">
                <a:solidFill>
                  <a:srgbClr val="FF0000"/>
                </a:solidFill>
                <a:latin typeface="黑体" panose="02010609060101010101" pitchFamily="49" charset="-122"/>
                <a:ea typeface="黑体" panose="02010609060101010101" pitchFamily="49" charset="-122"/>
              </a:rPr>
              <a:t>图</a:t>
            </a:r>
            <a:r>
              <a:rPr lang="en-US" altLang="zh-CN" sz="1600" dirty="0">
                <a:solidFill>
                  <a:srgbClr val="FF0000"/>
                </a:solidFill>
                <a:latin typeface="黑体" panose="02010609060101010101" pitchFamily="49" charset="-122"/>
                <a:ea typeface="黑体" panose="02010609060101010101" pitchFamily="49" charset="-122"/>
              </a:rPr>
              <a:t>1-14 </a:t>
            </a:r>
            <a:r>
              <a:rPr lang="en-US" altLang="zh-CN" sz="1600" dirty="0" smtClean="0">
                <a:solidFill>
                  <a:srgbClr val="FF0000"/>
                </a:solidFill>
                <a:latin typeface="黑体" panose="02010609060101010101" pitchFamily="49" charset="-122"/>
                <a:ea typeface="黑体" panose="02010609060101010101" pitchFamily="49" charset="-122"/>
              </a:rPr>
              <a:t> </a:t>
            </a:r>
            <a:r>
              <a:rPr lang="zh-CN" altLang="zh-CN" sz="1600" dirty="0" smtClean="0"/>
              <a:t>梦幻</a:t>
            </a:r>
            <a:r>
              <a:rPr lang="zh-CN" altLang="zh-CN" sz="1600" dirty="0"/>
              <a:t>圆桌，材质为亚克力</a:t>
            </a:r>
            <a:r>
              <a:rPr lang="en-US" altLang="zh-CN" sz="1600" dirty="0"/>
              <a:t>PMMA</a:t>
            </a:r>
            <a:r>
              <a:rPr lang="zh-CN" altLang="zh-CN" sz="1600" dirty="0"/>
              <a:t>（聚甲基丙烯酸甲酯）</a:t>
            </a:r>
            <a:endParaRPr lang="zh-CN" altLang="zh-CN" sz="1600" dirty="0"/>
          </a:p>
          <a:p>
            <a:endParaRPr lang="zh-CN" altLang="en-US" dirty="0"/>
          </a:p>
        </p:txBody>
      </p:sp>
      <p:sp>
        <p:nvSpPr>
          <p:cNvPr id="10" name="TextBox 9"/>
          <p:cNvSpPr txBox="1"/>
          <p:nvPr/>
        </p:nvSpPr>
        <p:spPr>
          <a:xfrm>
            <a:off x="4985237" y="1552347"/>
            <a:ext cx="6620609" cy="3970318"/>
          </a:xfrm>
          <a:prstGeom prst="rect">
            <a:avLst/>
          </a:prstGeom>
          <a:noFill/>
        </p:spPr>
        <p:txBody>
          <a:bodyPr wrap="square" rtlCol="0">
            <a:spAutoFit/>
          </a:bodyPr>
          <a:lstStyle/>
          <a:p>
            <a:pPr>
              <a:lnSpc>
                <a:spcPct val="150000"/>
              </a:lnSpc>
            </a:pPr>
            <a:r>
              <a:rPr lang="en-US" altLang="zh-CN" sz="16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在</a:t>
            </a:r>
            <a:r>
              <a:rPr lang="zh-CN" altLang="zh-CN" sz="1400" dirty="0">
                <a:latin typeface="黑体" panose="02010609060101010101" pitchFamily="49" charset="-122"/>
                <a:ea typeface="黑体" panose="02010609060101010101" pitchFamily="49" charset="-122"/>
              </a:rPr>
              <a:t>客观世界中，各种现实形态都具有肌理特征。例如，木头、石头、砖、煤炭、铸铁、不锈钢、塑料、陶瓷、纸张、棉布等各种不同的物质都具有不同的肌理特征。人们对于肌理特征的感觉叫做肌理感。肌理感又可以分为触觉肌理美感和视觉肌理美感两种类型。触觉肌理美感是指通过人的手或身体直接触摸或接触现实形态后，所感受到的物体表面组织构造、纹理等触觉特征。视觉肌理美感是指单纯用眼睛观看现实形态是所感觉到的肌理幻觉。例如，沙滩、草地、玻璃、皮革、塑料、地毯等各种触觉肌理特征不同的形态，通过摄影被印刷成书上的图片之后，在相同的纸上已经没有了触觉肌理的差别了。可是，当我们在观看这些触觉肌理相同，摄影内容各异的一系列图片时，能够让我们感觉到不同的肌理印象。形成与图片中形象内容相统一的，或松软、或坚硬、或粗糙、或光华、或冰凉、或温暖等不同于纸张本身触觉肌理特征的视觉感觉。</a:t>
            </a:r>
            <a:endParaRPr lang="zh-CN" altLang="zh-CN" sz="1400" dirty="0">
              <a:latin typeface="黑体" panose="02010609060101010101" pitchFamily="49" charset="-122"/>
              <a:ea typeface="黑体" panose="02010609060101010101" pitchFamily="49" charset="-122"/>
            </a:endParaRPr>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159510" y="1420495"/>
            <a:ext cx="5929630" cy="4246245"/>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rPr>
              <a:t>提出改进方案是一个创造的过程，在进行中应注意以下几点：(1) 要敢于打破常规，解放思路，以功能为中心来考虑问题，尝试从各种不同角度来设想；(2) 组织不同学科、不同经验的人在一起提改进方案，互相启发；(3) 集中不同想法，提出方案，逐步使其完善。制订方案阶段的基本步骤有三个：提出改进方案，评价改进方案，选出最优方案，其过程如图：</a:t>
            </a:r>
            <a:endParaRPr lang="en-US" altLang="zh-CN" sz="2000">
              <a:latin typeface="黑体" panose="02010609060101010101" pitchFamily="49" charset="-122"/>
              <a:ea typeface="黑体" panose="02010609060101010101" pitchFamily="49" charset="-122"/>
            </a:endParaRPr>
          </a:p>
        </p:txBody>
      </p:sp>
      <p:pic>
        <p:nvPicPr>
          <p:cNvPr id="3" name="图片 -2147482622" descr="图3[1]"/>
          <p:cNvPicPr>
            <a:picLocks noChangeAspect="1"/>
          </p:cNvPicPr>
          <p:nvPr/>
        </p:nvPicPr>
        <p:blipFill>
          <a:blip r:embed="rId1"/>
          <a:stretch>
            <a:fillRect/>
          </a:stretch>
        </p:blipFill>
        <p:spPr>
          <a:xfrm>
            <a:off x="7461885" y="1673225"/>
            <a:ext cx="3897630" cy="3310255"/>
          </a:xfrm>
          <a:prstGeom prst="rect">
            <a:avLst/>
          </a:prstGeom>
          <a:noFill/>
          <a:ln w="9525">
            <a:noFill/>
          </a:ln>
        </p:spPr>
      </p:pic>
      <p:sp>
        <p:nvSpPr>
          <p:cNvPr id="66" name="文本框 65"/>
          <p:cNvSpPr txBox="1"/>
          <p:nvPr/>
        </p:nvSpPr>
        <p:spPr>
          <a:xfrm>
            <a:off x="8219440" y="5177790"/>
            <a:ext cx="2656205"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3-3-8</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制订改进方案步骤</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85240"/>
            <a:ext cx="325247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3.3.5 VE成果评价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1249045" y="2200275"/>
            <a:ext cx="9693910" cy="4707890"/>
          </a:xfrm>
          <a:prstGeom prst="rect">
            <a:avLst/>
          </a:prstGeom>
          <a:noFill/>
          <a:ln w="9525">
            <a:noFill/>
          </a:ln>
        </p:spPr>
        <p:txBody>
          <a:bodyPr wrap="square">
            <a:spAutoFit/>
          </a:bodyPr>
          <a:p>
            <a:pPr indent="266700" algn="l">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lang="zh-CN" altLang="en-US" sz="2000" b="0">
                <a:latin typeface="黑体" panose="02010609060101010101" pitchFamily="49" charset="-122"/>
                <a:ea typeface="黑体" panose="02010609060101010101" pitchFamily="49" charset="-122"/>
                <a:cs typeface="宋体" panose="02010600030101010101" pitchFamily="2" charset="-122"/>
              </a:rPr>
              <a:t>该</a:t>
            </a:r>
            <a:r>
              <a:rPr lang="en-US" altLang="zh-CN" sz="2000" b="0">
                <a:latin typeface="黑体" panose="02010609060101010101" pitchFamily="49" charset="-122"/>
                <a:ea typeface="黑体" panose="02010609060101010101" pitchFamily="49" charset="-122"/>
              </a:rPr>
              <a:t>阶段回答“新方案的成本是多少？”的提问。在制订改进方案阶段形成的若干新方案，不可能十分完善，也必然有好有坏。为了发展优点、消除缺点，争取更大的经济效益，前一阶段制订的方案一方面要具体化，一方面要分析优缺点，进行评价，最后选出最佳方案。   总体来说，方案评价要从两方面进行，一方面要从满足需要、满足要求、保证功能等方面进行评价；另一方面要从降低费用、降低成本等经济方面进行评价。总之，要看是否提高了价值，增加了经济效果。   </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896620"/>
            <a:ext cx="9693910" cy="101473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进行方案的评价通常采用评价表方式。如果方案可行，则用“○”表示；如果方案不可行，则用“×”表示，如果目前尚不能确定是否可行，则用“△”表示。</a:t>
            </a:r>
            <a:endParaRPr lang="en-US" altLang="zh-CN" sz="2000">
              <a:latin typeface="黑体" panose="02010609060101010101" pitchFamily="49" charset="-122"/>
              <a:ea typeface="黑体" panose="02010609060101010101" pitchFamily="49" charset="-122"/>
            </a:endParaRPr>
          </a:p>
        </p:txBody>
      </p:sp>
      <p:graphicFrame>
        <p:nvGraphicFramePr>
          <p:cNvPr id="2" name="表格 1"/>
          <p:cNvGraphicFramePr/>
          <p:nvPr/>
        </p:nvGraphicFramePr>
        <p:xfrm>
          <a:off x="1831340" y="2277110"/>
          <a:ext cx="8529320" cy="3310890"/>
        </p:xfrm>
        <a:graphic>
          <a:graphicData uri="http://schemas.openxmlformats.org/drawingml/2006/table">
            <a:tbl>
              <a:tblPr firstRow="1" bandRow="1">
                <a:tableStyleId>{5C22544A-7EE6-4342-B048-85BDC9FD1C3A}</a:tableStyleId>
              </a:tblPr>
              <a:tblGrid>
                <a:gridCol w="1217930"/>
                <a:gridCol w="1219200"/>
                <a:gridCol w="1217930"/>
                <a:gridCol w="1219200"/>
                <a:gridCol w="1217930"/>
                <a:gridCol w="1219200"/>
                <a:gridCol w="1217930"/>
              </a:tblGrid>
              <a:tr h="415925">
                <a:tc rowSpan="2">
                  <a:txBody>
                    <a:bodyPr/>
                    <a:p>
                      <a:pPr algn="ctr">
                        <a:lnSpc>
                          <a:spcPct val="190000"/>
                        </a:lnSpc>
                        <a:buNone/>
                      </a:pPr>
                      <a:r>
                        <a:rPr lang="zh-CN" altLang="en-US" sz="2000">
                          <a:latin typeface="黑体" panose="02010609060101010101" pitchFamily="49" charset="-122"/>
                          <a:ea typeface="黑体" panose="02010609060101010101" pitchFamily="49" charset="-122"/>
                        </a:rPr>
                        <a:t>序号</a:t>
                      </a:r>
                      <a:endParaRPr lang="zh-CN" altLang="en-US" sz="2000">
                        <a:latin typeface="黑体" panose="02010609060101010101" pitchFamily="49" charset="-122"/>
                        <a:ea typeface="黑体" panose="02010609060101010101" pitchFamily="49" charset="-122"/>
                      </a:endParaRPr>
                    </a:p>
                  </a:txBody>
                  <a:tcPr/>
                </a:tc>
                <a:tc rowSpan="2">
                  <a:txBody>
                    <a:bodyPr/>
                    <a:p>
                      <a:pPr algn="ctr">
                        <a:lnSpc>
                          <a:spcPct val="190000"/>
                        </a:lnSpc>
                        <a:buNone/>
                      </a:pPr>
                      <a:r>
                        <a:rPr lang="zh-CN" altLang="en-US" sz="2000">
                          <a:latin typeface="黑体" panose="02010609060101010101" pitchFamily="49" charset="-122"/>
                          <a:ea typeface="黑体" panose="02010609060101010101" pitchFamily="49" charset="-122"/>
                        </a:rPr>
                        <a:t>方案设想</a:t>
                      </a:r>
                      <a:endParaRPr lang="zh-CN" altLang="en-US" sz="2000">
                        <a:latin typeface="黑体" panose="02010609060101010101" pitchFamily="49" charset="-122"/>
                        <a:ea typeface="黑体" panose="02010609060101010101" pitchFamily="49" charset="-122"/>
                      </a:endParaRPr>
                    </a:p>
                  </a:txBody>
                  <a:tcPr/>
                </a:tc>
                <a:tc gridSpan="4">
                  <a:txBody>
                    <a:bodyPr/>
                    <a:p>
                      <a:pPr algn="ctr">
                        <a:buNone/>
                      </a:pPr>
                      <a:r>
                        <a:rPr lang="zh-CN" altLang="en-US" sz="2000">
                          <a:latin typeface="黑体" panose="02010609060101010101" pitchFamily="49" charset="-122"/>
                          <a:ea typeface="黑体" panose="02010609060101010101" pitchFamily="49" charset="-122"/>
                        </a:rPr>
                        <a:t>评价内容（△○×）</a:t>
                      </a:r>
                      <a:endParaRPr lang="zh-CN" altLang="en-US" sz="2000">
                        <a:latin typeface="黑体" panose="02010609060101010101" pitchFamily="49" charset="-122"/>
                        <a:ea typeface="黑体" panose="02010609060101010101" pitchFamily="49" charset="-122"/>
                      </a:endParaRPr>
                    </a:p>
                  </a:txBody>
                  <a:tcPr/>
                </a:tc>
                <a:tc hMerge="1">
                  <a:tcPr/>
                </a:tc>
                <a:tc hMerge="1">
                  <a:tcPr/>
                </a:tc>
                <a:tc hMerge="1">
                  <a:tcPr/>
                </a:tc>
                <a:tc rowSpan="2">
                  <a:txBody>
                    <a:bodyPr/>
                    <a:p>
                      <a:pPr algn="ctr">
                        <a:lnSpc>
                          <a:spcPct val="190000"/>
                        </a:lnSpc>
                        <a:buNone/>
                      </a:pPr>
                      <a:r>
                        <a:rPr lang="zh-CN" altLang="en-US" sz="2000">
                          <a:latin typeface="黑体" panose="02010609060101010101" pitchFamily="49" charset="-122"/>
                          <a:ea typeface="黑体" panose="02010609060101010101" pitchFamily="49" charset="-122"/>
                        </a:rPr>
                        <a:t>结论</a:t>
                      </a:r>
                      <a:endParaRPr lang="zh-CN" altLang="en-US" sz="2000">
                        <a:latin typeface="黑体" panose="02010609060101010101" pitchFamily="49" charset="-122"/>
                        <a:ea typeface="黑体" panose="02010609060101010101" pitchFamily="49" charset="-122"/>
                      </a:endParaRPr>
                    </a:p>
                  </a:txBody>
                  <a:tcPr/>
                </a:tc>
              </a:tr>
              <a:tr h="415290">
                <a:tc vMerge="1">
                  <a:tcPr/>
                </a:tc>
                <a:tc vMerge="1">
                  <a:tcPr/>
                </a:tc>
                <a:tc>
                  <a:txBody>
                    <a:bodyPr/>
                    <a:p>
                      <a:pPr>
                        <a:buNone/>
                      </a:pPr>
                      <a:r>
                        <a:rPr lang="zh-CN" altLang="en-US"/>
                        <a:t>经济评价</a:t>
                      </a:r>
                      <a:endParaRPr lang="zh-CN" altLang="en-US"/>
                    </a:p>
                  </a:txBody>
                  <a:tcPr/>
                </a:tc>
                <a:tc>
                  <a:txBody>
                    <a:bodyPr/>
                    <a:p>
                      <a:pPr>
                        <a:buNone/>
                      </a:pPr>
                      <a:r>
                        <a:rPr lang="zh-CN" altLang="en-US"/>
                        <a:t>技术评价</a:t>
                      </a:r>
                      <a:endParaRPr lang="zh-CN" altLang="en-US"/>
                    </a:p>
                  </a:txBody>
                  <a:tcPr/>
                </a:tc>
                <a:tc>
                  <a:txBody>
                    <a:bodyPr/>
                    <a:p>
                      <a:pPr>
                        <a:buNone/>
                      </a:pPr>
                      <a:r>
                        <a:rPr lang="zh-CN" altLang="en-US"/>
                        <a:t>社会评价</a:t>
                      </a:r>
                      <a:endParaRPr lang="zh-CN" altLang="en-US"/>
                    </a:p>
                  </a:txBody>
                  <a:tcPr/>
                </a:tc>
                <a:tc>
                  <a:txBody>
                    <a:bodyPr/>
                    <a:p>
                      <a:pPr>
                        <a:buNone/>
                      </a:pPr>
                      <a:r>
                        <a:rPr lang="zh-CN" altLang="en-US"/>
                        <a:t>综合评价</a:t>
                      </a:r>
                      <a:endParaRPr lang="zh-CN" altLang="en-US"/>
                    </a:p>
                  </a:txBody>
                  <a:tcPr/>
                </a:tc>
                <a:tc vMerge="1">
                  <a:tcPr/>
                </a:tc>
              </a:tr>
              <a:tr h="415925">
                <a:tc>
                  <a:txBody>
                    <a:bodyPr/>
                    <a:p>
                      <a:pPr algn="ctr">
                        <a:buNone/>
                      </a:pPr>
                      <a:r>
                        <a:rPr lang="en-US" altLang="zh-CN" b="0">
                          <a:latin typeface="黑体" panose="02010609060101010101" pitchFamily="49" charset="-122"/>
                          <a:ea typeface="黑体" panose="02010609060101010101" pitchFamily="49" charset="-122"/>
                        </a:rPr>
                        <a:t>1</a:t>
                      </a:r>
                      <a:endParaRPr lang="en-US" altLang="zh-CN" b="0">
                        <a:latin typeface="黑体" panose="02010609060101010101" pitchFamily="49" charset="-122"/>
                        <a:ea typeface="黑体" panose="02010609060101010101" pitchFamily="49" charset="-122"/>
                      </a:endParaRPr>
                    </a:p>
                  </a:txBody>
                  <a:tcPr/>
                </a:tc>
                <a:tc rowSpan="6">
                  <a:txBody>
                    <a:bodyPr/>
                    <a:p>
                      <a:pPr algn="ctr">
                        <a:buNone/>
                      </a:pPr>
                      <a:r>
                        <a:rPr lang="en-US" altLang="zh-CN" b="0">
                          <a:latin typeface="黑体" panose="02010609060101010101" pitchFamily="49" charset="-122"/>
                          <a:ea typeface="黑体" panose="02010609060101010101" pitchFamily="49" charset="-122"/>
                        </a:rPr>
                        <a:t>（略）</a:t>
                      </a:r>
                      <a:endParaRPr lang="en-US" altLang="zh-CN" b="0">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放弃</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2</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zh-CN" altLang="en-US"/>
                        <a:t>？</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3</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r>
              <a:tr h="400050">
                <a:tc>
                  <a:txBody>
                    <a:bodyPr/>
                    <a:p>
                      <a:pPr algn="ctr">
                        <a:buNone/>
                      </a:pPr>
                      <a:r>
                        <a:rPr lang="en-US" altLang="zh-CN">
                          <a:latin typeface="黑体" panose="02010609060101010101" pitchFamily="49" charset="-122"/>
                          <a:ea typeface="黑体" panose="02010609060101010101" pitchFamily="49" charset="-122"/>
                        </a:rPr>
                        <a:t>4</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5</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采用</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6</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r>
            </a:tbl>
          </a:graphicData>
        </a:graphic>
      </p:graphicFrame>
      <p:sp>
        <p:nvSpPr>
          <p:cNvPr id="100" name="文本框 99"/>
          <p:cNvSpPr txBox="1"/>
          <p:nvPr/>
        </p:nvSpPr>
        <p:spPr>
          <a:xfrm>
            <a:off x="5163820" y="5761990"/>
            <a:ext cx="1864360"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表</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a:t>
            </a:r>
            <a:r>
              <a:rPr lang="en-US" altLang="zh-CN" sz="1600" b="0">
                <a:latin typeface="黑体" panose="02010609060101010101" pitchFamily="49" charset="-122"/>
                <a:ea typeface="黑体" panose="02010609060101010101" pitchFamily="49" charset="-122"/>
                <a:cs typeface="Times New Roman" panose="02020603050405020304" pitchFamily="18" charset="0"/>
              </a:rPr>
              <a:t> </a:t>
            </a:r>
            <a:r>
              <a:rPr lang="zh-CN" altLang="en-US" sz="1600" b="0">
                <a:latin typeface="黑体" panose="02010609060101010101" pitchFamily="49" charset="-122"/>
                <a:ea typeface="黑体" panose="02010609060101010101" pitchFamily="49" charset="-122"/>
                <a:cs typeface="宋体" panose="02010600030101010101" pitchFamily="2" charset="-122"/>
              </a:rPr>
              <a:t>成果评价表</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1767205"/>
            <a:ext cx="9693910" cy="3322955"/>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综上所述，价值工程学以功能分析为核心，以开发创造性为基础，以科学分析方法为工具，寻求功能与成本的最佳比例，以获得最优价值。运用价值工程理论来指导产品设计，可以在充分完善产品功能的基础上，通过有限地提高成本，来获得更大的产品价值和经济效益，为产品的开发、设计、生产和销售提供了很好的指导意义。而作为设计人员，在进行产品设计时应学会充分利用这种方法，正确处理功能与成本的关系，将价值工程意识纳入到产品设计中，使产品在激烈的市场竞争中，立于不败之地，为企业赢得市场，获得更大利益。</a:t>
            </a:r>
            <a:endParaRPr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a:t>
            </a:r>
            <a:r>
              <a:rPr lang="zh-CN" altLang="en-US" sz="5400"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并行工程</a:t>
            </a:r>
            <a:endParaRPr lang="zh-CN" altLang="en-US" sz="5400"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3.4</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1570"/>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2463800"/>
            <a:ext cx="9693910" cy="286131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上世纪八十年代中后期以来，中国制造业商品市场发生了很大变化，产品同质化现象越来越明显，客户对产品的质量、成本和种类要求越来越高，产品的生命周期越来越短。企业为了在市场竞争中取胜，就不得不加速新产品开发、提高产品质量，同时要能够降低成本、改进服务，然而要解决这些问题，运用传统的设计方法显然是费时费力。为了迅速开发出新产品，使其以较好的速度和质量进入市场，设计行业引入了并行工程的设计方法。</a:t>
            </a:r>
            <a:endParaRPr sz="2000" b="0">
              <a:latin typeface="黑体" panose="02010609060101010101" pitchFamily="49" charset="-122"/>
              <a:ea typeface="黑体" panose="02010609060101010101" pitchFamily="49" charset="-122"/>
            </a:endParaRPr>
          </a:p>
        </p:txBody>
      </p:sp>
      <p:sp>
        <p:nvSpPr>
          <p:cNvPr id="6" name="流程图: 可选过程 5"/>
          <p:cNvSpPr/>
          <p:nvPr/>
        </p:nvSpPr>
        <p:spPr>
          <a:xfrm>
            <a:off x="894080" y="1285240"/>
            <a:ext cx="40640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3.4.1 并行工程的概念</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1983105"/>
            <a:ext cx="9693910" cy="2891790"/>
          </a:xfrm>
          <a:prstGeom prst="rect">
            <a:avLst/>
          </a:prstGeom>
          <a:noFill/>
          <a:ln w="9525">
            <a:noFill/>
          </a:ln>
        </p:spPr>
        <p:txBody>
          <a:bodyPr wrap="square">
            <a:spAutoFit/>
          </a:bodyPr>
          <a:p>
            <a:pPr indent="266700">
              <a:lnSpc>
                <a:spcPct val="13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并行工程(Concurrent Engineering)是在充分调动企业各种资源的基础上，集成的、并行的设计产品及其零部件和相关各种过程（包括制造过程、支持系统）的一种系统方法。这种方法要求产品开发人员与其他人员一起共同工作，在设计一开始就考虑产品整个生命周期中从概念形成到产品报废处理的所有因素，包括质量、成本、进度计划和用户的要求。并行工程的目标为提高质量、降低成本、缩短产品开发周期和产品上市时间。</a:t>
            </a:r>
            <a:endParaRPr sz="2000" b="0">
              <a:latin typeface="黑体" panose="02010609060101010101" pitchFamily="49" charset="-122"/>
              <a:ea typeface="黑体" panose="02010609060101010101" pitchFamily="49" charset="-122"/>
            </a:endParaRPr>
          </a:p>
          <a:p>
            <a:pPr indent="266700">
              <a:lnSpc>
                <a:spcPct val="130000"/>
              </a:lnSpc>
              <a:buNone/>
            </a:pPr>
            <a:r>
              <a:rPr sz="2000" b="0">
                <a:latin typeface="黑体" panose="02010609060101010101" pitchFamily="49" charset="-122"/>
                <a:ea typeface="黑体" panose="02010609060101010101" pitchFamily="49" charset="-122"/>
              </a:rPr>
              <a:t>  </a:t>
            </a:r>
            <a:endParaRPr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87145" y="1200150"/>
            <a:ext cx="5396865" cy="470789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很长时期以来，产品开发设计沿用了串行工程的模式，这种模式的有点是在专业分工很细的现代工业，可以保证产品设计过程有条不紊的进行，但缺点却是很明显，比如信息共享和沟通困难，工业设计和结构设计衔接不紧密，在产品开发前期不能考虑整个产品开发过程中多因素的协调，可能会最后导致产品出现事先并为预计到的问题。如果再返回到前一环节重新设计改进，造成重复劳动，浪费大量的资源和时间，使设计效率低下。</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pic>
        <p:nvPicPr>
          <p:cNvPr id="2" name="图片 1" descr="图4-1"/>
          <p:cNvPicPr>
            <a:picLocks noChangeAspect="1"/>
          </p:cNvPicPr>
          <p:nvPr/>
        </p:nvPicPr>
        <p:blipFill>
          <a:blip r:embed="rId1"/>
          <a:stretch>
            <a:fillRect/>
          </a:stretch>
        </p:blipFill>
        <p:spPr>
          <a:xfrm>
            <a:off x="6751320" y="2306320"/>
            <a:ext cx="4905375" cy="1764665"/>
          </a:xfrm>
          <a:prstGeom prst="rect">
            <a:avLst/>
          </a:prstGeom>
          <a:noFill/>
          <a:ln w="9525">
            <a:noFill/>
          </a:ln>
        </p:spPr>
      </p:pic>
      <p:sp>
        <p:nvSpPr>
          <p:cNvPr id="5" name="文本框 4"/>
          <p:cNvSpPr txBox="1"/>
          <p:nvPr/>
        </p:nvSpPr>
        <p:spPr>
          <a:xfrm>
            <a:off x="7531735" y="4366260"/>
            <a:ext cx="3343910"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3-4-1 </a:t>
            </a:r>
            <a:r>
              <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rPr>
              <a:t>产品开发串行工程流程图</a:t>
            </a:r>
            <a:endPar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312545" y="1783080"/>
            <a:ext cx="5396865" cy="378460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而并行工程则改进了产品设计开发流程，在产品开发初期组织多职能部门协作，并能考虑生命周期各阶段的因素，使后续环节可能出现的问题在设计早期就可以被发现并得到解决。在设计阶段各职能部门能够同时工作，协同运行，从全局优化的角度出发对集成过程进行管理和控制，从而最大限度的避免反复设计，保证设计质量。</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grpSp>
        <p:nvGrpSpPr>
          <p:cNvPr id="1073743136" name="组合 1073743135"/>
          <p:cNvGrpSpPr>
            <a:grpSpLocks noRot="1" noChangeAspect="1"/>
          </p:cNvGrpSpPr>
          <p:nvPr/>
        </p:nvGrpSpPr>
        <p:grpSpPr>
          <a:xfrm>
            <a:off x="6894830" y="1012190"/>
            <a:ext cx="4598670" cy="4495074"/>
            <a:chOff x="2100" y="6510"/>
            <a:chExt cx="8460" cy="8269"/>
          </a:xfrm>
        </p:grpSpPr>
        <p:sp>
          <p:nvSpPr>
            <p:cNvPr id="5" name="矩形 4"/>
            <p:cNvSpPr>
              <a:spLocks noRot="1" noChangeAspect="1" noTextEdit="1"/>
            </p:cNvSpPr>
            <p:nvPr/>
          </p:nvSpPr>
          <p:spPr>
            <a:xfrm>
              <a:off x="2100" y="6510"/>
              <a:ext cx="8460" cy="8268"/>
            </a:xfrm>
            <a:prstGeom prst="rect">
              <a:avLst/>
            </a:prstGeom>
            <a:noFill/>
            <a:ln w="9525">
              <a:noFill/>
            </a:ln>
          </p:spPr>
          <p:txBody>
            <a:bodyPr/>
            <a:p>
              <a:endParaRPr lang="zh-CN" altLang="en-US"/>
            </a:p>
          </p:txBody>
        </p:sp>
        <p:sp>
          <p:nvSpPr>
            <p:cNvPr id="1073743138" name="矩形 1073743137"/>
            <p:cNvSpPr/>
            <p:nvPr/>
          </p:nvSpPr>
          <p:spPr>
            <a:xfrm>
              <a:off x="9120" y="8694"/>
              <a:ext cx="900" cy="2184"/>
            </a:xfrm>
            <a:prstGeom prst="rect">
              <a:avLst/>
            </a:prstGeom>
            <a:solidFill>
              <a:srgbClr val="FFFFFF"/>
            </a:solidFill>
            <a:ln w="9525" cap="flat" cmpd="sng">
              <a:solidFill>
                <a:srgbClr val="000000"/>
              </a:solidFill>
              <a:prstDash val="sysDot"/>
              <a:miter/>
              <a:headEnd type="none" w="med" len="med"/>
              <a:tailEnd type="none" w="med" len="med"/>
            </a:ln>
          </p:spPr>
          <p:txBody>
            <a:bodyPr wrap="square"/>
            <a:p>
              <a:endParaRPr lang="zh-CN" altLang="en-US"/>
            </a:p>
            <a:p>
              <a:endParaRPr lang="zh-CN" altLang="en-US"/>
            </a:p>
          </p:txBody>
        </p:sp>
        <p:sp>
          <p:nvSpPr>
            <p:cNvPr id="1073743139" name="矩形 1073743138"/>
            <p:cNvSpPr/>
            <p:nvPr/>
          </p:nvSpPr>
          <p:spPr>
            <a:xfrm>
              <a:off x="6780" y="8694"/>
              <a:ext cx="1980" cy="2184"/>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0" name="矩形 1073743139"/>
            <p:cNvSpPr/>
            <p:nvPr/>
          </p:nvSpPr>
          <p:spPr>
            <a:xfrm>
              <a:off x="4620" y="8694"/>
              <a:ext cx="1980" cy="1872"/>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1" name="矩形 1073743140"/>
            <p:cNvSpPr/>
            <p:nvPr/>
          </p:nvSpPr>
          <p:spPr>
            <a:xfrm>
              <a:off x="2460" y="8694"/>
              <a:ext cx="1980" cy="1872"/>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2" name="矩形 1073743141"/>
            <p:cNvSpPr/>
            <p:nvPr/>
          </p:nvSpPr>
          <p:spPr>
            <a:xfrm>
              <a:off x="5700" y="6666"/>
              <a:ext cx="1620" cy="1560"/>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3" name="矩形 1073743142"/>
            <p:cNvSpPr/>
            <p:nvPr/>
          </p:nvSpPr>
          <p:spPr>
            <a:xfrm>
              <a:off x="5880" y="6822"/>
              <a:ext cx="135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寻找需求</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44" name="矩形 1073743143"/>
            <p:cNvSpPr/>
            <p:nvPr/>
          </p:nvSpPr>
          <p:spPr>
            <a:xfrm>
              <a:off x="5880" y="7602"/>
              <a:ext cx="135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方案设计</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45" name="矩形 1073743144"/>
            <p:cNvSpPr/>
            <p:nvPr/>
          </p:nvSpPr>
          <p:spPr>
            <a:xfrm>
              <a:off x="264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功能分析</a:t>
              </a:r>
              <a:endParaRPr lang="zh-CN" altLang="en-US"/>
            </a:p>
            <a:p>
              <a:endParaRPr lang="zh-CN" altLang="en-US"/>
            </a:p>
          </p:txBody>
        </p:sp>
        <p:sp>
          <p:nvSpPr>
            <p:cNvPr id="1073743146" name="矩形 1073743145"/>
            <p:cNvSpPr/>
            <p:nvPr/>
          </p:nvSpPr>
          <p:spPr>
            <a:xfrm>
              <a:off x="480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结构分析</a:t>
              </a:r>
              <a:endParaRPr lang="zh-CN" altLang="en-US"/>
            </a:p>
            <a:p>
              <a:endParaRPr lang="zh-CN" altLang="en-US"/>
            </a:p>
          </p:txBody>
        </p:sp>
        <p:sp>
          <p:nvSpPr>
            <p:cNvPr id="1073743147" name="矩形 1073743146"/>
            <p:cNvSpPr/>
            <p:nvPr/>
          </p:nvSpPr>
          <p:spPr>
            <a:xfrm>
              <a:off x="588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结构优化</a:t>
              </a:r>
              <a:endParaRPr lang="zh-CN" altLang="en-US"/>
            </a:p>
            <a:p>
              <a:endParaRPr lang="zh-CN" altLang="en-US"/>
            </a:p>
          </p:txBody>
        </p:sp>
        <p:sp>
          <p:nvSpPr>
            <p:cNvPr id="1073743148" name="矩形 1073743147"/>
            <p:cNvSpPr/>
            <p:nvPr/>
          </p:nvSpPr>
          <p:spPr>
            <a:xfrm>
              <a:off x="6960" y="9006"/>
              <a:ext cx="540" cy="1716"/>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零部件设计</a:t>
              </a:r>
              <a:endParaRPr lang="zh-CN" altLang="en-US"/>
            </a:p>
            <a:p>
              <a:endParaRPr lang="zh-CN" altLang="en-US"/>
            </a:p>
          </p:txBody>
        </p:sp>
        <p:sp>
          <p:nvSpPr>
            <p:cNvPr id="1073743149" name="矩形 1073743148"/>
            <p:cNvSpPr/>
            <p:nvPr/>
          </p:nvSpPr>
          <p:spPr>
            <a:xfrm>
              <a:off x="8041" y="9006"/>
              <a:ext cx="539"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工艺设计</a:t>
              </a:r>
              <a:endParaRPr lang="zh-CN" altLang="en-US"/>
            </a:p>
            <a:p>
              <a:endParaRPr lang="zh-CN" altLang="en-US"/>
            </a:p>
          </p:txBody>
        </p:sp>
        <p:sp>
          <p:nvSpPr>
            <p:cNvPr id="1073743150" name="矩形 1073743149"/>
            <p:cNvSpPr/>
            <p:nvPr/>
          </p:nvSpPr>
          <p:spPr>
            <a:xfrm>
              <a:off x="930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装配分析</a:t>
              </a:r>
              <a:endParaRPr lang="zh-CN" altLang="en-US"/>
            </a:p>
            <a:p>
              <a:endParaRPr lang="zh-CN" altLang="en-US"/>
            </a:p>
          </p:txBody>
        </p:sp>
        <p:sp>
          <p:nvSpPr>
            <p:cNvPr id="1073743151" name="矩形 1073743150"/>
            <p:cNvSpPr/>
            <p:nvPr/>
          </p:nvSpPr>
          <p:spPr>
            <a:xfrm>
              <a:off x="8580" y="7134"/>
              <a:ext cx="162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产品设计师</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52" name="直接连接符 1073743151"/>
            <p:cNvSpPr/>
            <p:nvPr/>
          </p:nvSpPr>
          <p:spPr>
            <a:xfrm flipH="1">
              <a:off x="7320" y="7290"/>
              <a:ext cx="1260" cy="0"/>
            </a:xfrm>
            <a:prstGeom prst="line">
              <a:avLst/>
            </a:prstGeom>
            <a:ln w="9525" cap="flat" cmpd="sng">
              <a:solidFill>
                <a:srgbClr val="000000"/>
              </a:solidFill>
              <a:prstDash val="solid"/>
              <a:headEnd type="none" w="med" len="med"/>
              <a:tailEnd type="triangle" w="med" len="med"/>
            </a:ln>
          </p:spPr>
        </p:sp>
        <p:sp>
          <p:nvSpPr>
            <p:cNvPr id="1073743153" name="矩形 1073743152"/>
            <p:cNvSpPr/>
            <p:nvPr/>
          </p:nvSpPr>
          <p:spPr>
            <a:xfrm>
              <a:off x="3000" y="7134"/>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行销人员</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54" name="直接连接符 1073743153"/>
            <p:cNvSpPr/>
            <p:nvPr/>
          </p:nvSpPr>
          <p:spPr>
            <a:xfrm>
              <a:off x="4440" y="7290"/>
              <a:ext cx="1260" cy="0"/>
            </a:xfrm>
            <a:prstGeom prst="line">
              <a:avLst/>
            </a:prstGeom>
            <a:ln w="9525" cap="flat" cmpd="sng">
              <a:solidFill>
                <a:srgbClr val="000000"/>
              </a:solidFill>
              <a:prstDash val="solid"/>
              <a:headEnd type="none" w="med" len="med"/>
              <a:tailEnd type="triangle" w="med" len="med"/>
            </a:ln>
          </p:spPr>
        </p:sp>
        <p:sp>
          <p:nvSpPr>
            <p:cNvPr id="1073743155" name="矩形 1073743154"/>
            <p:cNvSpPr/>
            <p:nvPr/>
          </p:nvSpPr>
          <p:spPr>
            <a:xfrm>
              <a:off x="8580" y="7758"/>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方案评估</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56" name="直接连接符 1073743155"/>
            <p:cNvSpPr/>
            <p:nvPr/>
          </p:nvSpPr>
          <p:spPr>
            <a:xfrm flipH="1">
              <a:off x="7320" y="7914"/>
              <a:ext cx="1260" cy="0"/>
            </a:xfrm>
            <a:prstGeom prst="line">
              <a:avLst/>
            </a:prstGeom>
            <a:ln w="9525" cap="flat" cmpd="sng">
              <a:solidFill>
                <a:srgbClr val="000000"/>
              </a:solidFill>
              <a:prstDash val="solid"/>
              <a:headEnd type="none" w="med" len="med"/>
              <a:tailEnd type="triangle" w="med" len="med"/>
            </a:ln>
          </p:spPr>
        </p:sp>
        <p:sp>
          <p:nvSpPr>
            <p:cNvPr id="1073743157" name="矩形 1073743156"/>
            <p:cNvSpPr/>
            <p:nvPr/>
          </p:nvSpPr>
          <p:spPr>
            <a:xfrm>
              <a:off x="372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方案评估</a:t>
              </a:r>
              <a:endParaRPr lang="zh-CN" altLang="en-US"/>
            </a:p>
            <a:p>
              <a:endParaRPr lang="zh-CN" altLang="en-US"/>
            </a:p>
          </p:txBody>
        </p:sp>
        <p:cxnSp>
          <p:nvCxnSpPr>
            <p:cNvPr id="1073743158" name="肘形连接符 1073743157"/>
            <p:cNvCxnSpPr/>
            <p:nvPr/>
          </p:nvCxnSpPr>
          <p:spPr>
            <a:xfrm rot="5400000">
              <a:off x="4242" y="6738"/>
              <a:ext cx="936" cy="360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59" name="肘形连接符 1073743158"/>
            <p:cNvCxnSpPr/>
            <p:nvPr/>
          </p:nvCxnSpPr>
          <p:spPr>
            <a:xfrm rot="5400000">
              <a:off x="4782" y="7278"/>
              <a:ext cx="936" cy="252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0" name="肘形连接符 1073743159"/>
            <p:cNvCxnSpPr/>
            <p:nvPr/>
          </p:nvCxnSpPr>
          <p:spPr>
            <a:xfrm rot="5400000">
              <a:off x="5322" y="7818"/>
              <a:ext cx="936" cy="144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1" name="肘形连接符 1073743160"/>
            <p:cNvCxnSpPr/>
            <p:nvPr/>
          </p:nvCxnSpPr>
          <p:spPr>
            <a:xfrm rot="5400000">
              <a:off x="5862" y="8358"/>
              <a:ext cx="936" cy="36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2" name="肘形连接符 1073743161"/>
            <p:cNvCxnSpPr/>
            <p:nvPr/>
          </p:nvCxnSpPr>
          <p:spPr>
            <a:xfrm rot="-5400000" flipH="1">
              <a:off x="6402" y="8178"/>
              <a:ext cx="936" cy="72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3" name="肘形连接符 1073743162"/>
            <p:cNvCxnSpPr/>
            <p:nvPr/>
          </p:nvCxnSpPr>
          <p:spPr>
            <a:xfrm rot="-5400000" flipH="1">
              <a:off x="6942" y="7637"/>
              <a:ext cx="936" cy="1801"/>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4" name="肘形连接符 1073743163"/>
            <p:cNvCxnSpPr/>
            <p:nvPr/>
          </p:nvCxnSpPr>
          <p:spPr>
            <a:xfrm rot="-5400000" flipH="1">
              <a:off x="7572" y="7008"/>
              <a:ext cx="936" cy="3060"/>
            </a:xfrm>
            <a:prstGeom prst="bentConnector3">
              <a:avLst>
                <a:gd name="adj1" fmla="val 50000"/>
              </a:avLst>
            </a:prstGeom>
            <a:ln w="9525" cap="flat" cmpd="sng">
              <a:solidFill>
                <a:srgbClr val="000000"/>
              </a:solidFill>
              <a:prstDash val="solid"/>
              <a:miter/>
              <a:headEnd type="none" w="med" len="med"/>
              <a:tailEnd type="triangle" w="med" len="med"/>
            </a:ln>
          </p:spPr>
        </p:cxnSp>
        <p:sp>
          <p:nvSpPr>
            <p:cNvPr id="1073743165" name="矩形 1073743164"/>
            <p:cNvSpPr/>
            <p:nvPr/>
          </p:nvSpPr>
          <p:spPr>
            <a:xfrm>
              <a:off x="2820" y="11346"/>
              <a:ext cx="1442"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性能评估</a:t>
              </a:r>
              <a:endParaRPr lang="zh-CN" altLang="en-US"/>
            </a:p>
            <a:p>
              <a:endParaRPr lang="zh-CN" altLang="en-US"/>
            </a:p>
          </p:txBody>
        </p:sp>
        <p:sp>
          <p:nvSpPr>
            <p:cNvPr id="1073743166" name="矩形 1073743165"/>
            <p:cNvSpPr/>
            <p:nvPr/>
          </p:nvSpPr>
          <p:spPr>
            <a:xfrm>
              <a:off x="4980" y="11346"/>
              <a:ext cx="135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结构评估</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67" name="矩形 1073743166"/>
            <p:cNvSpPr/>
            <p:nvPr/>
          </p:nvSpPr>
          <p:spPr>
            <a:xfrm>
              <a:off x="6748" y="11346"/>
              <a:ext cx="2007"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计算和工艺分析</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68" name="矩形 1073743167"/>
            <p:cNvSpPr/>
            <p:nvPr/>
          </p:nvSpPr>
          <p:spPr>
            <a:xfrm>
              <a:off x="8940" y="11346"/>
              <a:ext cx="1401"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装配评估</a:t>
              </a:r>
              <a:endParaRPr lang="zh-CN" altLang="en-US" sz="1000">
                <a:latin typeface="黑体" panose="02010609060101010101" pitchFamily="49" charset="-122"/>
                <a:ea typeface="黑体" panose="02010609060101010101" pitchFamily="49" charset="-122"/>
              </a:endParaRPr>
            </a:p>
            <a:p>
              <a:endParaRPr lang="zh-CN" altLang="en-US"/>
            </a:p>
          </p:txBody>
        </p:sp>
        <p:cxnSp>
          <p:nvCxnSpPr>
            <p:cNvPr id="1073743169" name="直接箭头连接符 1073743168"/>
            <p:cNvCxnSpPr/>
            <p:nvPr/>
          </p:nvCxnSpPr>
          <p:spPr>
            <a:xfrm flipV="1">
              <a:off x="3450" y="10566"/>
              <a:ext cx="1" cy="780"/>
            </a:xfrm>
            <a:prstGeom prst="straightConnector1">
              <a:avLst/>
            </a:prstGeom>
            <a:ln w="9525" cap="flat" cmpd="sng">
              <a:solidFill>
                <a:srgbClr val="000000"/>
              </a:solidFill>
              <a:prstDash val="solid"/>
              <a:headEnd type="triangle" w="med" len="med"/>
              <a:tailEnd type="triangle" w="med" len="med"/>
            </a:ln>
          </p:spPr>
        </p:cxnSp>
        <p:cxnSp>
          <p:nvCxnSpPr>
            <p:cNvPr id="1073743170" name="直接箭头连接符 1073743169"/>
            <p:cNvCxnSpPr/>
            <p:nvPr/>
          </p:nvCxnSpPr>
          <p:spPr>
            <a:xfrm flipV="1">
              <a:off x="5610" y="10566"/>
              <a:ext cx="1" cy="780"/>
            </a:xfrm>
            <a:prstGeom prst="straightConnector1">
              <a:avLst/>
            </a:prstGeom>
            <a:ln w="9525" cap="flat" cmpd="sng">
              <a:solidFill>
                <a:srgbClr val="000000"/>
              </a:solidFill>
              <a:prstDash val="solid"/>
              <a:headEnd type="triangle" w="med" len="med"/>
              <a:tailEnd type="triangle" w="med" len="med"/>
            </a:ln>
          </p:spPr>
        </p:cxnSp>
        <p:cxnSp>
          <p:nvCxnSpPr>
            <p:cNvPr id="1073743171" name="直接箭头连接符 1073743170"/>
            <p:cNvCxnSpPr/>
            <p:nvPr/>
          </p:nvCxnSpPr>
          <p:spPr>
            <a:xfrm flipV="1">
              <a:off x="7764" y="10878"/>
              <a:ext cx="6" cy="468"/>
            </a:xfrm>
            <a:prstGeom prst="straightConnector1">
              <a:avLst/>
            </a:prstGeom>
            <a:ln w="9525" cap="flat" cmpd="sng">
              <a:solidFill>
                <a:srgbClr val="000000"/>
              </a:solidFill>
              <a:prstDash val="solid"/>
              <a:headEnd type="triangle" w="med" len="med"/>
              <a:tailEnd type="triangle" w="med" len="med"/>
            </a:ln>
          </p:spPr>
        </p:cxnSp>
        <p:cxnSp>
          <p:nvCxnSpPr>
            <p:cNvPr id="1073743172" name="直接箭头连接符 1073743171"/>
            <p:cNvCxnSpPr/>
            <p:nvPr/>
          </p:nvCxnSpPr>
          <p:spPr>
            <a:xfrm flipV="1">
              <a:off x="9570" y="10878"/>
              <a:ext cx="1" cy="468"/>
            </a:xfrm>
            <a:prstGeom prst="straightConnector1">
              <a:avLst/>
            </a:prstGeom>
            <a:ln w="9525" cap="flat" cmpd="sng">
              <a:solidFill>
                <a:srgbClr val="000000"/>
              </a:solidFill>
              <a:prstDash val="solid"/>
              <a:headEnd type="triangle" w="med" len="med"/>
              <a:tailEnd type="triangle" w="med" len="med"/>
            </a:ln>
          </p:spPr>
        </p:cxnSp>
        <p:cxnSp>
          <p:nvCxnSpPr>
            <p:cNvPr id="1073743173" name="肘形连接符 1073743172"/>
            <p:cNvCxnSpPr/>
            <p:nvPr/>
          </p:nvCxnSpPr>
          <p:spPr>
            <a:xfrm rot="-10800000" flipH="1">
              <a:off x="2820" y="7836"/>
              <a:ext cx="3060" cy="3744"/>
            </a:xfrm>
            <a:prstGeom prst="bentConnector3">
              <a:avLst>
                <a:gd name="adj1" fmla="val -11764"/>
              </a:avLst>
            </a:prstGeom>
            <a:ln w="9525" cap="flat" cmpd="sng">
              <a:solidFill>
                <a:srgbClr val="000000"/>
              </a:solidFill>
              <a:prstDash val="solid"/>
              <a:miter/>
              <a:headEnd type="none" w="med" len="med"/>
              <a:tailEnd type="triangle" w="med" len="med"/>
            </a:ln>
          </p:spPr>
        </p:cxnSp>
        <p:cxnSp>
          <p:nvCxnSpPr>
            <p:cNvPr id="1073743174" name="肘形连接符 1073743173"/>
            <p:cNvCxnSpPr/>
            <p:nvPr/>
          </p:nvCxnSpPr>
          <p:spPr>
            <a:xfrm rot="5400000" flipH="1" flipV="1">
              <a:off x="3756" y="9690"/>
              <a:ext cx="3978" cy="270"/>
            </a:xfrm>
            <a:prstGeom prst="bentConnector4">
              <a:avLst>
                <a:gd name="adj1" fmla="val -9051"/>
                <a:gd name="adj2" fmla="val -366667"/>
              </a:avLst>
            </a:prstGeom>
            <a:ln w="9525" cap="flat" cmpd="sng">
              <a:solidFill>
                <a:srgbClr val="000000"/>
              </a:solidFill>
              <a:prstDash val="solid"/>
              <a:miter/>
              <a:headEnd type="none" w="med" len="med"/>
              <a:tailEnd type="triangle" w="med" len="med"/>
            </a:ln>
          </p:spPr>
        </p:cxnSp>
        <p:cxnSp>
          <p:nvCxnSpPr>
            <p:cNvPr id="1073743175" name="肘形连接符 1073743174"/>
            <p:cNvCxnSpPr/>
            <p:nvPr/>
          </p:nvCxnSpPr>
          <p:spPr>
            <a:xfrm rot="5400000">
              <a:off x="6686" y="10737"/>
              <a:ext cx="1" cy="2154"/>
            </a:xfrm>
            <a:prstGeom prst="bentConnector3">
              <a:avLst>
                <a:gd name="adj1" fmla="val 36000000"/>
              </a:avLst>
            </a:prstGeom>
            <a:ln w="9525" cap="flat" cmpd="sng">
              <a:solidFill>
                <a:srgbClr val="000000"/>
              </a:solidFill>
              <a:prstDash val="solid"/>
              <a:miter/>
              <a:headEnd type="none" w="med" len="med"/>
              <a:tailEnd type="triangle" w="med" len="med"/>
            </a:ln>
          </p:spPr>
        </p:cxnSp>
        <p:cxnSp>
          <p:nvCxnSpPr>
            <p:cNvPr id="1073743176" name="肘形连接符 1073743175"/>
            <p:cNvCxnSpPr/>
            <p:nvPr/>
          </p:nvCxnSpPr>
          <p:spPr>
            <a:xfrm rot="5400000">
              <a:off x="7589" y="9834"/>
              <a:ext cx="1" cy="3960"/>
            </a:xfrm>
            <a:prstGeom prst="bentConnector3">
              <a:avLst>
                <a:gd name="adj1" fmla="val 36000000"/>
              </a:avLst>
            </a:prstGeom>
            <a:ln w="9525" cap="flat" cmpd="sng">
              <a:solidFill>
                <a:srgbClr val="000000"/>
              </a:solidFill>
              <a:prstDash val="solid"/>
              <a:miter/>
              <a:headEnd type="none" w="med" len="med"/>
              <a:tailEnd type="triangle" w="med" len="med"/>
            </a:ln>
          </p:spPr>
        </p:cxnSp>
        <p:sp>
          <p:nvSpPr>
            <p:cNvPr id="1073743177" name="矩形 1073743176"/>
            <p:cNvSpPr/>
            <p:nvPr/>
          </p:nvSpPr>
          <p:spPr>
            <a:xfrm>
              <a:off x="2820" y="13530"/>
              <a:ext cx="162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产品设计师</a:t>
              </a:r>
              <a:endParaRPr lang="zh-CN" altLang="en-US" sz="1000">
                <a:latin typeface="黑体" panose="02010609060101010101" pitchFamily="49" charset="-122"/>
                <a:ea typeface="黑体" panose="02010609060101010101" pitchFamily="49" charset="-122"/>
              </a:endParaRPr>
            </a:p>
            <a:p>
              <a:r>
                <a:rPr lang="zh-CN" altLang="en-US" sz="1000">
                  <a:latin typeface="黑体" panose="02010609060101010101" pitchFamily="49" charset="-122"/>
                  <a:ea typeface="黑体" panose="02010609060101010101" pitchFamily="49" charset="-122"/>
                </a:rPr>
                <a:t>行销人员</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78" name="矩形 1073743177"/>
            <p:cNvSpPr/>
            <p:nvPr/>
          </p:nvSpPr>
          <p:spPr>
            <a:xfrm>
              <a:off x="4800" y="12594"/>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市场测试</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79" name="矩形 1073743178"/>
            <p:cNvSpPr/>
            <p:nvPr/>
          </p:nvSpPr>
          <p:spPr>
            <a:xfrm>
              <a:off x="7680" y="12594"/>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产品上市</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80" name="矩形 1073743179"/>
            <p:cNvSpPr/>
            <p:nvPr/>
          </p:nvSpPr>
          <p:spPr>
            <a:xfrm>
              <a:off x="5520" y="13686"/>
              <a:ext cx="1620" cy="1093"/>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行销人员</a:t>
              </a:r>
              <a:endParaRPr lang="zh-CN" altLang="en-US" sz="1000">
                <a:latin typeface="黑体" panose="02010609060101010101" pitchFamily="49" charset="-122"/>
                <a:ea typeface="黑体" panose="02010609060101010101" pitchFamily="49" charset="-122"/>
              </a:endParaRPr>
            </a:p>
            <a:p>
              <a:r>
                <a:rPr lang="zh-CN" altLang="en-US" sz="1000">
                  <a:latin typeface="黑体" panose="02010609060101010101" pitchFamily="49" charset="-122"/>
                  <a:ea typeface="黑体" panose="02010609060101010101" pitchFamily="49" charset="-122"/>
                </a:rPr>
                <a:t>工程技术人员</a:t>
              </a:r>
              <a:endParaRPr lang="zh-CN" altLang="en-US" sz="1000">
                <a:latin typeface="黑体" panose="02010609060101010101" pitchFamily="49" charset="-122"/>
                <a:ea typeface="黑体" panose="02010609060101010101" pitchFamily="49" charset="-122"/>
              </a:endParaRPr>
            </a:p>
            <a:p>
              <a:endParaRPr lang="zh-CN" altLang="en-US"/>
            </a:p>
          </p:txBody>
        </p:sp>
        <p:cxnSp>
          <p:nvCxnSpPr>
            <p:cNvPr id="1073743181" name="肘形连接符 1073743180"/>
            <p:cNvCxnSpPr/>
            <p:nvPr/>
          </p:nvCxnSpPr>
          <p:spPr>
            <a:xfrm flipV="1">
              <a:off x="6240" y="12282"/>
              <a:ext cx="540" cy="546"/>
            </a:xfrm>
            <a:prstGeom prst="bentConnector2">
              <a:avLst/>
            </a:prstGeom>
            <a:ln w="9525" cap="flat" cmpd="sng">
              <a:solidFill>
                <a:srgbClr val="000000"/>
              </a:solidFill>
              <a:prstDash val="solid"/>
              <a:miter/>
              <a:headEnd type="triangle" w="med" len="med"/>
              <a:tailEnd type="triangle" w="med" len="med"/>
            </a:ln>
          </p:spPr>
        </p:cxnSp>
        <p:cxnSp>
          <p:nvCxnSpPr>
            <p:cNvPr id="1073743182" name="肘形连接符 1073743181"/>
            <p:cNvCxnSpPr/>
            <p:nvPr/>
          </p:nvCxnSpPr>
          <p:spPr>
            <a:xfrm rot="10800000">
              <a:off x="3450" y="11814"/>
              <a:ext cx="1350" cy="1014"/>
            </a:xfrm>
            <a:prstGeom prst="bentConnector2">
              <a:avLst/>
            </a:prstGeom>
            <a:ln w="9525" cap="flat" cmpd="sng">
              <a:solidFill>
                <a:srgbClr val="000000"/>
              </a:solidFill>
              <a:prstDash val="solid"/>
              <a:miter/>
              <a:headEnd type="triangle" w="med" len="med"/>
              <a:tailEnd type="triangle" w="med" len="med"/>
            </a:ln>
          </p:spPr>
        </p:cxnSp>
        <p:sp>
          <p:nvSpPr>
            <p:cNvPr id="1073743183" name="直接连接符 1073743182"/>
            <p:cNvSpPr/>
            <p:nvPr/>
          </p:nvSpPr>
          <p:spPr>
            <a:xfrm>
              <a:off x="6780" y="12834"/>
              <a:ext cx="900" cy="1"/>
            </a:xfrm>
            <a:prstGeom prst="line">
              <a:avLst/>
            </a:prstGeom>
            <a:ln w="9525" cap="flat" cmpd="sng">
              <a:solidFill>
                <a:srgbClr val="000000"/>
              </a:solidFill>
              <a:prstDash val="solid"/>
              <a:headEnd type="none" w="med" len="med"/>
              <a:tailEnd type="triangle" w="med" len="med"/>
            </a:ln>
          </p:spPr>
        </p:sp>
        <p:cxnSp>
          <p:nvCxnSpPr>
            <p:cNvPr id="1073743184" name="肘形连接符 1073743183"/>
            <p:cNvCxnSpPr/>
            <p:nvPr/>
          </p:nvCxnSpPr>
          <p:spPr>
            <a:xfrm rot="-16200000" flipH="1">
              <a:off x="5613" y="12969"/>
              <a:ext cx="624" cy="81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85" name="肘形连接符 1073743184"/>
            <p:cNvCxnSpPr/>
            <p:nvPr/>
          </p:nvCxnSpPr>
          <p:spPr>
            <a:xfrm rot="16200000">
              <a:off x="7053" y="12339"/>
              <a:ext cx="624" cy="207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86" name="肘形连接符 1073743185"/>
            <p:cNvCxnSpPr/>
            <p:nvPr/>
          </p:nvCxnSpPr>
          <p:spPr>
            <a:xfrm flipV="1">
              <a:off x="7140" y="12282"/>
              <a:ext cx="180" cy="1794"/>
            </a:xfrm>
            <a:prstGeom prst="bentConnector2">
              <a:avLst/>
            </a:prstGeom>
            <a:ln w="9525" cap="flat" cmpd="sng">
              <a:solidFill>
                <a:srgbClr val="000000"/>
              </a:solidFill>
              <a:prstDash val="solid"/>
              <a:miter/>
              <a:headEnd type="none" w="med" len="med"/>
              <a:tailEnd type="triangle" w="med" len="med"/>
            </a:ln>
          </p:spPr>
        </p:cxnSp>
        <p:cxnSp>
          <p:nvCxnSpPr>
            <p:cNvPr id="1073743187" name="肘形连接符 1073743186"/>
            <p:cNvCxnSpPr/>
            <p:nvPr/>
          </p:nvCxnSpPr>
          <p:spPr>
            <a:xfrm rot="-10800000" flipH="1">
              <a:off x="2820" y="11580"/>
              <a:ext cx="1" cy="2340"/>
            </a:xfrm>
            <a:prstGeom prst="bentConnector3">
              <a:avLst>
                <a:gd name="adj1" fmla="val -36000000"/>
              </a:avLst>
            </a:prstGeom>
            <a:ln w="9525" cap="flat" cmpd="sng">
              <a:solidFill>
                <a:srgbClr val="000000"/>
              </a:solidFill>
              <a:prstDash val="solid"/>
              <a:miter/>
              <a:headEnd type="none" w="med" len="med"/>
              <a:tailEnd type="triangle" w="med" len="med"/>
            </a:ln>
          </p:spPr>
        </p:cxnSp>
      </p:grpSp>
      <p:sp>
        <p:nvSpPr>
          <p:cNvPr id="100" name="文本框 99"/>
          <p:cNvSpPr txBox="1"/>
          <p:nvPr/>
        </p:nvSpPr>
        <p:spPr>
          <a:xfrm>
            <a:off x="7654925" y="5649595"/>
            <a:ext cx="3273425"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3-4-2</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产品开发并行工程流程图</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452245" y="1892300"/>
            <a:ext cx="9897110" cy="4831080"/>
          </a:xfrm>
          <a:prstGeom prst="rect">
            <a:avLst/>
          </a:prstGeom>
          <a:noFill/>
          <a:ln w="9525">
            <a:noFill/>
          </a:ln>
        </p:spPr>
        <p:txBody>
          <a:bodyPr wrap="square">
            <a:spAutoFit/>
          </a:bodyPr>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并行工程作为产品开发设计的方法，主要包括以下几个内容：</a:t>
            </a: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（1）过程重构、集成。</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由传统的串行产品开发模式转变成集成的、并行的产品开发模式，使后续设计过程中的需求信息能够及早地反馈给相应的过程；</a:t>
            </a: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（2）产品开发团队的重构。</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以产品设计为驱动，构建多功能集成产品研发团队，团队主管要有大局意识，强调人的作用，注重整体效益，通过设计协作的平台对产品开发过程的分工协作进行规划，各个设计人员以预定角色积极参与设计活动。</a:t>
            </a: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sp>
        <p:nvSpPr>
          <p:cNvPr id="6" name="流程图: 可选过程 5"/>
          <p:cNvSpPr/>
          <p:nvPr/>
        </p:nvSpPr>
        <p:spPr>
          <a:xfrm>
            <a:off x="894080" y="1285240"/>
            <a:ext cx="56476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3.4.2 并行工程的基本内容和特点</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605093" y="1688206"/>
            <a:ext cx="5900542" cy="1846659"/>
          </a:xfrm>
          <a:prstGeom prst="rect">
            <a:avLst/>
          </a:prstGeom>
          <a:noFill/>
        </p:spPr>
        <p:txBody>
          <a:bodyPr wrap="square" rtlCol="0">
            <a:spAutoFit/>
          </a:bodyPr>
          <a:lstStyle/>
          <a:p>
            <a:r>
              <a:rPr lang="en-US" altLang="zh-CN" dirty="0" smtClean="0"/>
              <a:t>         </a:t>
            </a:r>
            <a:r>
              <a:rPr lang="zh-CN" altLang="zh-CN" sz="1600" dirty="0" smtClean="0">
                <a:latin typeface="黑体" panose="02010609060101010101" pitchFamily="49" charset="-122"/>
                <a:ea typeface="黑体" panose="02010609060101010101" pitchFamily="49" charset="-122"/>
              </a:rPr>
              <a:t>在</a:t>
            </a:r>
            <a:r>
              <a:rPr lang="zh-CN" altLang="zh-CN" sz="1600" dirty="0">
                <a:latin typeface="黑体" panose="02010609060101010101" pitchFamily="49" charset="-122"/>
                <a:ea typeface="黑体" panose="02010609060101010101" pitchFamily="49" charset="-122"/>
              </a:rPr>
              <a:t>工业设计中，肌理所发挥的作用还不仅仅是丰富形态表情和传递精神信息，依据人机工程学原理来设计工业产品的肌理，不但可以传递精神信息，提升设计的文化品位，而且还有许多实用方面的具体功能。例如：为了提高操作效率和精确度，避免打滑，汽车的方向盘、自行车的车把，以及钳子、螺丝刀、剪子等工具的手柄一般都应该有一些触觉肌理变化，利用适当的触觉肌理变化，可以增加手柄的摩擦力，合理满足其实用功能的需要。</a:t>
            </a:r>
            <a:endParaRPr lang="zh-CN" altLang="zh-CN" sz="1600" dirty="0">
              <a:latin typeface="黑体" panose="02010609060101010101" pitchFamily="49" charset="-122"/>
              <a:ea typeface="黑体" panose="02010609060101010101" pitchFamily="49" charset="-122"/>
            </a:endParaRPr>
          </a:p>
        </p:txBody>
      </p:sp>
      <p:pic>
        <p:nvPicPr>
          <p:cNvPr id="9218" name="Picture 2" descr="毛毡"/>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4588" y="1389450"/>
            <a:ext cx="2479432" cy="3264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毛毡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3148" y="1901300"/>
            <a:ext cx="2259623" cy="326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701810" y="4051892"/>
            <a:ext cx="4593981" cy="923330"/>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1-15 </a:t>
            </a:r>
            <a:r>
              <a:rPr lang="en-US" altLang="zh-CN" sz="1600" dirty="0" smtClean="0">
                <a:solidFill>
                  <a:srgbClr val="FF0000"/>
                </a:solidFill>
              </a:rPr>
              <a:t>   </a:t>
            </a:r>
            <a:r>
              <a:rPr lang="en-US" altLang="zh-CN" dirty="0" smtClean="0"/>
              <a:t>Crafted </a:t>
            </a:r>
            <a:r>
              <a:rPr lang="en-US" altLang="zh-CN" dirty="0"/>
              <a:t>Systems</a:t>
            </a:r>
            <a:r>
              <a:rPr lang="zh-CN" altLang="zh-CN" dirty="0"/>
              <a:t>容器，设计师：</a:t>
            </a:r>
            <a:r>
              <a:rPr lang="en-US" altLang="zh-CN" dirty="0" err="1"/>
              <a:t>Aurelie</a:t>
            </a:r>
            <a:r>
              <a:rPr lang="en-US" altLang="zh-CN" dirty="0"/>
              <a:t> </a:t>
            </a:r>
            <a:r>
              <a:rPr lang="en-US" altLang="zh-CN" dirty="0" err="1"/>
              <a:t>Tu</a:t>
            </a:r>
            <a:r>
              <a:rPr lang="zh-CN" altLang="zh-CN" dirty="0"/>
              <a:t>与</a:t>
            </a:r>
            <a:r>
              <a:rPr lang="en-US" altLang="zh-CN" dirty="0"/>
              <a:t>YWCA</a:t>
            </a:r>
            <a:r>
              <a:rPr lang="zh-CN" altLang="zh-CN" dirty="0"/>
              <a:t>（波兰），材料：毛毡</a:t>
            </a:r>
            <a:endParaRPr lang="zh-CN" altLang="zh-CN" dirty="0"/>
          </a:p>
          <a:p>
            <a:endParaRPr lang="zh-CN" altLang="en-US"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363345" y="2001520"/>
            <a:ext cx="9897110" cy="2676525"/>
          </a:xfrm>
          <a:prstGeom prst="rect">
            <a:avLst/>
          </a:prstGeom>
          <a:noFill/>
          <a:ln w="9525">
            <a:noFill/>
          </a:ln>
        </p:spPr>
        <p:txBody>
          <a:bodyPr wrap="square">
            <a:spAutoFit/>
          </a:bodyPr>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需要构建一个为产品开发设计的并行环境，可以实现产品信息的共享、查询以及分级管理，通常通过计算机网络系统定义产品模型、集成信息，支持各方面人员并行工作、甚至异地工作的，它可以实时、在线地在各个设计人员之间沟通信息、发现并调解冲突。同时利用这种组织结构和工作方法促进人们之间的相互理解，激励积极性，提高协同作战的能力，塑造良好的企业文化氛围。</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54735"/>
            <a:ext cx="5906135" cy="398780"/>
          </a:xfrm>
          <a:prstGeom prst="rect">
            <a:avLst/>
          </a:prstGeom>
          <a:noFill/>
        </p:spPr>
        <p:txBody>
          <a:bodyPr wrap="square" rtlCol="0">
            <a:spAutoFit/>
          </a:bodyPr>
          <a:p>
            <a:r>
              <a:rPr lang="en-US" altLang="zh-CN" sz="2000" b="1">
                <a:latin typeface="黑体" panose="02010609060101010101" pitchFamily="49" charset="-122"/>
                <a:ea typeface="黑体" panose="02010609060101010101" pitchFamily="49" charset="-122"/>
                <a:cs typeface="宋体" panose="02010600030101010101" pitchFamily="2" charset="-122"/>
                <a:sym typeface="+mn-ea"/>
              </a:rPr>
              <a:t>（3）构建产品数据管理系统和协同工作的环境。</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75080" y="1177925"/>
            <a:ext cx="9897110" cy="483108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通过并行工程的内容和并行产品开发模式流程图，我们也可以看出，并行设计有以下几个特点：</a:t>
            </a: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（1）强调管理体制和人的作用。</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转变设计程序和方法后，如何进行有效的体制管理是十分重要的，一旦管理上存在纰漏，并行设计就会流于形式。同时人的作用也极为重要，要重视团队工作、团队精神、和合作协同的工作方式。</a:t>
            </a: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（2）强调设计过程的并行性。</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产品设计与工艺过程设计、生产技术准备、采购、生产等种种活动并行交叉进行，要学会在信息不完备情况下就开始工作。</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7445" y="1441450"/>
            <a:ext cx="9897110" cy="4399915"/>
          </a:xfrm>
          <a:prstGeom prst="rect">
            <a:avLst/>
          </a:prstGeom>
          <a:noFill/>
          <a:ln w="9525">
            <a:noFill/>
          </a:ln>
        </p:spPr>
        <p:txBody>
          <a:bodyPr wrap="square">
            <a:spAutoFit/>
          </a:bodyPr>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要以客户需求为不变目标，将设计、制造和管理作为一个整体系统来考虑，实现系统的简化和协同；</a:t>
            </a: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依据适当的信息系统工具，对设计结果进行及时审查和反馈，协调整个项目的进行。利用现代CIM（Computer Integrated Manufacturing，CIM技术是基于现代管理技术、制造技术、信息技术、自动化技术、系统工程技术的一门综合性技术）技术，在产品的研制与开发期间，辅助项目进程的并行化。</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en-US" altLang="zh-CN" sz="2000" b="1">
                <a:latin typeface="黑体" panose="02010609060101010101" pitchFamily="49" charset="-122"/>
                <a:ea typeface="黑体" panose="02010609060101010101" pitchFamily="49" charset="-122"/>
                <a:cs typeface="宋体" panose="02010600030101010101" pitchFamily="2" charset="-122"/>
                <a:sym typeface="+mn-ea"/>
              </a:rPr>
              <a:t>（3）强调设计过程的系统性。</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626110" y="3229610"/>
            <a:ext cx="4170045" cy="398780"/>
          </a:xfrm>
          <a:prstGeom prst="rect">
            <a:avLst/>
          </a:prstGeom>
          <a:noFill/>
        </p:spPr>
        <p:txBody>
          <a:bodyPr wrap="square" rtlCol="0">
            <a:spAutoFit/>
          </a:bodyPr>
          <a:p>
            <a:r>
              <a:rPr lang="en-US" altLang="zh-CN" sz="2000" b="1">
                <a:latin typeface="黑体" panose="02010609060101010101" pitchFamily="49" charset="-122"/>
                <a:ea typeface="黑体" panose="02010609060101010101" pitchFamily="49" charset="-122"/>
                <a:cs typeface="宋体" panose="02010600030101010101" pitchFamily="2" charset="-122"/>
                <a:sym typeface="+mn-ea"/>
              </a:rPr>
              <a:t>（4）强调信息反馈的及时有效性</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7445" y="2889250"/>
            <a:ext cx="9897110" cy="181483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新产品开发设计的过程是一项创造行的活动，离开人的创造性思维要设计出创新产品是不可能的，因此，成功实施并行工程的关键因素是人。通过多方设计人员的参与、沟通和协作，可以解决产品设计和技术实现的复杂性问题。并行工程的团队人员构成主要有：</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6" name="流程图: 可选过程 5"/>
          <p:cNvSpPr/>
          <p:nvPr/>
        </p:nvSpPr>
        <p:spPr>
          <a:xfrm>
            <a:off x="894080" y="1285240"/>
            <a:ext cx="54190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3.4.3 并行工程的团队人员构成</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7445" y="1577340"/>
            <a:ext cx="9897110" cy="181483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在传统产品开发流程中，工程技术人员（包括制造人员、装配人员、质量检测人员等）和行销人员（销售人员、市场调查人员等）是处于下游的人员，在并行工程中，将这些人吸纳到产品设计的早期活动中，可以预见设计过程中可能出现的问题，减少产品开发的时间和费用，有利于缩短产品开发周期。</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(1)工程技术人员、行销人员</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7" name="文本框 6"/>
          <p:cNvSpPr txBox="1"/>
          <p:nvPr/>
        </p:nvSpPr>
        <p:spPr>
          <a:xfrm>
            <a:off x="626110" y="3603625"/>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(2) 产品设计师、结构设计师</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8" name="文本框 7"/>
          <p:cNvSpPr txBox="1"/>
          <p:nvPr/>
        </p:nvSpPr>
        <p:spPr>
          <a:xfrm>
            <a:off x="1147445" y="4306570"/>
            <a:ext cx="9897110" cy="1383665"/>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他们是产品设计方案构思设计的主要执行者，要求设计师紧密联系客户，根据市场和客户需求创造性的进行产品方案设计，同时根据并行工程的要求，产品设计师和结构工程师要及时进行信息沟通，防止出现结构和造型冲突的情况。</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8080" y="1441450"/>
            <a:ext cx="9897110" cy="181483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让顾客和供应商参与到产品开发设计中，可以减少设计的不确定性。市场需求存在着很大程度的模糊性和不确定性的因素，有些因素在设计中无法进行量化，为了更好地反映客户需求,降低风险，提高产品适应市场的能力，需要吸纳部分客户和供应商到开发团队，他们的所见、所想、所需及他们所信任的就决定了企业开发的产品是否有价值。</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(3) 客户和供应商 </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626110" y="3522345"/>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(4)环保人员 </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00" name="文本框 99"/>
          <p:cNvSpPr txBox="1"/>
          <p:nvPr/>
        </p:nvSpPr>
        <p:spPr>
          <a:xfrm>
            <a:off x="1148715" y="4046855"/>
            <a:ext cx="9896475" cy="2245360"/>
          </a:xfrm>
          <a:prstGeom prst="rect">
            <a:avLst/>
          </a:prstGeom>
          <a:noFill/>
          <a:ln w="9525">
            <a:noFill/>
          </a:ln>
        </p:spPr>
        <p:txBody>
          <a:bodyPr wrap="square">
            <a:spAutoFit/>
          </a:bodyPr>
          <a:p>
            <a:pPr indent="266700" algn="l">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绿色设计已成为21世纪产品设计的一个重要特征，很多产品在报废时带来严重的环境问题，企业在解决这些环境问题时所耗费的成本也相当高。因此在设计阶段，企业就要充分考虑产品的环保性。环保人员加入到产品设计小组中,可以和设计人员一起考虑产品对自然资源、环境影响，将可拆除性、可回收性、可重复利用性等要素融入到产品设计的各个环节中去。</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2" name="图片 -2147482620" descr="黄色PPT模2板"/>
          <p:cNvPicPr>
            <a:picLocks noChangeAspect="1"/>
          </p:cNvPicPr>
          <p:nvPr/>
        </p:nvPicPr>
        <p:blipFill>
          <a:blip r:embed="rId1"/>
          <a:stretch>
            <a:fillRect/>
          </a:stretch>
        </p:blipFill>
        <p:spPr>
          <a:xfrm>
            <a:off x="3665855" y="1156335"/>
            <a:ext cx="4860925" cy="4361815"/>
          </a:xfrm>
          <a:prstGeom prst="rect">
            <a:avLst/>
          </a:prstGeom>
          <a:noFill/>
          <a:ln w="9525">
            <a:noFill/>
          </a:ln>
        </p:spPr>
      </p:pic>
      <p:sp>
        <p:nvSpPr>
          <p:cNvPr id="100" name="文本框 99"/>
          <p:cNvSpPr txBox="1"/>
          <p:nvPr/>
        </p:nvSpPr>
        <p:spPr>
          <a:xfrm>
            <a:off x="3340735" y="5709920"/>
            <a:ext cx="5080000" cy="337185"/>
          </a:xfrm>
          <a:prstGeom prst="rect">
            <a:avLst/>
          </a:prstGeom>
          <a:noFill/>
          <a:ln w="9525">
            <a:noFill/>
          </a:ln>
        </p:spPr>
        <p:txBody>
          <a:bodyPr>
            <a:spAutoFit/>
          </a:bodyPr>
          <a:p>
            <a:pPr indent="3048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3-4-3 </a:t>
            </a:r>
            <a:r>
              <a:rPr lang="zh-CN" altLang="en-US" sz="1600" b="0">
                <a:latin typeface="黑体" panose="02010609060101010101" pitchFamily="49" charset="-122"/>
                <a:ea typeface="黑体" panose="02010609060101010101" pitchFamily="49" charset="-122"/>
                <a:cs typeface="宋体" panose="02010600030101010101" pitchFamily="2" charset="-122"/>
              </a:rPr>
              <a:t>并行工程产品开发团队构成</a:t>
            </a:r>
            <a:endParaRPr lang="zh-CN" altLang="en-US" sz="1600" b="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72540"/>
            <a:ext cx="464629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3.4.4 并行工程的支撑技术</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1358900" y="2211070"/>
            <a:ext cx="9474200" cy="953135"/>
          </a:xfrm>
          <a:prstGeom prst="rect">
            <a:avLst/>
          </a:prstGeom>
          <a:noFill/>
          <a:ln w="9525">
            <a:noFill/>
          </a:ln>
        </p:spPr>
        <p:txBody>
          <a:bodyPr wrap="square">
            <a:spAutoFit/>
          </a:bodyPr>
          <a:p>
            <a:pPr indent="266700" algn="l">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并行工程除了有产品数据管理系统和协同工作的支撑环境外，还需要有下列技术支持：</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1358265" y="4114800"/>
            <a:ext cx="9474835" cy="1178560"/>
          </a:xfrm>
          <a:prstGeom prst="rect">
            <a:avLst/>
          </a:prstGeom>
          <a:noFill/>
          <a:ln w="9525">
            <a:noFill/>
          </a:ln>
        </p:spPr>
        <p:txBody>
          <a:bodyPr wrap="square">
            <a:spAutoFit/>
          </a:bodyPr>
          <a:p>
            <a:pPr indent="266700" algn="l">
              <a:lnSpc>
                <a:spcPct val="140000"/>
              </a:lnSpc>
            </a:pPr>
            <a:endParaRPr lang="zh-CN" altLang="en-US" sz="1050" b="0">
              <a:latin typeface="宋体" panose="02010600030101010101" pitchFamily="2" charset="-122"/>
              <a:ea typeface="宋体" panose="02010600030101010101" pitchFamily="2" charset="-122"/>
              <a:cs typeface="宋体" panose="02010600030101010101" pitchFamily="2" charset="-122"/>
            </a:endParaRPr>
          </a:p>
          <a:p>
            <a:pPr indent="266700" algn="l">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CAX是CAD、CAM、CAE、CAPP、CIM、CIMS、CAS、CAT、CAI等各项技术之综合叫法，这种技术把多元化的计算机辅助技术集成起来复合和协调地进行工作。</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7" name="文本框 6"/>
          <p:cNvSpPr txBox="1"/>
          <p:nvPr/>
        </p:nvSpPr>
        <p:spPr>
          <a:xfrm>
            <a:off x="1358900" y="3635375"/>
            <a:ext cx="3510915" cy="398780"/>
          </a:xfrm>
          <a:prstGeom prst="rect">
            <a:avLst/>
          </a:prstGeom>
          <a:noFill/>
        </p:spPr>
        <p:txBody>
          <a:bodyPr wrap="square" rtlCol="0">
            <a:spAutoFit/>
          </a:bodyPr>
          <a:p>
            <a:r>
              <a:rPr lang="en-US" altLang="zh-CN" sz="2000" b="1">
                <a:latin typeface="宋体" panose="02010600030101010101" pitchFamily="2" charset="-122"/>
                <a:ea typeface="宋体" panose="02010600030101010101" pitchFamily="2" charset="-122"/>
                <a:cs typeface="宋体" panose="02010600030101010101" pitchFamily="2" charset="-122"/>
                <a:sym typeface="+mn-ea"/>
              </a:rPr>
              <a:t>(1) CAX</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267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(2) DFX技术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00" name="文本框 99"/>
          <p:cNvSpPr txBox="1"/>
          <p:nvPr/>
        </p:nvSpPr>
        <p:spPr>
          <a:xfrm>
            <a:off x="1401445" y="1441450"/>
            <a:ext cx="9474200" cy="953135"/>
          </a:xfrm>
          <a:prstGeom prst="rect">
            <a:avLst/>
          </a:prstGeom>
          <a:noFill/>
          <a:ln w="9525">
            <a:noFill/>
          </a:ln>
        </p:spPr>
        <p:txBody>
          <a:bodyPr wrap="square">
            <a:spAutoFit/>
          </a:bodyPr>
          <a:p>
            <a:pPr indent="266700">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DFX技术即面向产品全生命周期的设计技术，它是一种集成化设计技术，其综合了计算机技术、制造技术、系统集成技术和管理技术，充分体现了系统化的思想。</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8" name="文本框 7"/>
          <p:cNvSpPr txBox="1"/>
          <p:nvPr/>
        </p:nvSpPr>
        <p:spPr>
          <a:xfrm>
            <a:off x="417830" y="2498090"/>
            <a:ext cx="3637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(3) 产品建模和运动仿真技术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0" name="文本框 9"/>
          <p:cNvSpPr txBox="1"/>
          <p:nvPr/>
        </p:nvSpPr>
        <p:spPr>
          <a:xfrm>
            <a:off x="1401445" y="2896870"/>
            <a:ext cx="9474200" cy="1383665"/>
          </a:xfrm>
          <a:prstGeom prst="rect">
            <a:avLst/>
          </a:prstGeom>
          <a:noFill/>
          <a:ln w="9525">
            <a:noFill/>
          </a:ln>
        </p:spPr>
        <p:txBody>
          <a:bodyPr wrap="square">
            <a:spAutoFit/>
          </a:bodyPr>
          <a:p>
            <a:pPr indent="266700">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并行工程要求及时了解产品生命周期各环节的情况，如可制造性、可负担性等。通过建立与产品有关的模型，如产品模型、装配模型、成本模型、资源模型，并进行仿真分析，可以对产品性能和相关参数及时作出反应。</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12" name="文本框 11"/>
          <p:cNvSpPr txBox="1"/>
          <p:nvPr/>
        </p:nvSpPr>
        <p:spPr>
          <a:xfrm>
            <a:off x="505460" y="4377055"/>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(4)集成框架技术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3" name="文本框 12"/>
          <p:cNvSpPr txBox="1"/>
          <p:nvPr/>
        </p:nvSpPr>
        <p:spPr>
          <a:xfrm>
            <a:off x="1358900" y="4775835"/>
            <a:ext cx="9474200" cy="1383665"/>
          </a:xfrm>
          <a:prstGeom prst="rect">
            <a:avLst/>
          </a:prstGeom>
          <a:noFill/>
          <a:ln w="9525">
            <a:noFill/>
          </a:ln>
        </p:spPr>
        <p:txBody>
          <a:bodyPr wrap="square">
            <a:spAutoFit/>
          </a:bodyPr>
          <a:p>
            <a:pPr indent="266700">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一般来说，各种计算机资源、操作系统、网络、数据库管理系统被统称为平台，而基于这些平台上实现某一特定任务的软件被称为工具软件，各工具集成软件或更高层集成的软件被统称为集成框架（Framework）。</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784090" y="3096260"/>
            <a:ext cx="712343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产品开发设计的评价</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四、</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066145" y="6438900"/>
            <a:ext cx="841375" cy="38227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788935" y="1306281"/>
            <a:ext cx="6491595" cy="3416320"/>
          </a:xfrm>
          <a:prstGeom prst="rect">
            <a:avLst/>
          </a:prstGeom>
          <a:noFill/>
        </p:spPr>
        <p:txBody>
          <a:bodyPr wrap="square" rtlCol="0">
            <a:spAutoFit/>
          </a:bodyPr>
          <a:lstStyle/>
          <a:p>
            <a:pPr>
              <a:lnSpc>
                <a:spcPct val="150000"/>
              </a:lnSpc>
            </a:pPr>
            <a:r>
              <a:rPr lang="en-US" altLang="zh-CN" dirty="0" smtClean="0"/>
              <a:t>         </a:t>
            </a:r>
            <a:r>
              <a:rPr lang="zh-CN" altLang="zh-CN" dirty="0" smtClean="0">
                <a:latin typeface="黑体" panose="02010609060101010101" pitchFamily="49" charset="-122"/>
                <a:ea typeface="黑体" panose="02010609060101010101" pitchFamily="49" charset="-122"/>
              </a:rPr>
              <a:t>任何</a:t>
            </a:r>
            <a:r>
              <a:rPr lang="zh-CN" altLang="zh-CN" dirty="0">
                <a:latin typeface="黑体" panose="02010609060101010101" pitchFamily="49" charset="-122"/>
                <a:ea typeface="黑体" panose="02010609060101010101" pitchFamily="49" charset="-122"/>
              </a:rPr>
              <a:t>现实的立体形态都离不开色彩，而且与形态相比，色彩对人的影响力也显得更加突出。色彩对于立体形态设计的影响，不仅在于感官上的美或不美，更为重要的是，不同的色彩能够引发人们不同的联想，可以对人的心理构成不同的影响力。而色彩对人的心理的影响力又会直接影响到人的情绪、意识和行为。在产品设计中，通过合理的利用色彩对人们心理的影响，能动的调节色彩关系，可以使立体形态设计在感觉中情趣更丰富，意境更生动。</a:t>
            </a:r>
            <a:endParaRPr lang="zh-CN" altLang="zh-CN" dirty="0">
              <a:latin typeface="黑体" panose="02010609060101010101" pitchFamily="49" charset="-122"/>
              <a:ea typeface="黑体" panose="02010609060101010101" pitchFamily="49" charset="-122"/>
            </a:endParaRPr>
          </a:p>
        </p:txBody>
      </p:sp>
      <p:sp>
        <p:nvSpPr>
          <p:cNvPr id="11" name="TextBox 10"/>
          <p:cNvSpPr txBox="1"/>
          <p:nvPr/>
        </p:nvSpPr>
        <p:spPr>
          <a:xfrm>
            <a:off x="4788935" y="4713265"/>
            <a:ext cx="4996902" cy="615553"/>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1-16  </a:t>
            </a:r>
            <a:r>
              <a:rPr lang="en-US" altLang="zh-CN" sz="1600" dirty="0"/>
              <a:t>iMac </a:t>
            </a:r>
            <a:r>
              <a:rPr lang="zh-CN" altLang="zh-CN" sz="1600" dirty="0"/>
              <a:t>“</a:t>
            </a:r>
            <a:r>
              <a:rPr lang="en-US" altLang="zh-CN" sz="1600" dirty="0" err="1"/>
              <a:t>Flavours</a:t>
            </a:r>
            <a:r>
              <a:rPr lang="zh-CN" altLang="zh-CN" sz="1600" dirty="0"/>
              <a:t>” 苹果公司一体电脑（</a:t>
            </a:r>
            <a:r>
              <a:rPr lang="en-US" altLang="zh-CN" sz="1600" dirty="0"/>
              <a:t>1998</a:t>
            </a:r>
            <a:r>
              <a:rPr lang="zh-CN" altLang="zh-CN" sz="1600" dirty="0"/>
              <a:t>年）</a:t>
            </a:r>
            <a:endParaRPr lang="zh-CN" altLang="zh-CN" sz="1600" dirty="0"/>
          </a:p>
          <a:p>
            <a:endParaRPr lang="zh-CN" altLang="en-US" dirty="0"/>
          </a:p>
        </p:txBody>
      </p:sp>
      <p:sp>
        <p:nvSpPr>
          <p:cNvPr id="8" name="文本框 2"/>
          <p:cNvSpPr txBox="1"/>
          <p:nvPr/>
        </p:nvSpPr>
        <p:spPr>
          <a:xfrm>
            <a:off x="4682099" y="896620"/>
            <a:ext cx="3107267" cy="703580"/>
          </a:xfrm>
          <a:prstGeom prst="rect">
            <a:avLst/>
          </a:prstGeom>
          <a:noFill/>
        </p:spPr>
        <p:txBody>
          <a:bodyPr wrap="square" rtlCol="0">
            <a:spAutoFit/>
          </a:bodyPr>
          <a:lstStyle/>
          <a:p>
            <a:r>
              <a:rPr lang="zh-CN" altLang="zh-CN" sz="2000" b="1" dirty="0"/>
              <a:t>（</a:t>
            </a:r>
            <a:r>
              <a:rPr lang="en-US" altLang="zh-CN" sz="2000" b="1" dirty="0"/>
              <a:t>5</a:t>
            </a:r>
            <a:r>
              <a:rPr lang="zh-CN" altLang="zh-CN" sz="2000" b="1" dirty="0"/>
              <a:t>）色彩</a:t>
            </a:r>
            <a:endParaRPr lang="zh-CN" altLang="zh-CN" sz="2000" b="1" dirty="0"/>
          </a:p>
          <a:p>
            <a:endParaRPr lang="zh-CN" altLang="en-US" sz="2000"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10242" name="Picture 2" descr="iMac “Flavours” 苹果公司一体电脑 199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72" y="1306281"/>
            <a:ext cx="3605136" cy="372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20560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关于产品开发设计的评价</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4.1</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2496185"/>
            <a:ext cx="9773285" cy="224536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产品开发设计的评价指在产品开发设计过程中，依据一定的原则，采取一定的方法与手段，比较、评定产品开发设计各阶段的任务，筛选方案，适时、适当地作出判断，实现有效地设计交流，发现并解决设计中的问题，有效保证设计的质量科学，减少设计的盲目性，提高效率，降低成本，完善设计方案，推动产品开发设计程序的顺利进行。</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862830" y="2649220"/>
            <a:ext cx="679069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评价的流程与产品开</a:t>
            </a:r>
            <a:endParaRPr lang="zh-CN" altLang="en-US" sz="5400">
              <a:latin typeface="方正正大黑简体" panose="02000000000000000000" charset="-122"/>
              <a:ea typeface="方正正大黑简体" panose="02000000000000000000" charset="-122"/>
            </a:endParaRPr>
          </a:p>
          <a:p>
            <a:pPr algn="l"/>
            <a:r>
              <a:rPr lang="zh-CN" altLang="en-US" sz="5400">
                <a:latin typeface="方正正大黑简体" panose="02000000000000000000" charset="-122"/>
                <a:ea typeface="方正正大黑简体" panose="02000000000000000000" charset="-122"/>
              </a:rPr>
              <a:t>发各阶段的评价</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4.2</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3620" y="1558925"/>
            <a:ext cx="10551160" cy="3969385"/>
          </a:xfrm>
          <a:prstGeom prst="rect">
            <a:avLst/>
          </a:prstGeom>
          <a:noFill/>
        </p:spPr>
        <p:txBody>
          <a:bodyPr wrap="square" rtlCol="0">
            <a:spAutoFit/>
          </a:bodyPr>
          <a:p>
            <a:pPr>
              <a:lnSpc>
                <a:spcPct val="140000"/>
              </a:lnSpc>
            </a:pPr>
            <a:endParaRPr lang="zh-CN" altLang="en-US" sz="2000" b="1">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a:t>
            </a:r>
            <a:r>
              <a:rPr lang="en-US" sz="2000">
                <a:latin typeface="黑体" panose="02010609060101010101" pitchFamily="49" charset="-122"/>
                <a:ea typeface="黑体" panose="02010609060101010101" pitchFamily="49" charset="-122"/>
              </a:rPr>
              <a:t>产品开发设计过程中的评价应是集消费者、企业、产品本身三方面因素的综合体系。评价体系在不同的设计阶段有着不同的体现。</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在产品开发的初期阶段，往往是模糊、感性的评价，如关于产品的适用性，可靠行、美观性、宜人性、安全性、加工性等项目的评价。其评价结果往往受经验和直觉影响，有时不够准确、客观。随着产品开发设计的深入，量化的产品数据信息的评价开始大量出现，如材料数据、人体数据、环境数据，法规数据等的分析评价，这些科学、定量的数据分析为评价活动提供可靠的决策依据。随着产品开发设计评价工作的展开，各阶段的评价内容、评价任务、评价的体系也在发生着变化。</a:t>
            </a:r>
            <a:endParaRPr 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流程图: 可选过程 8"/>
          <p:cNvSpPr/>
          <p:nvPr/>
        </p:nvSpPr>
        <p:spPr>
          <a:xfrm>
            <a:off x="778510" y="1248410"/>
            <a:ext cx="593661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4.2.1产品开发设计评价的流程</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393315"/>
            <a:ext cx="10356850" cy="2245360"/>
          </a:xfrm>
          <a:prstGeom prst="rect">
            <a:avLst/>
          </a:prstGeom>
          <a:noFill/>
          <a:ln w="9525">
            <a:noFill/>
          </a:ln>
        </p:spPr>
        <p:txBody>
          <a:bodyPr wrap="square">
            <a:spAutoFit/>
          </a:bodyPr>
          <a:p>
            <a:pPr algn="l">
              <a:lnSpc>
                <a:spcPct val="140000"/>
              </a:lnSpc>
              <a:buNone/>
            </a:pPr>
            <a:r>
              <a:rPr lang="en-US" altLang="zh-CN" sz="2000" b="0">
                <a:latin typeface="黑体" panose="02010609060101010101" pitchFamily="49" charset="-122"/>
                <a:ea typeface="黑体" panose="02010609060101010101" pitchFamily="49" charset="-122"/>
              </a:rPr>
              <a:t>    </a:t>
            </a:r>
            <a:r>
              <a:rPr lang="zh-CN" altLang="en-US" sz="2000" b="0">
                <a:latin typeface="黑体" panose="02010609060101010101" pitchFamily="49" charset="-122"/>
                <a:ea typeface="黑体" panose="02010609060101010101" pitchFamily="49" charset="-122"/>
              </a:rPr>
              <a:t>评价的流程始终是围绕着产品开发的程序展开的。从产品的整个开发流程来看产品评价活动可分为五个阶段，如果某个阶段的评价结果没有满足此阶段评价的目的及要求即结果为否定就会返回到上一级的产品开发设计阶段，寻找问题的原因，修订并优化产品方案。如果评价的结果符合评价的目的及要求，即结果为肯定就会顺利进入下一个产品开发设计阶段。如表（4-2-1）：围绕产品开发设计程序的评价流程</a:t>
            </a:r>
            <a:endParaRPr lang="zh-CN" alt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2147482624" descr="4-2-1"/>
          <p:cNvPicPr>
            <a:picLocks noChangeAspect="1"/>
          </p:cNvPicPr>
          <p:nvPr/>
        </p:nvPicPr>
        <p:blipFill>
          <a:blip r:embed="rId1"/>
          <a:srcRect b="50408"/>
          <a:stretch>
            <a:fillRect/>
          </a:stretch>
        </p:blipFill>
        <p:spPr>
          <a:xfrm>
            <a:off x="2814955" y="1344930"/>
            <a:ext cx="2981960" cy="4168775"/>
          </a:xfrm>
          <a:prstGeom prst="rect">
            <a:avLst/>
          </a:prstGeom>
          <a:noFill/>
          <a:ln w="9525">
            <a:noFill/>
          </a:ln>
        </p:spPr>
      </p:pic>
      <p:pic>
        <p:nvPicPr>
          <p:cNvPr id="4" name="图片 3" descr="4-2-1"/>
          <p:cNvPicPr>
            <a:picLocks noChangeAspect="1"/>
          </p:cNvPicPr>
          <p:nvPr/>
        </p:nvPicPr>
        <p:blipFill>
          <a:blip r:embed="rId1"/>
          <a:srcRect t="49856"/>
          <a:stretch>
            <a:fillRect/>
          </a:stretch>
        </p:blipFill>
        <p:spPr>
          <a:xfrm>
            <a:off x="7511415" y="1344930"/>
            <a:ext cx="2981960" cy="4215130"/>
          </a:xfrm>
          <a:prstGeom prst="rect">
            <a:avLst/>
          </a:prstGeom>
          <a:noFill/>
          <a:ln w="9525">
            <a:noFill/>
          </a:ln>
        </p:spPr>
      </p:pic>
      <p:sp>
        <p:nvSpPr>
          <p:cNvPr id="10" name="文本框 9"/>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1" name="文本框 10"/>
          <p:cNvSpPr txBox="1"/>
          <p:nvPr/>
        </p:nvSpPr>
        <p:spPr>
          <a:xfrm>
            <a:off x="4217035" y="5812155"/>
            <a:ext cx="4495165" cy="368300"/>
          </a:xfrm>
          <a:prstGeom prst="rect">
            <a:avLst/>
          </a:prstGeom>
          <a:noFill/>
        </p:spPr>
        <p:txBody>
          <a:bodyPr wrap="none" rtlCol="0">
            <a:spAutoFit/>
          </a:bodyPr>
          <a:p>
            <a:pPr indent="266700" algn="l"/>
            <a:r>
              <a:rPr lang="zh-CN" altLang="en-US" sz="1800" b="1">
                <a:solidFill>
                  <a:srgbClr val="FDB812"/>
                </a:solidFill>
                <a:sym typeface="+mn-ea"/>
              </a:rPr>
              <a:t> 表4-2-1：</a:t>
            </a:r>
            <a:r>
              <a:rPr lang="zh-CN" altLang="en-US" sz="1600">
                <a:sym typeface="+mn-ea"/>
              </a:rPr>
              <a:t>围绕产品开发设计程序的评价流程</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33170"/>
            <a:ext cx="593661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4.2.2市场需求与调查阶段的评价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122805"/>
            <a:ext cx="9169400" cy="310769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b="0">
                <a:latin typeface="黑体" panose="02010609060101010101" pitchFamily="49" charset="-122"/>
                <a:ea typeface="黑体" panose="02010609060101010101" pitchFamily="49" charset="-122"/>
              </a:rPr>
              <a:t>    产品开发首先从市场需求与调查开始，消费者的需求预测与市场调研是产品开发决策最重要的基础。此阶段评价的任务是通过市场需求预测及调查分析材料的汇总，同时结合企业的性质，企业的生产开发能力，企业发展目标等，决定生产哪种类属的产品及制定产品在技术性、创造性、科学性、社会性等方面的开发目标。</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626110" y="1659890"/>
            <a:ext cx="10530205" cy="353822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市场调研中消费者对产品的评价多考虑价格、功能性、安全性、可靠性、审美性等方面。企业为了适应激烈的市场竞争及成长发展的需要，多从产品的成本、利润、可行性、生产周期和销售前景等方面对产品进行评价。</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为了确定产品的开发目标，企业多从消费者、产品、企业自身进行预测。通过预测，掌握市场对产品需求变化发展的趋势。其内容有经济预测、销售预测、市场预测等，分别通过统计值、调查数据等资料进行分析。</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557020"/>
            <a:ext cx="11252835" cy="4831080"/>
          </a:xfrm>
          <a:prstGeom prst="rect">
            <a:avLst/>
          </a:prstGeom>
          <a:noFill/>
          <a:ln w="9525">
            <a:noFill/>
          </a:ln>
        </p:spPr>
        <p:txBody>
          <a:bodyPr wrap="square">
            <a:spAutoFit/>
          </a:bodyPr>
          <a:p>
            <a:pPr algn="l">
              <a:lnSpc>
                <a:spcPct val="140000"/>
              </a:lnSpc>
            </a:pPr>
            <a:r>
              <a:rPr lang="en-US" sz="2000" b="1">
                <a:latin typeface="黑体" panose="02010609060101010101" pitchFamily="49" charset="-122"/>
                <a:ea typeface="黑体" panose="02010609060101010101" pitchFamily="49" charset="-122"/>
              </a:rPr>
              <a:t>预测的内容如：</a:t>
            </a:r>
            <a:endParaRPr lang="en-US" sz="2000" b="1">
              <a:latin typeface="黑体" panose="02010609060101010101" pitchFamily="49" charset="-122"/>
              <a:ea typeface="黑体" panose="02010609060101010101" pitchFamily="49" charset="-122"/>
            </a:endParaRPr>
          </a:p>
          <a:p>
            <a:pPr algn="l">
              <a:lnSpc>
                <a:spcPct val="140000"/>
              </a:lnSpc>
            </a:pPr>
            <a:endParaRPr lang="en-US" sz="2000" b="1">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①消费者需求哪种类属的产品，以及产品的质量、数量、价格、功能、结构、工艺、造型形态、使用、维修等方面上有哪些需求。如表4-2-2市场预测的电水壶设计的综合评价结果。②根据企业的性质、生产能力和长远目标能够生产哪些产品。③市场的变化对未来需求的影响。④市场新产品的开发趋势对本企业新产品开发方向进行的预测。⑤产品的周期预测等。⑥产品何时投入生产，何时进入市场，生产多少数量。⑦企业对产品的成本、利润、可行性、生产周期、销售前景预测分析。</a:t>
            </a:r>
            <a:endParaRPr lang="en-US" sz="2000" b="0">
              <a:latin typeface="黑体" panose="02010609060101010101" pitchFamily="49" charset="-122"/>
              <a:ea typeface="黑体" panose="02010609060101010101" pitchFamily="49" charset="-122"/>
            </a:endParaRPr>
          </a:p>
          <a:p>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477645"/>
            <a:ext cx="10349865" cy="3538220"/>
          </a:xfrm>
          <a:prstGeom prst="rect">
            <a:avLst/>
          </a:prstGeom>
          <a:noFill/>
          <a:ln w="9525">
            <a:noFill/>
          </a:ln>
        </p:spPr>
        <p:txBody>
          <a:bodyPr wrap="square">
            <a:spAutoFit/>
          </a:bodyPr>
          <a:p>
            <a:pPr algn="l">
              <a:lnSpc>
                <a:spcPct val="140000"/>
              </a:lnSpc>
              <a:buNone/>
            </a:pPr>
            <a:r>
              <a:rPr lang="en-US" sz="2000" b="1">
                <a:latin typeface="黑体" panose="02010609060101010101" pitchFamily="49" charset="-122"/>
                <a:ea typeface="黑体" panose="02010609060101010101" pitchFamily="49" charset="-122"/>
              </a:rPr>
              <a:t>为确定产品的开发目标企业在市场调查研究方面的工作包括：</a:t>
            </a:r>
            <a:endParaRPr lang="en-US" sz="2000" b="1">
              <a:latin typeface="黑体" panose="02010609060101010101" pitchFamily="49" charset="-122"/>
              <a:ea typeface="黑体" panose="02010609060101010101" pitchFamily="49" charset="-122"/>
            </a:endParaRPr>
          </a:p>
          <a:p>
            <a:pPr algn="l">
              <a:lnSpc>
                <a:spcPct val="140000"/>
              </a:lnSpc>
              <a:buNone/>
            </a:pPr>
            <a:r>
              <a:rPr lang="en-US" sz="2000" b="0">
                <a:latin typeface="黑体" panose="02010609060101010101" pitchFamily="49" charset="-122"/>
                <a:ea typeface="黑体" panose="02010609060101010101" pitchFamily="49" charset="-122"/>
              </a:rPr>
              <a:t>①了解国内市场和重要用户及国际重点市场同类产品的技术现状和改进要求。②以国内同类产品市场占有率的前三名以及国际名牌产品为对象，调查同类产品的质量、价格、市场及使用情况。③广泛收集国内外有关情报和专刊，然后进行可行性分析研究。具体调查资料如：产品普及情况，企业间商品竞争情况，经济环境，社会经济动向，消费者收支，人口、家庭及构成情况，消费者的爱好、兴趣等资料的统计。</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产品开发的目的和意义</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1.1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
          <p:cNvSpPr txBox="1"/>
          <p:nvPr/>
        </p:nvSpPr>
        <p:spPr>
          <a:xfrm>
            <a:off x="686676" y="1158042"/>
            <a:ext cx="5129971" cy="707886"/>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在产品设计时常运用色彩进行设计的方法：</a:t>
            </a:r>
            <a:endParaRPr lang="zh-CN" altLang="zh-CN" sz="2000" b="1" dirty="0">
              <a:latin typeface="黑体" panose="02010609060101010101" pitchFamily="49" charset="-122"/>
              <a:ea typeface="黑体" panose="02010609060101010101" pitchFamily="49" charset="-122"/>
            </a:endParaRPr>
          </a:p>
          <a:p>
            <a:endParaRPr lang="zh-CN" altLang="en-US" sz="20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剪去单角的矩形 3"/>
          <p:cNvSpPr/>
          <p:nvPr/>
        </p:nvSpPr>
        <p:spPr>
          <a:xfrm>
            <a:off x="686445" y="1866049"/>
            <a:ext cx="4631323" cy="741888"/>
          </a:xfrm>
          <a:prstGeom prst="snip1Rect">
            <a:avLst/>
          </a:prstGeom>
          <a:solidFill>
            <a:srgbClr val="FDB812"/>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latin typeface="黑体" panose="02010609060101010101" pitchFamily="49" charset="-122"/>
                <a:ea typeface="黑体" panose="02010609060101010101" pitchFamily="49" charset="-122"/>
              </a:rPr>
              <a:t>①相同产品造型用不同的色彩进行表现，形成系列产品。</a:t>
            </a:r>
            <a:endParaRPr lang="zh-CN" altLang="en-US" dirty="0">
              <a:latin typeface="黑体" panose="02010609060101010101" pitchFamily="49" charset="-122"/>
              <a:ea typeface="黑体" panose="02010609060101010101" pitchFamily="49" charset="-122"/>
            </a:endParaRPr>
          </a:p>
        </p:txBody>
      </p:sp>
      <p:sp>
        <p:nvSpPr>
          <p:cNvPr id="10" name="剪去单角的矩形 9"/>
          <p:cNvSpPr/>
          <p:nvPr/>
        </p:nvSpPr>
        <p:spPr>
          <a:xfrm>
            <a:off x="1355942" y="2839571"/>
            <a:ext cx="4794080" cy="739159"/>
          </a:xfrm>
          <a:prstGeom prst="snip1Rect">
            <a:avLst/>
          </a:prstGeom>
          <a:solidFill>
            <a:srgbClr val="FDB812"/>
          </a:solidFill>
          <a:ln>
            <a:solidFill>
              <a:srgbClr val="FDB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r>
              <a:rPr lang="zh-CN" altLang="zh-CN" b="1" dirty="0" smtClean="0"/>
              <a:t>②</a:t>
            </a:r>
            <a:r>
              <a:rPr lang="zh-CN" altLang="zh-CN" b="1" dirty="0"/>
              <a:t>相同产品造型用不同色彩进行各种分割，形成系列产品。</a:t>
            </a:r>
            <a:endParaRPr lang="zh-CN" altLang="en-US" b="1" dirty="0"/>
          </a:p>
        </p:txBody>
      </p:sp>
      <p:sp>
        <p:nvSpPr>
          <p:cNvPr id="12" name="剪去单角的矩形 11"/>
          <p:cNvSpPr/>
          <p:nvPr/>
        </p:nvSpPr>
        <p:spPr>
          <a:xfrm>
            <a:off x="585444" y="3815821"/>
            <a:ext cx="4732324" cy="701260"/>
          </a:xfrm>
          <a:prstGeom prst="snip1Rect">
            <a:avLst/>
          </a:prstGeom>
          <a:solidFill>
            <a:srgbClr val="FDB812"/>
          </a:solidFill>
          <a:ln>
            <a:solidFill>
              <a:srgbClr val="FDB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③模块组合式产品以色彩区分模块，体现产品的组合性能。</a:t>
            </a:r>
            <a:endParaRPr lang="zh-CN" altLang="zh-CN" b="1" dirty="0"/>
          </a:p>
        </p:txBody>
      </p:sp>
      <p:sp>
        <p:nvSpPr>
          <p:cNvPr id="13" name="剪去单角的矩形 12"/>
          <p:cNvSpPr/>
          <p:nvPr/>
        </p:nvSpPr>
        <p:spPr>
          <a:xfrm>
            <a:off x="1355942" y="4720627"/>
            <a:ext cx="4631323" cy="658709"/>
          </a:xfrm>
          <a:prstGeom prst="snip1Rect">
            <a:avLst/>
          </a:prstGeom>
          <a:solidFill>
            <a:srgbClr val="FDB812"/>
          </a:solidFill>
          <a:ln>
            <a:solidFill>
              <a:srgbClr val="FDB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④以色彩进行装饰，以产生富有特征的视觉效果。</a:t>
            </a:r>
            <a:endParaRPr lang="zh-CN" altLang="zh-CN" b="1" dirty="0"/>
          </a:p>
        </p:txBody>
      </p:sp>
      <p:pic>
        <p:nvPicPr>
          <p:cNvPr id="11266" name="Picture 2" descr="iPod Nano  Second Generation – 200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37356" y="1536511"/>
            <a:ext cx="4204755" cy="3183932"/>
          </a:xfrm>
          <a:prstGeom prst="rect">
            <a:avLst/>
          </a:prstGeom>
        </p:spPr>
        <p:style>
          <a:lnRef idx="2">
            <a:schemeClr val="accent6"/>
          </a:lnRef>
          <a:fillRef idx="1">
            <a:schemeClr val="lt1"/>
          </a:fillRef>
          <a:effectRef idx="0">
            <a:schemeClr val="accent6"/>
          </a:effectRef>
          <a:fontRef idx="minor">
            <a:schemeClr val="dk1"/>
          </a:fontRef>
        </p:style>
      </p:pic>
      <p:sp>
        <p:nvSpPr>
          <p:cNvPr id="6" name="TextBox 5"/>
          <p:cNvSpPr txBox="1"/>
          <p:nvPr/>
        </p:nvSpPr>
        <p:spPr>
          <a:xfrm>
            <a:off x="7730696" y="4817341"/>
            <a:ext cx="2848707" cy="923330"/>
          </a:xfrm>
          <a:prstGeom prst="rect">
            <a:avLst/>
          </a:prstGeom>
          <a:noFill/>
        </p:spPr>
        <p:txBody>
          <a:bodyPr wrap="square" rtlCol="0">
            <a:spAutoFit/>
          </a:bodyPr>
          <a:lstStyle/>
          <a:p>
            <a:r>
              <a:rPr lang="zh-CN" altLang="zh-CN" dirty="0">
                <a:solidFill>
                  <a:srgbClr val="FF0000"/>
                </a:solidFill>
              </a:rPr>
              <a:t>图</a:t>
            </a:r>
            <a:r>
              <a:rPr lang="en-US" altLang="zh-CN" dirty="0">
                <a:solidFill>
                  <a:srgbClr val="FF0000"/>
                </a:solidFill>
              </a:rPr>
              <a:t>1-17  </a:t>
            </a:r>
            <a:r>
              <a:rPr lang="en-US" altLang="zh-CN" dirty="0" smtClean="0">
                <a:solidFill>
                  <a:srgbClr val="FF0000"/>
                </a:solidFill>
              </a:rPr>
              <a:t> </a:t>
            </a:r>
            <a:r>
              <a:rPr lang="en-US" altLang="zh-CN" dirty="0" smtClean="0"/>
              <a:t>iPod </a:t>
            </a:r>
            <a:r>
              <a:rPr lang="en-US" altLang="zh-CN" dirty="0"/>
              <a:t>Nano  Second Generation </a:t>
            </a:r>
            <a:r>
              <a:rPr lang="zh-CN" altLang="zh-CN" dirty="0"/>
              <a:t>（</a:t>
            </a:r>
            <a:r>
              <a:rPr lang="en-US" altLang="zh-CN" dirty="0"/>
              <a:t>2006</a:t>
            </a:r>
            <a:r>
              <a:rPr lang="zh-CN" altLang="zh-CN" dirty="0"/>
              <a:t>年） </a:t>
            </a:r>
            <a:endParaRPr lang="zh-CN" altLang="zh-CN" dirty="0"/>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579120" y="1577340"/>
            <a:ext cx="2656205" cy="521970"/>
          </a:xfrm>
          <a:prstGeom prst="rect">
            <a:avLst/>
          </a:prstGeom>
          <a:noFill/>
        </p:spPr>
        <p:txBody>
          <a:bodyPr wrap="none" rtlCol="0" anchor="t">
            <a:spAutoFit/>
          </a:bodyPr>
          <a:p>
            <a:pPr>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（3）阶段工作的评价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100" name="文本框 99"/>
          <p:cNvSpPr txBox="1"/>
          <p:nvPr/>
        </p:nvSpPr>
        <p:spPr>
          <a:xfrm>
            <a:off x="579120" y="2737485"/>
            <a:ext cx="4696460" cy="2245360"/>
          </a:xfrm>
          <a:prstGeom prst="rect">
            <a:avLst/>
          </a:prstGeom>
          <a:noFill/>
          <a:ln w="9525">
            <a:noFill/>
          </a:ln>
        </p:spPr>
        <p:txBody>
          <a:bodyPr wrap="square">
            <a:spAutoFit/>
          </a:bodyPr>
          <a:p>
            <a:pPr>
              <a:lnSpc>
                <a:spcPct val="140000"/>
              </a:lnSpc>
              <a:buNone/>
            </a:pPr>
            <a:r>
              <a:rPr lang="en-US" sz="2000" b="0">
                <a:latin typeface="黑体" panose="02010609060101010101" pitchFamily="49" charset="-122"/>
                <a:ea typeface="黑体" panose="02010609060101010101" pitchFamily="49" charset="-122"/>
              </a:rPr>
              <a:t>市场需求预测与调查阶段处于产品开发设计的最初阶段，此阶段的评价活动往往由企业高层主管人员凭借专业知识与经验根据市场预测与调查资料的汇总作出综合评价，确定产品开发设计目标。</a:t>
            </a:r>
            <a:endParaRPr lang="en-US" sz="2000">
              <a:latin typeface="黑体" panose="02010609060101010101" pitchFamily="49" charset="-122"/>
              <a:ea typeface="黑体" panose="02010609060101010101" pitchFamily="49" charset="-122"/>
            </a:endParaRPr>
          </a:p>
        </p:txBody>
      </p:sp>
      <p:graphicFrame>
        <p:nvGraphicFramePr>
          <p:cNvPr id="0" name="表格 -1"/>
          <p:cNvGraphicFramePr/>
          <p:nvPr/>
        </p:nvGraphicFramePr>
        <p:xfrm>
          <a:off x="5275580" y="1411605"/>
          <a:ext cx="6210300" cy="4293235"/>
        </p:xfrm>
        <a:graphic>
          <a:graphicData uri="http://schemas.openxmlformats.org/drawingml/2006/table">
            <a:tbl>
              <a:tblPr firstRow="1" bandRow="1">
                <a:tableStyleId>{5940675A-B579-460E-94D1-54222C63F5DA}</a:tableStyleId>
              </a:tblPr>
              <a:tblGrid>
                <a:gridCol w="588010"/>
                <a:gridCol w="1373505"/>
                <a:gridCol w="2299335"/>
                <a:gridCol w="828040"/>
                <a:gridCol w="1121410"/>
              </a:tblGrid>
              <a:tr h="784225">
                <a:tc>
                  <a:txBody>
                    <a:bodyPr/>
                    <a:p>
                      <a:pPr indent="0">
                        <a:buNone/>
                      </a:pPr>
                      <a:r>
                        <a:rPr lang="en-US" sz="2000" b="0">
                          <a:latin typeface="黑体" panose="02010609060101010101" pitchFamily="49" charset="-122"/>
                          <a:ea typeface="黑体" panose="02010609060101010101" pitchFamily="49" charset="-122"/>
                        </a:rPr>
                        <a:t>序号</a:t>
                      </a:r>
                      <a:endParaRPr lang="en-US" sz="2000" b="0">
                        <a:latin typeface="黑体" panose="02010609060101010101" pitchFamily="49" charset="-122"/>
                        <a:ea typeface="黑体" panose="02010609060101010101" pitchFamily="49" charset="-122"/>
                      </a:endParaRPr>
                    </a:p>
                  </a:txBody>
                  <a:tcPr marL="333375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评价项目</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评价内容</a:t>
                      </a:r>
                      <a:endParaRPr lang="en-US" sz="2000" b="0">
                        <a:latin typeface="黑体" panose="02010609060101010101" pitchFamily="49" charset="-122"/>
                        <a:ea typeface="黑体" panose="02010609060101010101" pitchFamily="49"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评价</a:t>
                      </a:r>
                      <a:endParaRPr lang="en-US" sz="2000" b="0">
                        <a:latin typeface="黑体" panose="02010609060101010101" pitchFamily="49" charset="-122"/>
                        <a:ea typeface="黑体" panose="02010609060101010101" pitchFamily="49"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改进见意</a:t>
                      </a:r>
                      <a:endParaRPr lang="en-US" sz="2000" b="0">
                        <a:latin typeface="黑体" panose="02010609060101010101" pitchFamily="49" charset="-122"/>
                        <a:ea typeface="黑体" panose="02010609060101010101" pitchFamily="49"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9315">
                <a:tc>
                  <a:txBody>
                    <a:bodyPr/>
                    <a:p>
                      <a:pPr indent="0">
                        <a:buNone/>
                      </a:pPr>
                      <a:r>
                        <a:rPr lang="en-US" sz="2000" b="0">
                          <a:latin typeface="黑体" panose="02010609060101010101" pitchFamily="49" charset="-122"/>
                          <a:ea typeface="黑体" panose="02010609060101010101" pitchFamily="49" charset="-122"/>
                        </a:rPr>
                        <a:t> 1</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企业开发资金预测报告</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确定是否能满足产品开发过程</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满足</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 </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0430">
                <a:tc>
                  <a:txBody>
                    <a:bodyPr/>
                    <a:p>
                      <a:pPr indent="0">
                        <a:buNone/>
                      </a:pPr>
                      <a:r>
                        <a:rPr lang="en-US" sz="2000" b="0">
                          <a:latin typeface="黑体" panose="02010609060101010101" pitchFamily="49" charset="-122"/>
                          <a:ea typeface="黑体" panose="02010609060101010101" pitchFamily="49" charset="-122"/>
                        </a:rPr>
                        <a:t> 2</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经济效益分析报告</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是否具有可行性和可操作性</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可行</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 </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46150">
                <a:tc>
                  <a:txBody>
                    <a:bodyPr/>
                    <a:p>
                      <a:pPr indent="0">
                        <a:buNone/>
                      </a:pPr>
                      <a:r>
                        <a:rPr lang="en-US" sz="2000" b="0">
                          <a:latin typeface="黑体" panose="02010609060101010101" pitchFamily="49" charset="-122"/>
                          <a:ea typeface="黑体" panose="02010609060101010101" pitchFamily="49" charset="-122"/>
                        </a:rPr>
                        <a:t> 3</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生产能力分析报告</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是否具有客观合理性</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合理</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 </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93115">
                <a:tc>
                  <a:txBody>
                    <a:bodyPr/>
                    <a:p>
                      <a:pPr indent="0">
                        <a:buNone/>
                      </a:pPr>
                      <a:r>
                        <a:rPr lang="en-US" sz="2000" b="0">
                          <a:latin typeface="黑体" panose="02010609060101010101" pitchFamily="49" charset="-122"/>
                          <a:ea typeface="黑体" panose="02010609060101010101" pitchFamily="49" charset="-122"/>
                        </a:rPr>
                        <a:t> 4</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可靠性研究</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能否有效指导产品设计和开发</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能</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871720" y="5941378"/>
            <a:ext cx="5080000" cy="368300"/>
          </a:xfrm>
          <a:prstGeom prst="rect">
            <a:avLst/>
          </a:prstGeom>
          <a:noFill/>
          <a:ln w="9525">
            <a:noFill/>
          </a:ln>
        </p:spPr>
        <p:txBody>
          <a:bodyPr>
            <a:spAutoFit/>
          </a:bodyPr>
          <a:p>
            <a:pPr indent="266700" algn="l"/>
            <a:r>
              <a:rPr lang="zh-CN" altLang="en-US" sz="1800" b="1">
                <a:solidFill>
                  <a:srgbClr val="FDB812"/>
                </a:solidFill>
              </a:rPr>
              <a:t>表4-2-3：</a:t>
            </a:r>
            <a:r>
              <a:rPr lang="zh-CN" altLang="en-US" sz="1600" b="0"/>
              <a:t> 对部分调查资料分析报告的评价</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graphicFrame>
        <p:nvGraphicFramePr>
          <p:cNvPr id="0" name="表格 -1"/>
          <p:cNvGraphicFramePr/>
          <p:nvPr/>
        </p:nvGraphicFramePr>
        <p:xfrm>
          <a:off x="1314450" y="1719580"/>
          <a:ext cx="9861550" cy="4062095"/>
        </p:xfrm>
        <a:graphic>
          <a:graphicData uri="http://schemas.openxmlformats.org/drawingml/2006/table">
            <a:tbl>
              <a:tblPr firstRow="1" bandRow="1">
                <a:tableStyleId>{5940675A-B579-460E-94D1-54222C63F5DA}</a:tableStyleId>
              </a:tblPr>
              <a:tblGrid>
                <a:gridCol w="1684020"/>
                <a:gridCol w="8177530"/>
              </a:tblGrid>
              <a:tr h="476250">
                <a:tc>
                  <a:txBody>
                    <a:bodyPr/>
                    <a:p>
                      <a:pPr indent="0" algn="ctr">
                        <a:buNone/>
                      </a:pPr>
                      <a:r>
                        <a:rPr lang="en-US" sz="2000" b="0">
                          <a:latin typeface="黑体" panose="02010609060101010101" pitchFamily="49" charset="-122"/>
                          <a:ea typeface="黑体" panose="02010609060101010101" pitchFamily="49" charset="-122"/>
                        </a:rPr>
                        <a:t>序号</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a:latin typeface="黑体" panose="02010609060101010101" pitchFamily="49" charset="-122"/>
                          <a:ea typeface="黑体" panose="02010609060101010101" pitchFamily="49" charset="-122"/>
                        </a:rPr>
                        <a:t>产品开发设计目标</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7860">
                <a:tc>
                  <a:txBody>
                    <a:bodyPr/>
                    <a:p>
                      <a:pPr indent="0" algn="ctr">
                        <a:buNone/>
                      </a:pPr>
                      <a:r>
                        <a:rPr lang="en-US" sz="2000" b="0">
                          <a:latin typeface="黑体" panose="02010609060101010101" pitchFamily="49" charset="-122"/>
                          <a:ea typeface="黑体" panose="02010609060101010101" pitchFamily="49" charset="-122"/>
                        </a:rPr>
                        <a:t>1</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有明确，完善的功能</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2</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有机能、造型、工艺方面的创新性</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3</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价格适宜，经久耐用</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7830">
                <a:tc>
                  <a:txBody>
                    <a:bodyPr/>
                    <a:p>
                      <a:pPr indent="0" algn="ctr">
                        <a:buNone/>
                      </a:pPr>
                      <a:r>
                        <a:rPr lang="en-US" sz="2000" b="0">
                          <a:latin typeface="黑体" panose="02010609060101010101" pitchFamily="49" charset="-122"/>
                          <a:ea typeface="黑体" panose="02010609060101010101" pitchFamily="49" charset="-122"/>
                        </a:rPr>
                        <a:t>4</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运用高新技术开发体积小，功能多，空间利用充分</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5</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使用便捷，操作合理，舒适安全</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6</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符合企业的发展目标</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7830">
                <a:tc>
                  <a:txBody>
                    <a:bodyPr/>
                    <a:p>
                      <a:pPr indent="0" algn="ctr">
                        <a:buNone/>
                      </a:pPr>
                      <a:r>
                        <a:rPr lang="en-US" sz="2000" b="0">
                          <a:latin typeface="黑体" panose="02010609060101010101" pitchFamily="49" charset="-122"/>
                          <a:ea typeface="黑体" panose="02010609060101010101" pitchFamily="49" charset="-122"/>
                        </a:rPr>
                        <a:t>7</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材料环保可回收</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8465">
                <a:tc>
                  <a:txBody>
                    <a:bodyPr/>
                    <a:p>
                      <a:pPr indent="0" algn="ctr">
                        <a:buNone/>
                      </a:pPr>
                      <a:r>
                        <a:rPr lang="en-US" sz="2000" b="0">
                          <a:latin typeface="黑体" panose="02010609060101010101" pitchFamily="49" charset="-122"/>
                          <a:ea typeface="黑体" panose="02010609060101010101" pitchFamily="49" charset="-122"/>
                        </a:rPr>
                        <a:t>8</a:t>
                      </a:r>
                      <a:endParaRPr lang="en-US" sz="2000" b="0">
                        <a:latin typeface="黑体" panose="02010609060101010101" pitchFamily="49" charset="-122"/>
                        <a:ea typeface="黑体" panose="02010609060101010101" pitchFamily="49"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0">
                          <a:latin typeface="黑体" panose="02010609060101010101" pitchFamily="49" charset="-122"/>
                          <a:ea typeface="黑体" panose="02010609060101010101" pitchFamily="49" charset="-122"/>
                        </a:rPr>
                        <a:t>有利于人类的生存与发展，符合现代生活理念</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138805" y="5910898"/>
            <a:ext cx="5080000" cy="368300"/>
          </a:xfrm>
          <a:prstGeom prst="rect">
            <a:avLst/>
          </a:prstGeom>
          <a:noFill/>
          <a:ln w="9525">
            <a:noFill/>
          </a:ln>
        </p:spPr>
        <p:txBody>
          <a:bodyPr>
            <a:spAutoFit/>
          </a:bodyPr>
          <a:p>
            <a:pPr indent="266700" algn="l"/>
            <a:r>
              <a:rPr lang="zh-CN" altLang="en-US" sz="1800" b="1">
                <a:solidFill>
                  <a:srgbClr val="FDB812"/>
                </a:solidFill>
              </a:rPr>
              <a:t>表4-2-4：</a:t>
            </a:r>
            <a:r>
              <a:rPr lang="zh-CN" altLang="en-US" sz="1600" b="0"/>
              <a:t>某产品开发设计目标项目要点</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17930"/>
            <a:ext cx="517144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4.2.3产品构思阶段的评价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122805"/>
            <a:ext cx="9169400" cy="310769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b="0">
                <a:latin typeface="黑体" panose="02010609060101010101" pitchFamily="49" charset="-122"/>
                <a:ea typeface="黑体" panose="02010609060101010101" pitchFamily="49" charset="-122"/>
              </a:rPr>
              <a:t>    产品方案构思阶段是对产品开发设计产生创造性想法的阶段。产品构思是企业通过引入新概念、新思想、新方法、新技术等针对市场需求提供给市场的产品设想。设计过程的创造性想法可从原理、结构、技术、材料、工艺等方面改进和突破。这个过程会产生大量的构想，但并非所有构想都能变成产品。此阶段的评价就是筛选出符合产品开发目标要求的有继续发展价值的产品构思方案。</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626110" y="2091055"/>
            <a:ext cx="1053020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此阶段的评价活动把产品的开发目标作为主要的评价参考依据。产品开发目标既要符合产品在创新、审美、经济、社会等方面的设计原则还要符合企业的发展目标。即要考虑产品构想方案是否在市场上有很好的成长机会，还要考虑是否符合公司的获利要求，是否符合公司的产品模式，是否符合公司的形象与定位，是否符合企业的性质，生产能力，长远目标等。</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70993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4.2.4设计方案的深化及发展阶段的评价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产品开发设计方案的深化及发展阶段是产品设计过程中最基本、最重要的内容。在众多符合企业产品开发目标的构想方案中，通过评价过程确定可以满足各种条件的可以实现的最佳方案。企业在最终的方案上继续深化，投入更多的人力、资金使最终的方案得以继续深化发展。</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626110" y="1659890"/>
            <a:ext cx="1053020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通过对符合产品开发目标的构想方案的比较、评选，确定最佳设计方案。评价过程中，草图、效果图、工程图、结构图、产品方案展示图、模型等资料作为评价的依据。产品方案展示图能够直观形象的分析产品的功能分析、结构分析、工艺分析、材料分析、造型分析、宜人性分析、使用场所分析等，而模型则更能直观的体现产品方案的造型材料与结构。</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430020"/>
            <a:ext cx="9531350" cy="353822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（3）评价的标准：</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①经济性标准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②技术性标准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③社会性标准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④审美性标准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⑤道德标准</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⑥可持续发展标准</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626110" y="1430020"/>
            <a:ext cx="9531350" cy="1383665"/>
          </a:xfrm>
          <a:prstGeom prst="rect">
            <a:avLst/>
          </a:prstGeom>
          <a:noFill/>
          <a:ln w="9525">
            <a:noFill/>
          </a:ln>
        </p:spPr>
        <p:txBody>
          <a:bodyPr wrap="square">
            <a:spAutoFit/>
          </a:bodyPr>
          <a:p>
            <a:pPr>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（4）阶段性的评价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nSpc>
                <a:spcPct val="140000"/>
              </a:lnSpc>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nSpc>
                <a:spcPct val="140000"/>
              </a:lnSpc>
              <a:buNone/>
            </a:pPr>
            <a:r>
              <a:rPr lang="en-US" sz="2000">
                <a:latin typeface="黑体" panose="02010609060101010101" pitchFamily="49" charset="-122"/>
                <a:ea typeface="黑体" panose="02010609060101010101" pitchFamily="49" charset="-122"/>
              </a:rPr>
              <a:t>确定最佳产品方案的评价方式很多，以下对常用的评价方式进行简单的介绍。</a:t>
            </a:r>
            <a:endParaRPr lang="en-US" sz="2000">
              <a:latin typeface="黑体" panose="02010609060101010101" pitchFamily="49" charset="-122"/>
              <a:ea typeface="黑体" panose="02010609060101010101" pitchFamily="49" charset="-122"/>
            </a:endParaRPr>
          </a:p>
        </p:txBody>
      </p:sp>
      <p:sp>
        <p:nvSpPr>
          <p:cNvPr id="3" name="文本框 2"/>
          <p:cNvSpPr txBox="1"/>
          <p:nvPr/>
        </p:nvSpPr>
        <p:spPr>
          <a:xfrm>
            <a:off x="986155" y="3222625"/>
            <a:ext cx="6930390" cy="2861310"/>
          </a:xfrm>
          <a:prstGeom prst="rect">
            <a:avLst/>
          </a:prstGeom>
          <a:noFill/>
          <a:ln w="9525">
            <a:noFill/>
          </a:ln>
        </p:spPr>
        <p:txBody>
          <a:bodyPr wrap="square">
            <a:spAutoFit/>
          </a:bodyPr>
          <a:p>
            <a:pPr indent="333375" algn="l"/>
            <a:r>
              <a:rPr lang="en-US" sz="2000" b="0">
                <a:latin typeface="黑体" panose="02010609060101010101" pitchFamily="49" charset="-122"/>
                <a:ea typeface="黑体" panose="02010609060101010101" pitchFamily="49" charset="-122"/>
              </a:rPr>
              <a:t>①按产品设计原则进行评价</a:t>
            </a:r>
            <a:endParaRPr lang="en-US" sz="2000" b="0">
              <a:latin typeface="黑体" panose="02010609060101010101" pitchFamily="49" charset="-122"/>
              <a:ea typeface="黑体" panose="02010609060101010101" pitchFamily="49" charset="-122"/>
            </a:endParaRPr>
          </a:p>
          <a:p>
            <a:pPr indent="333375" algn="l"/>
            <a:r>
              <a:rPr lang="en-US" sz="2000" b="0">
                <a:latin typeface="黑体" panose="02010609060101010101" pitchFamily="49" charset="-122"/>
                <a:ea typeface="黑体" panose="02010609060101010101" pitchFamily="49" charset="-122"/>
              </a:rPr>
              <a:t>   ②按评分法对方案进行评价 </a:t>
            </a:r>
            <a:endParaRPr lang="en-US" sz="2000" b="0">
              <a:latin typeface="黑体" panose="02010609060101010101" pitchFamily="49" charset="-122"/>
              <a:ea typeface="黑体" panose="02010609060101010101" pitchFamily="49" charset="-122"/>
            </a:endParaRPr>
          </a:p>
          <a:p>
            <a:pPr indent="333375" algn="l"/>
            <a:endParaRPr lang="en-US" sz="2000" b="0">
              <a:latin typeface="黑体" panose="02010609060101010101" pitchFamily="49" charset="-122"/>
              <a:ea typeface="黑体" panose="02010609060101010101" pitchFamily="49" charset="-122"/>
            </a:endParaRPr>
          </a:p>
          <a:p>
            <a:pPr indent="333375" algn="l"/>
            <a:r>
              <a:rPr lang="en-US" sz="2000">
                <a:latin typeface="黑体" panose="02010609060101010101" pitchFamily="49" charset="-122"/>
                <a:ea typeface="黑体" panose="02010609060101010101" pitchFamily="49" charset="-122"/>
                <a:sym typeface="+mn-ea"/>
              </a:rPr>
              <a:t>③按SD法对方案进行评价</a:t>
            </a:r>
            <a:endParaRPr lang="en-US" sz="2000">
              <a:latin typeface="黑体" panose="02010609060101010101" pitchFamily="49" charset="-122"/>
              <a:ea typeface="黑体" panose="02010609060101010101" pitchFamily="49" charset="-122"/>
              <a:sym typeface="+mn-ea"/>
            </a:endParaRPr>
          </a:p>
          <a:p>
            <a:pPr indent="333375" algn="l"/>
            <a:endParaRPr lang="en-US" sz="2000">
              <a:latin typeface="黑体" panose="02010609060101010101" pitchFamily="49" charset="-122"/>
              <a:ea typeface="黑体" panose="02010609060101010101" pitchFamily="49" charset="-122"/>
              <a:sym typeface="+mn-ea"/>
            </a:endParaRPr>
          </a:p>
          <a:p>
            <a:pPr indent="333375" algn="l"/>
            <a:r>
              <a:rPr lang="en-US" sz="2000">
                <a:latin typeface="黑体" panose="02010609060101010101" pitchFamily="49" charset="-122"/>
                <a:ea typeface="黑体" panose="02010609060101010101" pitchFamily="49" charset="-122"/>
                <a:sym typeface="+mn-ea"/>
              </a:rPr>
              <a:t>④利用坐标法对方案进行评价。</a:t>
            </a:r>
            <a:endParaRPr lang="en-US" sz="2000">
              <a:latin typeface="黑体" panose="02010609060101010101" pitchFamily="49" charset="-122"/>
              <a:ea typeface="黑体" panose="02010609060101010101" pitchFamily="49" charset="-122"/>
              <a:sym typeface="+mn-ea"/>
            </a:endParaRPr>
          </a:p>
          <a:p>
            <a:pPr indent="333375" algn="l"/>
            <a:endParaRPr lang="en-US" sz="2000">
              <a:latin typeface="黑体" panose="02010609060101010101" pitchFamily="49" charset="-122"/>
              <a:ea typeface="黑体" panose="02010609060101010101" pitchFamily="49" charset="-122"/>
              <a:sym typeface="+mn-ea"/>
            </a:endParaRPr>
          </a:p>
          <a:p>
            <a:pPr indent="333375" algn="l"/>
            <a:r>
              <a:rPr lang="en-US" sz="2000">
                <a:latin typeface="黑体" panose="02010609060101010101" pitchFamily="49" charset="-122"/>
                <a:ea typeface="黑体" panose="02010609060101010101" pitchFamily="49" charset="-122"/>
                <a:sym typeface="+mn-ea"/>
              </a:rPr>
              <a:t>⑤还可利用点评价法对产品方案进行评价。</a:t>
            </a:r>
            <a:endParaRPr lang="en-US" sz="2000">
              <a:latin typeface="黑体" panose="02010609060101010101" pitchFamily="49" charset="-122"/>
              <a:ea typeface="黑体" panose="02010609060101010101" pitchFamily="49" charset="-122"/>
            </a:endParaRPr>
          </a:p>
        </p:txBody>
      </p:sp>
      <p:graphicFrame>
        <p:nvGraphicFramePr>
          <p:cNvPr id="11" name="表格 10"/>
          <p:cNvGraphicFramePr/>
          <p:nvPr/>
        </p:nvGraphicFramePr>
        <p:xfrm>
          <a:off x="3556000" y="8304530"/>
          <a:ext cx="4721860" cy="2730500"/>
        </p:xfrm>
        <a:graphic>
          <a:graphicData uri="http://schemas.openxmlformats.org/drawingml/2006/table">
            <a:tbl>
              <a:tblPr firstRow="1" bandRow="1">
                <a:tableStyleId>{5940675A-B579-460E-94D1-54222C63F5DA}</a:tableStyleId>
              </a:tblPr>
              <a:tblGrid>
                <a:gridCol w="839788"/>
                <a:gridCol w="669925"/>
                <a:gridCol w="617537"/>
                <a:gridCol w="654050"/>
              </a:tblGrid>
              <a:tr h="838200">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7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方案</a:t>
                      </a:r>
                      <a:r>
                        <a:rPr lang="zh-CN" altLang="en-US" sz="700" b="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评价项目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A</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B</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 C</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满足使用功能要求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921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成本符合要求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加工装配可行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维护方便快捷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具有操作舒适性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造型具有审美性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具有低碳设计特点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具有时代感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总评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６＋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4+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８＋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77800">
                <a:tc gridSpan="4">
                  <a:txBody>
                    <a:bodyPr/>
                    <a:p>
                      <a:pPr indent="0">
                        <a:buNone/>
                      </a:pP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结论：</a:t>
                      </a:r>
                      <a:r>
                        <a:rPr lang="en-US" altLang="zh-CN" sz="700" b="0">
                          <a:solidFill>
                            <a:srgbClr val="000000"/>
                          </a:solidFill>
                          <a:latin typeface="宋体" panose="02010600030101010101" pitchFamily="2" charset="-122"/>
                          <a:ea typeface="宋体" panose="02010600030101010101" pitchFamily="2" charset="-122"/>
                          <a:cs typeface="宋体" panose="02010600030101010101" pitchFamily="2" charset="-122"/>
                        </a:rPr>
                        <a:t>C</a:t>
                      </a:r>
                      <a:r>
                        <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rPr>
                        <a:t>为最佳方案 </a:t>
                      </a:r>
                      <a:endParaRPr lang="zh-CN" altLang="en-US" sz="7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70993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4.2.5产品制造加工与测试阶段的评价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245360"/>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此阶段评价的任务是根据现有的材料与加工技术条件对产品的可加工性进行评价以及产品出厂前各种性能的评价。通过评价过程优化产品的加工技术及结构，优化产品的设计质量。</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39800" y="1645920"/>
            <a:ext cx="9531350" cy="439991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产品方案最终要由生产厂加工制造才能变成真正的产品。产品方案能否加工成型与生产单位具有的具体生产资源有极大的关系。通过考虑加工资源对产品方案加工的限制及方案在现有条件下的加工可行性分析，不断优化产品的结构，处理好产品方案与实际加工制造之间的关系。</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对加工后的产品进行测试考察、分析、评价产品使用功能的先进性、可靠性，宜人性，安全性，产品功能结构特点、产品的原理、产品的外观及其达到国内外的先进技术水平等，发现问题，并将问题反馈到产品制造加工及方案设计阶段中寻找原因进行修正，从而优化产品的质量。</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6235890" y="1595443"/>
            <a:ext cx="5275385" cy="3111500"/>
          </a:xfrm>
          <a:prstGeom prst="rect">
            <a:avLst/>
          </a:prstGeom>
          <a:noFill/>
        </p:spPr>
        <p:txBody>
          <a:bodyPr wrap="square" rtlCol="0">
            <a:spAutoFit/>
          </a:bodyPr>
          <a:lstStyle/>
          <a:p>
            <a:r>
              <a:rPr lang="en-US" altLang="zh-CN" dirty="0" smtClean="0"/>
              <a:t>         </a:t>
            </a:r>
            <a:r>
              <a:rPr lang="zh-CN" altLang="zh-CN" dirty="0" smtClean="0">
                <a:latin typeface="黑体" panose="02010609060101010101" pitchFamily="49" charset="-122"/>
                <a:ea typeface="黑体" panose="02010609060101010101" pitchFamily="49" charset="-122"/>
              </a:rPr>
              <a:t>对</a:t>
            </a:r>
            <a:r>
              <a:rPr lang="zh-CN" altLang="zh-CN" dirty="0">
                <a:latin typeface="黑体" panose="02010609060101010101" pitchFamily="49" charset="-122"/>
                <a:ea typeface="黑体" panose="02010609060101010101" pitchFamily="49" charset="-122"/>
              </a:rPr>
              <a:t>色彩分类一般将橙、红、黄等能够给人以温暖感觉的色彩称为“暖色”。相反，蓝、蓝绿、蓝紫等颜色则被称为“冷色”。而绿、紫等色因在冷暖倾向上居中，所以被称为“中性色”。“暖色”不但给人感觉温暖，而且能够给人扩大、开朗、接近的印象。与“暖色”的特点相反，“冷色”具有冷静、收缩、疏远的感觉。冷暖差别各异的没一种色彩又有其不同的特征，可以诱导人们依据个人的生活经验产生不同的联想，从而对人形成不同的影响力。</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2290" name="Picture 2" descr="orca迷你订书机"/>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51166" y="1596026"/>
            <a:ext cx="4723769" cy="352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828697" y="5420143"/>
            <a:ext cx="2502095" cy="369332"/>
          </a:xfrm>
          <a:prstGeom prst="rect">
            <a:avLst/>
          </a:prstGeom>
        </p:spPr>
        <p:txBody>
          <a:bodyPr wrap="none">
            <a:spAutoFit/>
          </a:bodyPr>
          <a:lstStyle/>
          <a:p>
            <a:r>
              <a:rPr lang="zh-CN" altLang="zh-CN" dirty="0">
                <a:solidFill>
                  <a:srgbClr val="FF0000"/>
                </a:solidFill>
              </a:rPr>
              <a:t>图</a:t>
            </a:r>
            <a:r>
              <a:rPr lang="en-US" altLang="zh-CN" dirty="0">
                <a:solidFill>
                  <a:srgbClr val="FF0000"/>
                </a:solidFill>
              </a:rPr>
              <a:t>1-18 </a:t>
            </a:r>
            <a:r>
              <a:rPr lang="en-US" altLang="zh-CN" dirty="0" smtClean="0">
                <a:solidFill>
                  <a:srgbClr val="FF0000"/>
                </a:solidFill>
              </a:rPr>
              <a:t> </a:t>
            </a:r>
            <a:r>
              <a:rPr lang="en-US" altLang="zh-CN" dirty="0" smtClean="0"/>
              <a:t>orca</a:t>
            </a:r>
            <a:r>
              <a:rPr lang="zh-CN" altLang="zh-CN" dirty="0"/>
              <a:t>迷你订书机</a:t>
            </a:r>
            <a:endParaRPr lang="zh-CN" altLang="zh-CN"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08685" y="1645920"/>
            <a:ext cx="9531350" cy="4399915"/>
          </a:xfrm>
          <a:prstGeom prst="rect">
            <a:avLst/>
          </a:prstGeom>
          <a:noFill/>
          <a:ln w="9525">
            <a:noFill/>
          </a:ln>
        </p:spPr>
        <p:txBody>
          <a:bodyPr wrap="square">
            <a:spAutoFit/>
          </a:bodyPr>
          <a:p>
            <a:pPr algn="l">
              <a:lnSpc>
                <a:spcPct val="140000"/>
              </a:lnSpc>
              <a:buNone/>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（3）阶段性的评价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r>
              <a:rPr lang="en-US" sz="2000">
                <a:latin typeface="黑体" panose="02010609060101010101" pitchFamily="49" charset="-122"/>
                <a:ea typeface="黑体" panose="02010609060101010101" pitchFamily="49" charset="-122"/>
              </a:rPr>
              <a:t>此阶段的评价方式灵活，可根据具体的评价内容设计相关的评价体系。</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如在产品测试阶段对产品的用户界面质量的评价方式有：</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产品的特征是否向顾客有效地揭示了相应的操作？ （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产品使用方便么，所有性能都安全么？（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所有潜在的顾客在设计上都明确了么。？ （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产品资源充分合理利用了么？（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为了满足顾客的需要所耗费的资源合理吗？（ 是 ， 否）</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材料的选择合理吗？ （ 是 ， 否）</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表格 1"/>
          <p:cNvGraphicFramePr/>
          <p:nvPr/>
        </p:nvGraphicFramePr>
        <p:xfrm>
          <a:off x="714375" y="1082675"/>
          <a:ext cx="9518650" cy="5168265"/>
        </p:xfrm>
        <a:graphic>
          <a:graphicData uri="http://schemas.openxmlformats.org/drawingml/2006/table">
            <a:tbl>
              <a:tblPr firstRow="1" bandRow="1">
                <a:tableStyleId>{5940675A-B579-460E-94D1-54222C63F5DA}</a:tableStyleId>
              </a:tblPr>
              <a:tblGrid>
                <a:gridCol w="1625600"/>
                <a:gridCol w="1591945"/>
                <a:gridCol w="1591945"/>
                <a:gridCol w="1592580"/>
                <a:gridCol w="1591310"/>
                <a:gridCol w="1525270"/>
              </a:tblGrid>
              <a:tr h="474345">
                <a:tc rowSpan="2">
                  <a:txBody>
                    <a:bodyPr/>
                    <a:p>
                      <a:pPr algn="l">
                        <a:lnSpc>
                          <a:spcPct val="140000"/>
                        </a:lnSpc>
                        <a:buNone/>
                      </a:pPr>
                      <a:r>
                        <a:rPr lang="en-US" sz="2000" b="0">
                          <a:latin typeface="黑体" panose="02010609060101010101" pitchFamily="49" charset="-122"/>
                          <a:ea typeface="黑体" panose="02010609060101010101" pitchFamily="49" charset="-122"/>
                        </a:rPr>
                        <a:t>评价等级  评价项目</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一般</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较高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lgn="l">
                        <a:lnSpc>
                          <a:spcPct val="140000"/>
                        </a:lnSpc>
                        <a:buNone/>
                      </a:pPr>
                      <a:r>
                        <a:rPr lang="en-US" sz="2000" b="0">
                          <a:latin typeface="黑体" panose="02010609060101010101" pitchFamily="49" charset="-122"/>
                          <a:ea typeface="黑体" panose="02010609060101010101" pitchFamily="49" charset="-122"/>
                        </a:rPr>
                        <a:t>5</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4</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3</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2</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1</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33600">
                <a:tc>
                  <a:txBody>
                    <a:bodyPr/>
                    <a:p>
                      <a:pPr algn="l">
                        <a:lnSpc>
                          <a:spcPct val="140000"/>
                        </a:lnSpc>
                        <a:buNone/>
                      </a:pPr>
                      <a:r>
                        <a:rPr lang="en-US" sz="2000" b="0">
                          <a:latin typeface="黑体" panose="02010609060101010101" pitchFamily="49" charset="-122"/>
                          <a:ea typeface="黑体" panose="02010609060101010101" pitchFamily="49" charset="-122"/>
                        </a:rPr>
                        <a:t>适应人对信息的传递、加工、输出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高度适合人的正常操作习惯，信息传递迅速，人对信息的处理效率很高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很适用人的正常操作习惯，信息传递迅速。</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能适应人对信息的接受、处理、输出的习惯</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基本满足人对信息的处理习惯</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不适应人对信息的处理习惯</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80160">
                <a:tc>
                  <a:txBody>
                    <a:bodyPr/>
                    <a:p>
                      <a:pPr algn="l">
                        <a:lnSpc>
                          <a:spcPct val="140000"/>
                        </a:lnSpc>
                        <a:buNone/>
                      </a:pPr>
                      <a:r>
                        <a:rPr lang="en-US" sz="2000" b="0">
                          <a:latin typeface="黑体" panose="02010609060101010101" pitchFamily="49" charset="-122"/>
                          <a:ea typeface="黑体" panose="02010609060101010101" pitchFamily="49" charset="-122"/>
                        </a:rPr>
                        <a:t>显示的合理性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显示清晰、直观加速信息的传递</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显示清晰、直观满足于信息传递的需要</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能够满足信息的传递的需要</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基本满足信息的传递</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不能充分满足信息的传递</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algn="l">
                        <a:lnSpc>
                          <a:spcPct val="140000"/>
                        </a:lnSpc>
                        <a:buNone/>
                      </a:pPr>
                      <a:r>
                        <a:rPr lang="en-US" sz="2000" b="0">
                          <a:latin typeface="黑体" panose="02010609060101010101" pitchFamily="49" charset="-122"/>
                          <a:ea typeface="黑体" panose="02010609060101010101" pitchFamily="49" charset="-122"/>
                        </a:rPr>
                        <a:t>工作效率性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一般</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较高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720">
                <a:tc>
                  <a:txBody>
                    <a:bodyPr/>
                    <a:p>
                      <a:pPr algn="l">
                        <a:lnSpc>
                          <a:spcPct val="140000"/>
                        </a:lnSpc>
                        <a:buNone/>
                      </a:pPr>
                      <a:r>
                        <a:rPr lang="en-US" sz="2000" b="0">
                          <a:latin typeface="黑体" panose="02010609060101010101" pitchFamily="49" charset="-122"/>
                          <a:ea typeface="黑体" panose="02010609060101010101" pitchFamily="49" charset="-122"/>
                        </a:rPr>
                        <a:t>工作安全性 </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很高</a:t>
                      </a:r>
                      <a:endParaRPr lang="en-US" sz="2000" b="0">
                        <a:latin typeface="黑体" panose="02010609060101010101" pitchFamily="49" charset="-122"/>
                        <a:ea typeface="黑体" panose="02010609060101010101" pitchFamily="49"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一般</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较高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lnSpc>
                          <a:spcPct val="140000"/>
                        </a:lnSpc>
                        <a:buNone/>
                      </a:pPr>
                      <a:r>
                        <a:rPr lang="en-US" sz="2000" b="0">
                          <a:latin typeface="黑体" panose="02010609060101010101" pitchFamily="49" charset="-122"/>
                          <a:ea typeface="黑体" panose="02010609060101010101" pitchFamily="49" charset="-122"/>
                        </a:rPr>
                        <a:t>不高</a:t>
                      </a:r>
                      <a:endParaRPr lang="en-US" sz="2000" b="0">
                        <a:latin typeface="黑体" panose="02010609060101010101" pitchFamily="49" charset="-122"/>
                        <a:ea typeface="黑体" panose="02010609060101010101" pitchFamily="49"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0661015" y="1082675"/>
            <a:ext cx="951865" cy="4773295"/>
          </a:xfrm>
          <a:prstGeom prst="rect">
            <a:avLst/>
          </a:prstGeom>
          <a:noFill/>
        </p:spPr>
        <p:txBody>
          <a:bodyPr vert="eaVert" wrap="square" rtlCol="0">
            <a:spAutoFit/>
          </a:bodyPr>
          <a:p>
            <a:pPr indent="266700" algn="just"/>
            <a:r>
              <a:rPr lang="zh-CN" altLang="en-US" sz="1600">
                <a:sym typeface="+mn-ea"/>
              </a:rPr>
              <a:t>如</a:t>
            </a:r>
            <a:r>
              <a:rPr lang="zh-CN" altLang="en-US" sz="1800" b="1">
                <a:solidFill>
                  <a:srgbClr val="FDB812"/>
                </a:solidFill>
                <a:sym typeface="+mn-ea"/>
              </a:rPr>
              <a:t>表4-2-9</a:t>
            </a:r>
            <a:r>
              <a:rPr lang="en-US" altLang="zh-CN" sz="1800" b="1">
                <a:solidFill>
                  <a:srgbClr val="FDB812"/>
                </a:solidFill>
                <a:sym typeface="+mn-ea"/>
              </a:rPr>
              <a:t>:</a:t>
            </a:r>
            <a:r>
              <a:rPr lang="zh-CN" altLang="en-US" sz="1600">
                <a:sym typeface="+mn-ea"/>
              </a:rPr>
              <a:t>运用SD法对产品部分人机界面项目的     测试评价</a:t>
            </a:r>
            <a:endParaRPr lang="zh-CN" altLang="en-US" sz="1600">
              <a:sym typeface="+mn-ea"/>
            </a:endParaRPr>
          </a:p>
          <a:p>
            <a:endParaRPr lang="zh-CN" altLang="en-US" sz="1600"/>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33170"/>
            <a:ext cx="498856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4.2.6市场导入阶段的评价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（1）评价的任务</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评价产品被消费者的接受程度，产品的强弱点，在市场同类产品的竞争力等。综合评价用户对产品推广方案、广告、促销等的可接受程度，以便为改进和下次开发提供依据。建立有效地消费者评估体系，将反馈的信息推广应用到具体市场营销的策略中去。</a:t>
            </a:r>
            <a:endParaRPr 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39800" y="1645920"/>
            <a:ext cx="9531350" cy="439991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（2）评价的依据</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企业的经营活动应以市场为起点，只有研究市场的需求变化，了解市场的潜在需求，预测市场的变化趋势才能做出正确的决策。</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　  市场试销测试是对产品各种指标的全面检验，所获得的信息与资料为产品全面上市提供系统、全面的决策依据，也为产品的改进和市场营销策略的完善提供直接的资料。</a:t>
            </a:r>
            <a:endParaRPr lang="en-US" sz="2000" b="0">
              <a:latin typeface="黑体" panose="02010609060101010101" pitchFamily="49" charset="-122"/>
              <a:ea typeface="黑体" panose="02010609060101010101" pitchFamily="49" charset="-122"/>
            </a:endParaRPr>
          </a:p>
          <a:p>
            <a:pPr algn="l">
              <a:lnSpc>
                <a:spcPct val="140000"/>
              </a:lnSpc>
            </a:pPr>
            <a:r>
              <a:rPr lang="en-US" sz="2000" b="0">
                <a:latin typeface="黑体" panose="02010609060101010101" pitchFamily="49" charset="-122"/>
                <a:ea typeface="黑体" panose="02010609060101010101" pitchFamily="49" charset="-122"/>
              </a:rPr>
              <a:t>对市场营销的评价主要考察市场营销活动的经济效益,这是市场营销管理活动的核心。影响市场销售的因素很多，如区域内的营销环境、产品市场情况、销售款回收情况、竞争地位等</a:t>
            </a:r>
            <a:r>
              <a:rPr lang="zh-CN" altLang="en-US" sz="2000" b="0">
                <a:latin typeface="黑体" panose="02010609060101010101" pitchFamily="49" charset="-122"/>
                <a:ea typeface="黑体" panose="02010609060101010101" pitchFamily="49" charset="-122"/>
              </a:rPr>
              <a:t>。</a:t>
            </a:r>
            <a:endParaRPr lang="zh-CN" altLang="en-US"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08685" y="1645920"/>
            <a:ext cx="9531350" cy="3538220"/>
          </a:xfrm>
          <a:prstGeom prst="rect">
            <a:avLst/>
          </a:prstGeom>
          <a:noFill/>
          <a:ln w="9525">
            <a:noFill/>
          </a:ln>
        </p:spPr>
        <p:txBody>
          <a:bodyPr wrap="square">
            <a:spAutoFit/>
          </a:bodyPr>
          <a:p>
            <a:pPr algn="l">
              <a:lnSpc>
                <a:spcPct val="140000"/>
              </a:lnSpc>
              <a:buNone/>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（3）阶段性的评价</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a:p>
            <a:pPr algn="l">
              <a:lnSpc>
                <a:spcPct val="140000"/>
              </a:lnSpc>
              <a:buNone/>
            </a:pPr>
            <a:r>
              <a:rPr lang="en-US" sz="2000">
                <a:latin typeface="黑体" panose="02010609060101010101" pitchFamily="49" charset="-122"/>
                <a:ea typeface="黑体" panose="02010609060101010101" pitchFamily="49" charset="-122"/>
              </a:rPr>
              <a:t>    此阶段的评价可通过对消费者使用产品直接或间接的问卷调查获取产品投入市场的资料，通过跟踪销售量、销售额与市场投入的参数比较来评价销售策略的优劣程度。也可根据企业销售款回收情况分析等资料获取评价营销策略优劣的依据。</a:t>
            </a:r>
            <a:endParaRPr lang="en-US" sz="2000">
              <a:latin typeface="黑体" panose="02010609060101010101" pitchFamily="49" charset="-122"/>
              <a:ea typeface="黑体" panose="02010609060101010101" pitchFamily="49" charset="-122"/>
            </a:endParaRPr>
          </a:p>
          <a:p>
            <a:pPr algn="l">
              <a:lnSpc>
                <a:spcPct val="140000"/>
              </a:lnSpc>
              <a:buNone/>
            </a:pPr>
            <a:r>
              <a:rPr lang="en-US" sz="2000">
                <a:latin typeface="黑体" panose="02010609060101010101" pitchFamily="49" charset="-122"/>
                <a:ea typeface="黑体" panose="02010609060101010101" pitchFamily="49" charset="-122"/>
              </a:rPr>
              <a:t>    在产品试销测试时通过消费者在一定时间内使用产品，评价产品的各项指标是否达到预期的要求。实际调查中主要集中在某类别单一商品的评价上，如集中调查消费者对某一商品的色彩、型号、手感、包装、功能、舒适度等方面的满意度。</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862830" y="2649220"/>
            <a:ext cx="679069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评价中存在的主要问题及改进措施</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4.3</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1" name="文本框 100"/>
          <p:cNvSpPr txBox="1"/>
          <p:nvPr/>
        </p:nvSpPr>
        <p:spPr>
          <a:xfrm>
            <a:off x="1032510" y="2736850"/>
            <a:ext cx="10126980" cy="1383665"/>
          </a:xfrm>
          <a:prstGeom prst="rect">
            <a:avLst/>
          </a:prstGeom>
          <a:noFill/>
          <a:ln w="9525">
            <a:noFill/>
          </a:ln>
        </p:spPr>
        <p:txBody>
          <a:bodyPr wrap="square">
            <a:spAutoFit/>
          </a:bodyPr>
          <a:p>
            <a:pPr algn="l">
              <a:lnSpc>
                <a:spcPct val="140000"/>
              </a:lnSpc>
              <a:buNone/>
            </a:pPr>
            <a:r>
              <a:rPr lang="en-US" sz="2000" b="0">
                <a:latin typeface="黑体" panose="02010609060101010101" pitchFamily="49" charset="-122"/>
                <a:ea typeface="黑体" panose="02010609060101010101" pitchFamily="49" charset="-122"/>
              </a:rPr>
              <a:t>    评价活动能够优化产品开发过程，评价不仅仅是对方案的综合分析和评价结果，还包括针对发现的问题和弱点加以改进和完善。因此评价是有难度且复杂的过程，评价过程中也同样存在影响评价结果准确性的问题。</a:t>
            </a:r>
            <a:endParaRPr 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1308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17930"/>
            <a:ext cx="59817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4.3.1评价中存在的主要问题分析</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091055"/>
            <a:ext cx="9570085" cy="2676525"/>
          </a:xfrm>
          <a:prstGeom prst="rect">
            <a:avLst/>
          </a:prstGeom>
          <a:noFill/>
          <a:ln w="9525">
            <a:noFill/>
          </a:ln>
        </p:spPr>
        <p:txBody>
          <a:bodyPr wrap="square">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（1）企业对市场分析预测定位不准确、产品开发目标不明确</a:t>
            </a:r>
            <a:endParaRPr lang="en-US" sz="2000" b="1">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企业忽视市场需求预测及调研的重要性，对市场发展态势判断失误，产品开发目标不明确。对现有技术的前景、效果、寿命的评价不准确，对市场接受的时间、市场寿命及市场开发所需资源投入强度等的不确定性，造成产品与目标市场不适应，产品目标与市场脱节。</a:t>
            </a:r>
            <a:endParaRPr lang="en-US" sz="2000">
              <a:latin typeface="黑体" panose="02010609060101010101" pitchFamily="49" charset="-122"/>
              <a:ea typeface="黑体" panose="02010609060101010101" pitchFamily="49" charset="-122"/>
            </a:endParaRPr>
          </a:p>
          <a:p>
            <a:pPr algn="l">
              <a:lnSpc>
                <a:spcPct val="140000"/>
              </a:lnSpc>
            </a:pP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987425" y="1156335"/>
            <a:ext cx="10217785" cy="5262245"/>
          </a:xfrm>
          <a:prstGeom prst="rect">
            <a:avLst/>
          </a:prstGeom>
          <a:noFill/>
        </p:spPr>
        <p:txBody>
          <a:bodyPr wrap="square" rtlCol="0" anchor="t">
            <a:spAutoFit/>
          </a:bodyPr>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（2）产品评价项目不准确，不全面，设计方案不明确</a:t>
            </a:r>
            <a:endParaRPr lang="en-US">
              <a:latin typeface="黑体" panose="02010609060101010101" pitchFamily="49" charset="-122"/>
              <a:ea typeface="黑体" panose="02010609060101010101" pitchFamily="49" charset="-122"/>
            </a:endParaRPr>
          </a:p>
          <a:p>
            <a:pPr algn="l">
              <a:lnSpc>
                <a:spcPct val="140000"/>
              </a:lnSpc>
            </a:pPr>
            <a:r>
              <a:rPr lang="en-US">
                <a:latin typeface="黑体" panose="02010609060101010101" pitchFamily="49" charset="-122"/>
                <a:ea typeface="黑体" panose="02010609060101010101" pitchFamily="49" charset="-122"/>
                <a:sym typeface="+mn-ea"/>
              </a:rPr>
              <a:t> </a:t>
            </a:r>
            <a:r>
              <a:rPr lang="en-US" sz="2000">
                <a:latin typeface="黑体" panose="02010609060101010101" pitchFamily="49" charset="-122"/>
                <a:ea typeface="黑体" panose="02010609060101010101" pitchFamily="49" charset="-122"/>
                <a:sym typeface="+mn-ea"/>
              </a:rPr>
              <a:t>   由于企业缺乏专业技术人才制定准确详细的评价项目与评价系统，导致产品在开发设计过程中评价不全面，不准确，数据资料分析不准确。评价小组只是对设计结果粗劣地估计、评价。对于发现的问题没有仔细分析，就进入到产品开发的下一个阶段，因而造成设计方案不明确，最终产品设计方案与目标方案相差甚远，甚至还会造成产品开发过程的经济损失和时间的延误。</a:t>
            </a:r>
            <a:endParaRPr lang="en-US">
              <a:latin typeface="黑体" panose="02010609060101010101" pitchFamily="49" charset="-122"/>
              <a:ea typeface="黑体" panose="02010609060101010101" pitchFamily="49" charset="-122"/>
            </a:endParaRPr>
          </a:p>
          <a:p>
            <a:pPr algn="l">
              <a:lnSpc>
                <a:spcPct val="140000"/>
              </a:lnSpc>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（3）部门间沟通协调困难，延长了开发周期，导致设计质量低劣</a:t>
            </a:r>
            <a:endParaRPr lang="en-US">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sym typeface="+mn-ea"/>
              </a:rPr>
              <a:t>    在产品开发过程中，需要各个项目小组之间的相互配合，才能保证产品开发过程的顺利进行。特别是通过评价结果发现问题时更是需要各部门之间的及时沟通，协调解决问题。如果各部门之间沟通协调不充分，将会造成评价体系不完整，部门间的过渡不流畅。其结果会导致产品开发出来后难以投入生产，产生的质量问题导致后期的维护工作量大，严重影响产品的市场竞争力和企业声誉。</a:t>
            </a:r>
            <a:r>
              <a:rPr lang="zh-CN" altLang="en-US"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a:t>
            </a: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556958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4.3.2针对问题的改进措施</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1892300"/>
            <a:ext cx="9570085" cy="4399915"/>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(1) 改善企业现有市场调研方法和程序，建立详细高效的目标市场调研、信息沟通体系和流程，加强目标客户的价值观、行为方式的研究。仔细分析市场的需求、消费者的喜好、竞争对手的强弱、新产品的开发前途等等，认真科学的明确新产品开发的目标。</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(2)建立引进专业与管理人才的高效、科学的流程。引进具有组织能力、创新能力人才、选拔或培养适合企业各种角色的专业人才。这样才能引进企业所真正需要的具有先进管理理念和行为方式的人才。通过优秀人才的引进，提高企业的科技与管理力量，保证产品开发评价过程的专业顺利的进行。</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(3)企业拓宽人才的培训教育渠道，着力培养高级管理人员、专业技术人员和市场营销人员的综合素质。 加强企业内部之间各种专业的沟通，确保评价活动顺利的进行。</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14" name="Picture 2" descr="CHERRIES CHAIR     MU (Wooden Chair)"/>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5925" y="1002030"/>
            <a:ext cx="2272665" cy="284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20015" y="3848931"/>
            <a:ext cx="1310056" cy="646331"/>
          </a:xfrm>
          <a:prstGeom prst="rect">
            <a:avLst/>
          </a:prstGeom>
          <a:noFill/>
        </p:spPr>
        <p:txBody>
          <a:bodyPr wrap="square" rtlCol="0">
            <a:spAutoFit/>
          </a:bodyPr>
          <a:lstStyle/>
          <a:p>
            <a:pPr lvl="0"/>
            <a:r>
              <a:rPr lang="zh-CN" altLang="en-US" b="1" dirty="0" smtClean="0"/>
              <a:t>（</a:t>
            </a:r>
            <a:r>
              <a:rPr lang="en-US" altLang="zh-CN" b="1" dirty="0" smtClean="0"/>
              <a:t>1</a:t>
            </a:r>
            <a:r>
              <a:rPr lang="zh-CN" altLang="en-US" b="1" dirty="0" smtClean="0"/>
              <a:t>）</a:t>
            </a:r>
            <a:r>
              <a:rPr lang="zh-CN" altLang="zh-CN" b="1" dirty="0" smtClean="0"/>
              <a:t>红色</a:t>
            </a:r>
            <a:endParaRPr lang="zh-CN" altLang="zh-CN" b="1" dirty="0"/>
          </a:p>
          <a:p>
            <a:endParaRPr lang="zh-CN" altLang="en-US" dirty="0"/>
          </a:p>
        </p:txBody>
      </p:sp>
      <p:sp>
        <p:nvSpPr>
          <p:cNvPr id="5" name="TextBox 4"/>
          <p:cNvSpPr txBox="1"/>
          <p:nvPr/>
        </p:nvSpPr>
        <p:spPr>
          <a:xfrm>
            <a:off x="415721" y="4048857"/>
            <a:ext cx="2494534" cy="2369880"/>
          </a:xfrm>
          <a:prstGeom prst="rect">
            <a:avLst/>
          </a:prstGeom>
          <a:noFill/>
        </p:spPr>
        <p:txBody>
          <a:bodyPr wrap="square" rtlCol="0">
            <a:spAutoFit/>
          </a:bodyPr>
          <a:lstStyle/>
          <a:p>
            <a:r>
              <a:rPr lang="en-US" altLang="zh-CN" dirty="0" smtClean="0"/>
              <a:t>       </a:t>
            </a:r>
            <a:r>
              <a:rPr lang="zh-CN" altLang="zh-CN" sz="1400" dirty="0" smtClean="0">
                <a:latin typeface="黑体" panose="02010609060101010101" pitchFamily="49" charset="-122"/>
                <a:ea typeface="黑体" panose="02010609060101010101" pitchFamily="49" charset="-122"/>
              </a:rPr>
              <a:t>红色</a:t>
            </a:r>
            <a:r>
              <a:rPr lang="zh-CN" altLang="zh-CN" sz="1400" dirty="0">
                <a:latin typeface="黑体" panose="02010609060101010101" pitchFamily="49" charset="-122"/>
                <a:ea typeface="黑体" panose="02010609060101010101" pitchFamily="49" charset="-122"/>
              </a:rPr>
              <a:t>可以使人联想到火焰、花朵、果实、鲜血等多种事物，可以给人以温暖、喜庆、甜蜜或危险等不同的感受。在立体形态设计中，红色能引人注意，使人兴奋，可以诱发人产生激动的情绪。大面积的红色使人心情紧张情绪烦躁，并且能够导致视觉疲劳。</a:t>
            </a:r>
            <a:endParaRPr lang="zh-CN" altLang="zh-CN" sz="1400" dirty="0">
              <a:latin typeface="黑体" panose="02010609060101010101" pitchFamily="49" charset="-122"/>
              <a:ea typeface="黑体" panose="02010609060101010101" pitchFamily="49" charset="-122"/>
            </a:endParaRPr>
          </a:p>
          <a:p>
            <a:endParaRPr lang="zh-CN" altLang="en-US" dirty="0"/>
          </a:p>
        </p:txBody>
      </p:sp>
      <p:sp>
        <p:nvSpPr>
          <p:cNvPr id="6" name="TextBox 5"/>
          <p:cNvSpPr txBox="1"/>
          <p:nvPr/>
        </p:nvSpPr>
        <p:spPr>
          <a:xfrm>
            <a:off x="2910255" y="3048662"/>
            <a:ext cx="1943098" cy="520065"/>
          </a:xfrm>
          <a:prstGeom prst="rect">
            <a:avLst/>
          </a:prstGeom>
          <a:noFill/>
        </p:spPr>
        <p:txBody>
          <a:bodyPr wrap="square" rtlCol="0">
            <a:spAutoFit/>
          </a:bodyPr>
          <a:lstStyle/>
          <a:p>
            <a:endParaRPr lang="zh-CN" altLang="zh-CN" sz="1400" dirty="0"/>
          </a:p>
          <a:p>
            <a:endParaRPr lang="zh-CN" altLang="en-US" sz="1400" dirty="0"/>
          </a:p>
        </p:txBody>
      </p:sp>
      <p:pic>
        <p:nvPicPr>
          <p:cNvPr id="13315" name="Picture 3" descr="Meta MoCo 产品设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430" y="1160780"/>
            <a:ext cx="2702560" cy="223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142941" y="1160821"/>
            <a:ext cx="1239716" cy="646331"/>
          </a:xfrm>
          <a:prstGeom prst="rect">
            <a:avLst/>
          </a:prstGeom>
          <a:noFill/>
        </p:spPr>
        <p:txBody>
          <a:bodyPr wrap="square" rtlCol="0">
            <a:spAutoFit/>
          </a:bodyPr>
          <a:lstStyle/>
          <a:p>
            <a:pPr lvl="0"/>
            <a:r>
              <a:rPr lang="zh-CN" altLang="en-US" b="1" dirty="0" smtClean="0"/>
              <a:t>（</a:t>
            </a:r>
            <a:r>
              <a:rPr lang="en-US" altLang="zh-CN" b="1" dirty="0" smtClean="0"/>
              <a:t>2</a:t>
            </a:r>
            <a:r>
              <a:rPr lang="zh-CN" altLang="en-US" b="1" dirty="0" smtClean="0"/>
              <a:t>）</a:t>
            </a:r>
            <a:r>
              <a:rPr lang="zh-CN" altLang="zh-CN" b="1" dirty="0" smtClean="0"/>
              <a:t>黄色</a:t>
            </a:r>
            <a:endParaRPr lang="zh-CN" altLang="zh-CN" b="1" dirty="0"/>
          </a:p>
          <a:p>
            <a:endParaRPr lang="zh-CN" altLang="en-US" dirty="0"/>
          </a:p>
        </p:txBody>
      </p:sp>
      <p:sp>
        <p:nvSpPr>
          <p:cNvPr id="8" name="TextBox 7"/>
          <p:cNvSpPr txBox="1"/>
          <p:nvPr/>
        </p:nvSpPr>
        <p:spPr>
          <a:xfrm>
            <a:off x="6455066" y="1483985"/>
            <a:ext cx="5462271" cy="1877437"/>
          </a:xfrm>
          <a:prstGeom prst="rect">
            <a:avLst/>
          </a:prstGeom>
          <a:noFill/>
        </p:spPr>
        <p:txBody>
          <a:bodyPr wrap="square" rtlCol="0">
            <a:spAutoFit/>
          </a:bodyPr>
          <a:lstStyle/>
          <a:p>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黄色</a:t>
            </a:r>
            <a:r>
              <a:rPr lang="zh-CN" altLang="zh-CN" sz="1400" dirty="0">
                <a:latin typeface="黑体" panose="02010609060101010101" pitchFamily="49" charset="-122"/>
                <a:ea typeface="黑体" panose="02010609060101010101" pitchFamily="49" charset="-122"/>
              </a:rPr>
              <a:t>给人以明亮、轻快、扩张的知觉印象，可以使人联想到阳光、麦浪、财富、尊贵，以及宗教、奢侈、下流、迷信等不同的内容。黄色的性格高傲而敏感，只要在纯黄色中混入少量的其他任何色，其色相感和色的性格就会发生很明显的变化。在所有的色彩关系中，黄色与黑色的互相配合是知觉度最高的一对色彩。因此，在目的构成中，黄色与黑色的配合经常被应用于交通提示标志、交通工具，以及需要引起人们注意的工程设施上。</a:t>
            </a:r>
            <a:endParaRPr lang="zh-CN" altLang="zh-CN" sz="1400" dirty="0">
              <a:latin typeface="黑体" panose="02010609060101010101" pitchFamily="49" charset="-122"/>
              <a:ea typeface="黑体" panose="02010609060101010101" pitchFamily="49" charset="-122"/>
            </a:endParaRPr>
          </a:p>
          <a:p>
            <a:endParaRPr lang="zh-CN" altLang="en-US" dirty="0"/>
          </a:p>
        </p:txBody>
      </p:sp>
      <p:pic>
        <p:nvPicPr>
          <p:cNvPr id="13316" name="Picture 4" descr="20070415_113001_19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8780" y="3848881"/>
            <a:ext cx="3045031" cy="190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6313682" y="3848904"/>
            <a:ext cx="1426551" cy="646331"/>
          </a:xfrm>
          <a:prstGeom prst="rect">
            <a:avLst/>
          </a:prstGeom>
          <a:noFill/>
        </p:spPr>
        <p:txBody>
          <a:bodyPr wrap="square" rtlCol="0">
            <a:spAutoFit/>
          </a:bodyPr>
          <a:lstStyle/>
          <a:p>
            <a:pPr lvl="0"/>
            <a:r>
              <a:rPr lang="zh-CN" altLang="en-US" b="1" dirty="0" smtClean="0"/>
              <a:t>（</a:t>
            </a:r>
            <a:r>
              <a:rPr lang="en-US" altLang="zh-CN" b="1" dirty="0"/>
              <a:t>3</a:t>
            </a:r>
            <a:r>
              <a:rPr lang="zh-CN" altLang="en-US" b="1" dirty="0" smtClean="0"/>
              <a:t>） </a:t>
            </a:r>
            <a:r>
              <a:rPr lang="zh-CN" altLang="en-US" b="1" dirty="0"/>
              <a:t>蓝色</a:t>
            </a:r>
            <a:endParaRPr lang="zh-CN" altLang="zh-CN" b="1" dirty="0"/>
          </a:p>
          <a:p>
            <a:endParaRPr lang="zh-CN" altLang="en-US" dirty="0"/>
          </a:p>
        </p:txBody>
      </p:sp>
      <p:sp>
        <p:nvSpPr>
          <p:cNvPr id="11" name="TextBox 10"/>
          <p:cNvSpPr txBox="1"/>
          <p:nvPr/>
        </p:nvSpPr>
        <p:spPr>
          <a:xfrm>
            <a:off x="6575716" y="4464099"/>
            <a:ext cx="5174275" cy="1231106"/>
          </a:xfrm>
          <a:prstGeom prst="rect">
            <a:avLst/>
          </a:prstGeom>
          <a:noFill/>
        </p:spPr>
        <p:txBody>
          <a:bodyPr wrap="square" rtlCol="0">
            <a:spAutoFit/>
          </a:bodyPr>
          <a:lstStyle/>
          <a:p>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蓝色</a:t>
            </a:r>
            <a:r>
              <a:rPr lang="zh-CN" altLang="zh-CN" sz="1400" dirty="0">
                <a:latin typeface="黑体" panose="02010609060101010101" pitchFamily="49" charset="-122"/>
                <a:ea typeface="黑体" panose="02010609060101010101" pitchFamily="49" charset="-122"/>
              </a:rPr>
              <a:t>属于冷色之极，具有比较强的理性意味，是一种有助于人们头脑冷静的色。蓝色常常使人联想到天空、海洋、远山、月夜、等博大或悠远的景色，可以给人以凉爽、开阔、洁净、透明，或者内向、孤寂等不同的感受。</a:t>
            </a:r>
            <a:endParaRPr lang="zh-CN" altLang="zh-CN" sz="1400" dirty="0">
              <a:latin typeface="黑体" panose="02010609060101010101" pitchFamily="49" charset="-122"/>
              <a:ea typeface="黑体" panose="02010609060101010101" pitchFamily="49" charset="-122"/>
            </a:endParaRPr>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862830" y="2649220"/>
            <a:ext cx="679069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世界顶级设计竞赛对优秀设计的评价</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4.4</a:t>
            </a:r>
            <a:endParaRPr lang="en-US" altLang="zh-CN" sz="6600">
              <a:solidFill>
                <a:schemeClr val="bg1"/>
              </a:solidFill>
              <a:latin typeface="创艺简粗黑" charset="0"/>
              <a:ea typeface="创艺简粗黑" charset="0"/>
            </a:endParaRPr>
          </a:p>
        </p:txBody>
      </p:sp>
      <p:sp>
        <p:nvSpPr>
          <p:cNvPr id="11" name="矩形 10"/>
          <p:cNvSpPr/>
          <p:nvPr/>
        </p:nvSpPr>
        <p:spPr>
          <a:xfrm>
            <a:off x="-635" y="6210935"/>
            <a:ext cx="12193270"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327469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4.4.1   iF设计奖</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688590"/>
            <a:ext cx="10273665" cy="2245360"/>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iF DesignAward，简称“iF”，创立于1954年，该奖是由德国历史最悠久的工业设计机构--汉诺威工业设计论坛(iF Industrie Forum Design)每年定期举办的。德国IF国际设计论坛每年评选IF设计奖，IF设计奖是国际上最著名的奖项之一，欧洲媒体亦称之为“设计的奥斯卡”，每年在汉诺威举办cebit展览的同时举行颁奖典礼，奔驰、宝马、IBM、三星、索尼、华硕等国际巨头齐聚IF，并展示最新的设计产品。 </a:t>
            </a:r>
            <a:endParaRPr lang="en-US" sz="2000">
              <a:latin typeface="黑体" panose="02010609060101010101" pitchFamily="49" charset="-122"/>
              <a:ea typeface="黑体" panose="02010609060101010101" pitchFamily="49" charset="-122"/>
            </a:endParaRPr>
          </a:p>
        </p:txBody>
      </p:sp>
      <p:pic>
        <p:nvPicPr>
          <p:cNvPr id="3" name="图片 2" descr="图4.4.4.1"/>
          <p:cNvPicPr>
            <a:picLocks noChangeAspect="1"/>
          </p:cNvPicPr>
          <p:nvPr/>
        </p:nvPicPr>
        <p:blipFill>
          <a:blip r:embed="rId1"/>
          <a:stretch>
            <a:fillRect/>
          </a:stretch>
        </p:blipFill>
        <p:spPr>
          <a:xfrm>
            <a:off x="6276340" y="497205"/>
            <a:ext cx="1917065" cy="18986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594995" y="1875155"/>
            <a:ext cx="11060430" cy="3107690"/>
          </a:xfrm>
          <a:prstGeom prst="rect">
            <a:avLst/>
          </a:prstGeom>
          <a:noFill/>
          <a:ln w="9525">
            <a:noFill/>
          </a:ln>
        </p:spPr>
        <p:txBody>
          <a:bodyPr wrap="square">
            <a:spAutoFit/>
          </a:bodyPr>
          <a:p>
            <a:pPr algn="l">
              <a:lnSpc>
                <a:spcPct val="140000"/>
              </a:lnSpc>
              <a:buNone/>
            </a:pP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（2）iF与中国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a:p>
            <a:pPr algn="l">
              <a:lnSpc>
                <a:spcPct val="140000"/>
              </a:lnSpc>
              <a:buNone/>
            </a:pPr>
            <a:r>
              <a:rPr lang="en-US" sz="2000">
                <a:latin typeface="黑体" panose="02010609060101010101" pitchFamily="49" charset="-122"/>
                <a:ea typeface="黑体" panose="02010609060101010101" pitchFamily="49" charset="-122"/>
                <a:sym typeface="+mn-ea"/>
              </a:rPr>
              <a:t>经过半年多与IF的商谈，中国工业设计论坛（CIDF）组委会的执行主席杜建君先生一行应IF的邀请于2003年3月11日飞赴德国汉诺威IF的总部，与IF执行总裁Ralph Wiegmann签订了专有合作伙伴的协议，Ralph Wiegmann并亲自向中国工业设计论坛组委会签署了IF的授权书。杜建君先生参观了IF的2003年度的获奖产品展览，并出席了IF颁奖典礼，IF在颁奖典礼上宣布了IF与中国工业设计论坛合作，并对中国的工业设计领域的发展做了很高的评价。</a:t>
            </a:r>
            <a:endParaRPr 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4.4.4.2"/>
          <p:cNvPicPr>
            <a:picLocks noChangeAspect="1"/>
          </p:cNvPicPr>
          <p:nvPr/>
        </p:nvPicPr>
        <p:blipFill>
          <a:blip r:embed="rId1"/>
          <a:stretch>
            <a:fillRect/>
          </a:stretch>
        </p:blipFill>
        <p:spPr>
          <a:xfrm>
            <a:off x="6088380" y="812165"/>
            <a:ext cx="3810635" cy="3810635"/>
          </a:xfrm>
          <a:prstGeom prst="rect">
            <a:avLst/>
          </a:prstGeom>
        </p:spPr>
      </p:pic>
      <p:sp>
        <p:nvSpPr>
          <p:cNvPr id="4" name="文本框 3"/>
          <p:cNvSpPr txBox="1"/>
          <p:nvPr/>
        </p:nvSpPr>
        <p:spPr>
          <a:xfrm>
            <a:off x="4994275" y="5394325"/>
            <a:ext cx="5080000" cy="368300"/>
          </a:xfrm>
          <a:prstGeom prst="rect">
            <a:avLst/>
          </a:prstGeom>
          <a:noFill/>
          <a:ln w="9525">
            <a:noFill/>
          </a:ln>
        </p:spPr>
        <p:txBody>
          <a:bodyPr>
            <a:spAutoFit/>
          </a:bodyPr>
          <a:p>
            <a:pPr indent="228600" algn="ctr"/>
            <a:r>
              <a:rPr lang="zh-CN" altLang="en-US" b="1">
                <a:solidFill>
                  <a:srgbClr val="FDB812"/>
                </a:solidFill>
              </a:rPr>
              <a:t>图4.4.4.2 </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a:t>拉链音响</a:t>
            </a:r>
            <a:endParaRPr lang="zh-CN" altLang="en-US" sz="1600"/>
          </a:p>
        </p:txBody>
      </p:sp>
      <p:sp>
        <p:nvSpPr>
          <p:cNvPr id="5" name="文本框 4"/>
          <p:cNvSpPr txBox="1"/>
          <p:nvPr/>
        </p:nvSpPr>
        <p:spPr>
          <a:xfrm>
            <a:off x="726440" y="2921635"/>
            <a:ext cx="4131945" cy="1014730"/>
          </a:xfrm>
          <a:prstGeom prst="rect">
            <a:avLst/>
          </a:prstGeom>
          <a:noFill/>
          <a:ln w="9525">
            <a:noFill/>
          </a:ln>
        </p:spPr>
        <p:txBody>
          <a:bodyPr wrap="square">
            <a:spAutoFit/>
          </a:bodyPr>
          <a:p>
            <a:pPr indent="304800"/>
            <a:r>
              <a:rPr lang="en-US" sz="2000" b="0">
                <a:latin typeface="黑体" panose="02010609060101010101" pitchFamily="49" charset="-122"/>
                <a:ea typeface="黑体" panose="02010609060101010101" pitchFamily="49" charset="-122"/>
              </a:rPr>
              <a:t>拉开音响的拉链，你就能听到歌声，拉链拉得越低，歌声越大，很有想象力的设计。</a:t>
            </a:r>
            <a:endParaRPr lang="en-US" sz="2000">
              <a:latin typeface="黑体" panose="02010609060101010101" pitchFamily="49" charset="-122"/>
              <a:ea typeface="黑体" panose="02010609060101010101" pitchFamily="49" charset="-122"/>
            </a:endParaRPr>
          </a:p>
        </p:txBody>
      </p:sp>
      <p:sp>
        <p:nvSpPr>
          <p:cNvPr id="6" name="文本框 5"/>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31369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4.4.2  红点奖</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498090"/>
            <a:ext cx="10273665" cy="2676525"/>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红点奖（Red Dot Award）源自德国。起初，它纯粹只是德国的奖项，可以一直追溯至1955年，但它逐渐成长为了国际知名的创意设计大奖。现在，可以说red dot已是与iF奖齐名的一个工业设计大奖，是世界上知名设计竞赛中最大最有影响的竞赛之一。每年，由设在德国的Zentrum Nordhein  Westfalen举办的“设计创新”大赛进行颁奖。评委们对参赛产品的创新水平、功能、人体功能学、生态影响以及耐用性等指标进行评价后，最终选出获奖产品。 </a:t>
            </a:r>
            <a:endParaRPr lang="en-US" sz="2000">
              <a:latin typeface="黑体" panose="02010609060101010101" pitchFamily="49" charset="-122"/>
              <a:ea typeface="黑体" panose="02010609060101010101" pitchFamily="49" charset="-122"/>
            </a:endParaRPr>
          </a:p>
        </p:txBody>
      </p:sp>
      <p:pic>
        <p:nvPicPr>
          <p:cNvPr id="3" name="图片 2" descr="图4.4.1.1  "/>
          <p:cNvPicPr>
            <a:picLocks noChangeAspect="1"/>
          </p:cNvPicPr>
          <p:nvPr/>
        </p:nvPicPr>
        <p:blipFill>
          <a:blip r:embed="rId1"/>
          <a:stretch>
            <a:fillRect/>
          </a:stretch>
        </p:blipFill>
        <p:spPr>
          <a:xfrm>
            <a:off x="7328535" y="394335"/>
            <a:ext cx="1760220" cy="21037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4.4.1.6"/>
          <p:cNvPicPr>
            <a:picLocks noChangeAspect="1"/>
          </p:cNvPicPr>
          <p:nvPr/>
        </p:nvPicPr>
        <p:blipFill>
          <a:blip r:embed="rId1"/>
          <a:stretch>
            <a:fillRect/>
          </a:stretch>
        </p:blipFill>
        <p:spPr>
          <a:xfrm>
            <a:off x="7999095" y="2995295"/>
            <a:ext cx="3629025" cy="2431415"/>
          </a:xfrm>
          <a:prstGeom prst="rect">
            <a:avLst/>
          </a:prstGeom>
        </p:spPr>
      </p:pic>
      <p:pic>
        <p:nvPicPr>
          <p:cNvPr id="4" name="图片 3" descr="图4.4.1.3"/>
          <p:cNvPicPr>
            <a:picLocks noChangeAspect="1"/>
          </p:cNvPicPr>
          <p:nvPr/>
        </p:nvPicPr>
        <p:blipFill>
          <a:blip r:embed="rId2"/>
          <a:stretch>
            <a:fillRect/>
          </a:stretch>
        </p:blipFill>
        <p:spPr>
          <a:xfrm>
            <a:off x="4161155" y="3463290"/>
            <a:ext cx="2392045" cy="2718435"/>
          </a:xfrm>
          <a:prstGeom prst="rect">
            <a:avLst/>
          </a:prstGeom>
        </p:spPr>
      </p:pic>
      <p:pic>
        <p:nvPicPr>
          <p:cNvPr id="5" name="图片 4" descr="图4.4.1.4"/>
          <p:cNvPicPr>
            <a:picLocks noChangeAspect="1"/>
          </p:cNvPicPr>
          <p:nvPr/>
        </p:nvPicPr>
        <p:blipFill>
          <a:blip r:embed="rId3"/>
          <a:stretch>
            <a:fillRect/>
          </a:stretch>
        </p:blipFill>
        <p:spPr>
          <a:xfrm>
            <a:off x="5096510" y="946150"/>
            <a:ext cx="2596515" cy="2049145"/>
          </a:xfrm>
          <a:prstGeom prst="rect">
            <a:avLst/>
          </a:prstGeom>
        </p:spPr>
      </p:pic>
      <p:pic>
        <p:nvPicPr>
          <p:cNvPr id="6" name="图片 5" descr="图4.4.1.5"/>
          <p:cNvPicPr>
            <a:picLocks noChangeAspect="1"/>
          </p:cNvPicPr>
          <p:nvPr/>
        </p:nvPicPr>
        <p:blipFill>
          <a:blip r:embed="rId4"/>
          <a:stretch>
            <a:fillRect/>
          </a:stretch>
        </p:blipFill>
        <p:spPr>
          <a:xfrm>
            <a:off x="827405" y="2705735"/>
            <a:ext cx="2767965" cy="2406015"/>
          </a:xfrm>
          <a:prstGeom prst="rect">
            <a:avLst/>
          </a:prstGeom>
        </p:spPr>
      </p:pic>
      <p:sp>
        <p:nvSpPr>
          <p:cNvPr id="101" name="文本框 100"/>
          <p:cNvSpPr txBox="1"/>
          <p:nvPr/>
        </p:nvSpPr>
        <p:spPr>
          <a:xfrm>
            <a:off x="7052310" y="5752465"/>
            <a:ext cx="5080000" cy="368300"/>
          </a:xfrm>
          <a:prstGeom prst="rect">
            <a:avLst/>
          </a:prstGeom>
          <a:noFill/>
          <a:ln w="9525">
            <a:noFill/>
          </a:ln>
        </p:spPr>
        <p:txBody>
          <a:bodyPr>
            <a:spAutoFit/>
          </a:bodyPr>
          <a:p>
            <a:pPr indent="228600" algn="ctr"/>
            <a:r>
              <a:rPr lang="zh-CN" altLang="en-US" sz="1800" b="1">
                <a:solidFill>
                  <a:srgbClr val="FDB812"/>
                </a:solidFill>
              </a:rPr>
              <a:t>图4.4.1.6</a:t>
            </a:r>
            <a:r>
              <a:rPr lang="en-US" altLang="zh-CN" sz="1800" b="1">
                <a:solidFill>
                  <a:srgbClr val="FDB812"/>
                </a:solidFill>
              </a:rPr>
              <a:t>:</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a:t>三诺数码音箱ispeak-600</a:t>
            </a:r>
            <a:endParaRPr lang="zh-CN" altLang="en-US" sz="1600"/>
          </a:p>
        </p:txBody>
      </p:sp>
      <p:sp>
        <p:nvSpPr>
          <p:cNvPr id="7" name="文本框 6"/>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流程图: 可选过程 1"/>
          <p:cNvSpPr/>
          <p:nvPr/>
        </p:nvSpPr>
        <p:spPr>
          <a:xfrm>
            <a:off x="778510" y="1202690"/>
            <a:ext cx="313690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4.4.3  IDEA奖</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778510" y="2306320"/>
            <a:ext cx="10273665" cy="3107690"/>
          </a:xfrm>
          <a:prstGeom prst="rect">
            <a:avLst/>
          </a:prstGeom>
          <a:noFill/>
          <a:ln w="9525">
            <a:noFill/>
          </a:ln>
        </p:spPr>
        <p:txBody>
          <a:bodyPr wrap="square">
            <a:spAutoFit/>
          </a:bodyPr>
          <a:p>
            <a:pPr algn="l">
              <a:lnSpc>
                <a:spcPct val="140000"/>
              </a:lnSpc>
            </a:pPr>
            <a:r>
              <a:rPr lang="en-US" sz="2000">
                <a:latin typeface="黑体" panose="02010609060101010101" pitchFamily="49" charset="-122"/>
                <a:ea typeface="黑体" panose="02010609060101010101" pitchFamily="49" charset="-122"/>
              </a:rPr>
              <a:t>美国IDEA奖全称是INDUSTRIAL DESIGN EXCELLENCE AWARDS，美国工业设计优秀奖。 </a:t>
            </a:r>
            <a:endParaRPr lang="en-US" sz="2000">
              <a:latin typeface="黑体" panose="02010609060101010101" pitchFamily="49" charset="-122"/>
              <a:ea typeface="黑体" panose="02010609060101010101" pitchFamily="49" charset="-122"/>
            </a:endParaRPr>
          </a:p>
          <a:p>
            <a:pPr algn="l">
              <a:lnSpc>
                <a:spcPct val="140000"/>
              </a:lnSpc>
            </a:pPr>
            <a:r>
              <a:rPr lang="en-US" sz="2000">
                <a:latin typeface="黑体" panose="02010609060101010101" pitchFamily="49" charset="-122"/>
                <a:ea typeface="黑体" panose="02010609060101010101" pitchFamily="49" charset="-122"/>
              </a:rPr>
              <a:t>IDEA由美国商业周刊（BusinessWeek）主办、美国工业设计师协会IDSA（Industrial Designers Society of America）担任评审的工业设计竞赛。该奖项的设立于1979年，主要是颁发给已经发售的产品。虽然只有25年的历史，却有着不亚于iF的影响力。作为美国主持的唯一一项世界性工业设计大奖，自由创新的主题得到了很好的突出。每年由美国工业设计师协会从特定的工业领域选出顶级的产品设计，授予工业设计奖（IDEA），并公布于当期的商业周刊杂志。</a:t>
            </a:r>
            <a:endParaRPr lang="en-US" sz="2000">
              <a:latin typeface="黑体" panose="02010609060101010101" pitchFamily="49" charset="-122"/>
              <a:ea typeface="黑体" panose="02010609060101010101" pitchFamily="49" charset="-122"/>
            </a:endParaRPr>
          </a:p>
        </p:txBody>
      </p:sp>
      <p:pic>
        <p:nvPicPr>
          <p:cNvPr id="4" name="图片 3" descr="图4.4.3.1"/>
          <p:cNvPicPr>
            <a:picLocks noChangeAspect="1"/>
          </p:cNvPicPr>
          <p:nvPr/>
        </p:nvPicPr>
        <p:blipFill>
          <a:blip r:embed="rId1"/>
          <a:stretch>
            <a:fillRect/>
          </a:stretch>
        </p:blipFill>
        <p:spPr>
          <a:xfrm>
            <a:off x="6230620" y="904240"/>
            <a:ext cx="2818130" cy="10852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图4.4.3.2"/>
          <p:cNvPicPr>
            <a:picLocks noChangeAspect="1"/>
          </p:cNvPicPr>
          <p:nvPr/>
        </p:nvPicPr>
        <p:blipFill>
          <a:blip r:embed="rId1"/>
          <a:stretch>
            <a:fillRect/>
          </a:stretch>
        </p:blipFill>
        <p:spPr>
          <a:xfrm>
            <a:off x="3608070" y="1455420"/>
            <a:ext cx="4763135" cy="3572510"/>
          </a:xfrm>
          <a:prstGeom prst="rect">
            <a:avLst/>
          </a:prstGeom>
        </p:spPr>
      </p:pic>
      <p:sp>
        <p:nvSpPr>
          <p:cNvPr id="4" name="文本框 3"/>
          <p:cNvSpPr txBox="1"/>
          <p:nvPr/>
        </p:nvSpPr>
        <p:spPr>
          <a:xfrm>
            <a:off x="4871720" y="5401310"/>
            <a:ext cx="2540000" cy="368300"/>
          </a:xfrm>
          <a:prstGeom prst="rect">
            <a:avLst/>
          </a:prstGeom>
          <a:noFill/>
        </p:spPr>
        <p:txBody>
          <a:bodyPr wrap="square" rtlCol="0" anchor="t">
            <a:spAutoFit/>
          </a:bodyPr>
          <a:p>
            <a:r>
              <a:rPr lang="zh-CN" altLang="en-US" b="1">
                <a:solidFill>
                  <a:srgbClr val="FDB812"/>
                </a:solidFill>
              </a:rPr>
              <a:t>图4.4.3.2</a:t>
            </a:r>
            <a:r>
              <a:rPr lang="zh-CN" altLang="en-US"/>
              <a:t>  </a:t>
            </a:r>
            <a:r>
              <a:rPr lang="zh-CN" altLang="en-US" sz="1600"/>
              <a:t>获奖作品</a:t>
            </a:r>
            <a:endParaRPr lang="zh-CN" altLang="en-US" sz="1600"/>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168140" y="3081020"/>
            <a:ext cx="733806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产品开发的法律法规</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784836" y="176224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8234" y="138665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345055" y="259969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五、</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国家及相关行业标准</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5.1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38" name="Picture 2" descr="OKA的衣帽架00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17941" y="914324"/>
            <a:ext cx="1703408" cy="170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OKA的衣帽架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653" y="914324"/>
            <a:ext cx="1709983" cy="170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922563" y="2622322"/>
            <a:ext cx="1633739" cy="646331"/>
          </a:xfrm>
          <a:prstGeom prst="rect">
            <a:avLst/>
          </a:prstGeom>
          <a:noFill/>
        </p:spPr>
        <p:txBody>
          <a:bodyPr wrap="square" rtlCol="0">
            <a:spAutoFit/>
          </a:bodyPr>
          <a:lstStyle/>
          <a:p>
            <a:pPr lvl="0"/>
            <a:r>
              <a:rPr lang="zh-CN" altLang="en-US" b="1" dirty="0" smtClean="0"/>
              <a:t>（</a:t>
            </a:r>
            <a:r>
              <a:rPr lang="en-US" altLang="zh-CN" b="1" dirty="0" smtClean="0"/>
              <a:t>4</a:t>
            </a:r>
            <a:r>
              <a:rPr lang="zh-CN" altLang="en-US" b="1" dirty="0" smtClean="0"/>
              <a:t>）</a:t>
            </a:r>
            <a:r>
              <a:rPr lang="zh-CN" altLang="zh-CN" b="1" dirty="0" smtClean="0"/>
              <a:t>绿色</a:t>
            </a:r>
            <a:endParaRPr lang="zh-CN" altLang="zh-CN" b="1" dirty="0"/>
          </a:p>
          <a:p>
            <a:endParaRPr lang="zh-CN" altLang="en-US" dirty="0"/>
          </a:p>
        </p:txBody>
      </p:sp>
      <p:sp>
        <p:nvSpPr>
          <p:cNvPr id="13" name="TextBox 12"/>
          <p:cNvSpPr txBox="1"/>
          <p:nvPr/>
        </p:nvSpPr>
        <p:spPr>
          <a:xfrm>
            <a:off x="896476" y="2945487"/>
            <a:ext cx="3672606" cy="1877437"/>
          </a:xfrm>
          <a:prstGeom prst="rect">
            <a:avLst/>
          </a:prstGeom>
          <a:noFill/>
        </p:spPr>
        <p:txBody>
          <a:bodyPr wrap="square" rtlCol="0">
            <a:spAutoFit/>
          </a:bodyPr>
          <a:lstStyle/>
          <a:p>
            <a:r>
              <a:rPr lang="en-US" altLang="zh-CN" dirty="0" smtClean="0"/>
              <a:t>        </a:t>
            </a:r>
            <a:r>
              <a:rPr lang="zh-CN" altLang="zh-CN" sz="1600" dirty="0" smtClean="0">
                <a:latin typeface="黑体" panose="02010609060101010101" pitchFamily="49" charset="-122"/>
                <a:ea typeface="黑体" panose="02010609060101010101" pitchFamily="49" charset="-122"/>
              </a:rPr>
              <a:t>绿色</a:t>
            </a:r>
            <a:r>
              <a:rPr lang="zh-CN" altLang="zh-CN" sz="1600" dirty="0">
                <a:latin typeface="黑体" panose="02010609060101010101" pitchFamily="49" charset="-122"/>
                <a:ea typeface="黑体" panose="02010609060101010101" pitchFamily="49" charset="-122"/>
              </a:rPr>
              <a:t>对人的视觉刺激居中，是一种能使人心情放松，有助于人们心理平和的色。绿色可以使人联想到树木、田野、草原、春天等大自然中的美好景观，给人以健康、安全、卫生、生命力旺盛等方面的感受。</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20" name="TextBox 19"/>
          <p:cNvSpPr txBox="1"/>
          <p:nvPr/>
        </p:nvSpPr>
        <p:spPr>
          <a:xfrm>
            <a:off x="1922563" y="4462685"/>
            <a:ext cx="1633739" cy="646331"/>
          </a:xfrm>
          <a:prstGeom prst="rect">
            <a:avLst/>
          </a:prstGeom>
          <a:noFill/>
        </p:spPr>
        <p:txBody>
          <a:bodyPr wrap="square" rtlCol="0">
            <a:spAutoFit/>
          </a:bodyPr>
          <a:lstStyle/>
          <a:p>
            <a:pPr lvl="0"/>
            <a:r>
              <a:rPr lang="zh-CN" altLang="en-US" b="1" dirty="0" smtClean="0"/>
              <a:t>（</a:t>
            </a:r>
            <a:r>
              <a:rPr lang="en-US" altLang="zh-CN" b="1" dirty="0"/>
              <a:t>5</a:t>
            </a:r>
            <a:r>
              <a:rPr lang="zh-CN" altLang="en-US" b="1" dirty="0" smtClean="0"/>
              <a:t>）</a:t>
            </a:r>
            <a:r>
              <a:rPr lang="zh-CN" altLang="en-US" b="1" dirty="0"/>
              <a:t>橙色</a:t>
            </a:r>
            <a:endParaRPr lang="zh-CN" altLang="zh-CN" b="1" dirty="0"/>
          </a:p>
          <a:p>
            <a:endParaRPr lang="zh-CN" altLang="en-US" dirty="0"/>
          </a:p>
        </p:txBody>
      </p:sp>
      <p:sp>
        <p:nvSpPr>
          <p:cNvPr id="14" name="TextBox 13"/>
          <p:cNvSpPr txBox="1"/>
          <p:nvPr/>
        </p:nvSpPr>
        <p:spPr>
          <a:xfrm>
            <a:off x="896476" y="4818870"/>
            <a:ext cx="3672606" cy="1323439"/>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橙色</a:t>
            </a:r>
            <a:r>
              <a:rPr lang="zh-CN" altLang="zh-CN" sz="1600" dirty="0">
                <a:latin typeface="黑体" panose="02010609060101010101" pitchFamily="49" charset="-122"/>
                <a:ea typeface="黑体" panose="02010609060101010101" pitchFamily="49" charset="-122"/>
              </a:rPr>
              <a:t>是各种色彩中最暖的色，给人的印象是豁达、亮丽、注目性强，经常使人与香甜、饱满、热烈、奔放的事物相联系，很容易给环境营造出一种温暖、热情有活力的知觉印象</a:t>
            </a:r>
            <a:r>
              <a:rPr lang="zh-CN" altLang="zh-CN" sz="1600" dirty="0" smtClean="0">
                <a:latin typeface="黑体" panose="02010609060101010101" pitchFamily="49" charset="-122"/>
                <a:ea typeface="黑体" panose="02010609060101010101" pitchFamily="49" charset="-122"/>
              </a:rPr>
              <a:t>。</a:t>
            </a:r>
            <a:endParaRPr lang="zh-CN" altLang="zh-CN" sz="1600" dirty="0">
              <a:latin typeface="黑体" panose="02010609060101010101" pitchFamily="49" charset="-122"/>
              <a:ea typeface="黑体" panose="02010609060101010101" pitchFamily="49" charset="-122"/>
            </a:endParaRPr>
          </a:p>
        </p:txBody>
      </p:sp>
      <p:sp>
        <p:nvSpPr>
          <p:cNvPr id="22" name="TextBox 21"/>
          <p:cNvSpPr txBox="1"/>
          <p:nvPr/>
        </p:nvSpPr>
        <p:spPr>
          <a:xfrm>
            <a:off x="4984401" y="874953"/>
            <a:ext cx="1633739" cy="646331"/>
          </a:xfrm>
          <a:prstGeom prst="rect">
            <a:avLst/>
          </a:prstGeom>
          <a:noFill/>
        </p:spPr>
        <p:txBody>
          <a:bodyPr wrap="square" rtlCol="0">
            <a:spAutoFit/>
          </a:bodyPr>
          <a:lstStyle/>
          <a:p>
            <a:pPr lvl="0"/>
            <a:r>
              <a:rPr lang="zh-CN" altLang="en-US" b="1" dirty="0" smtClean="0"/>
              <a:t>（</a:t>
            </a:r>
            <a:r>
              <a:rPr lang="en-US" altLang="zh-CN" b="1" dirty="0" smtClean="0"/>
              <a:t>6</a:t>
            </a:r>
            <a:r>
              <a:rPr lang="zh-CN" altLang="en-US" b="1" dirty="0" smtClean="0"/>
              <a:t>）紫色</a:t>
            </a:r>
            <a:endParaRPr lang="zh-CN" altLang="zh-CN" b="1" dirty="0"/>
          </a:p>
          <a:p>
            <a:endParaRPr lang="zh-CN" altLang="en-US" dirty="0"/>
          </a:p>
        </p:txBody>
      </p:sp>
      <p:sp>
        <p:nvSpPr>
          <p:cNvPr id="16" name="TextBox 15"/>
          <p:cNvSpPr txBox="1"/>
          <p:nvPr/>
        </p:nvSpPr>
        <p:spPr>
          <a:xfrm>
            <a:off x="5250935" y="1301266"/>
            <a:ext cx="5677088" cy="1107996"/>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一般</a:t>
            </a:r>
            <a:r>
              <a:rPr lang="zh-CN" altLang="zh-CN" sz="1600" dirty="0">
                <a:latin typeface="黑体" panose="02010609060101010101" pitchFamily="49" charset="-122"/>
                <a:ea typeface="黑体" panose="02010609060101010101" pitchFamily="49" charset="-122"/>
              </a:rPr>
              <a:t>情况下，紫色面积不宜过大，因为大量的紫色容易给人造成一种反常的印象，而且大量的紫色也常常会产生一种压抑、沉闷，甚至恐怖的感觉。</a:t>
            </a:r>
            <a:endParaRPr lang="zh-CN" altLang="zh-CN" sz="1600" dirty="0">
              <a:latin typeface="黑体" panose="02010609060101010101" pitchFamily="49" charset="-122"/>
              <a:ea typeface="黑体" panose="02010609060101010101" pitchFamily="49" charset="-122"/>
            </a:endParaRPr>
          </a:p>
          <a:p>
            <a:endParaRPr lang="zh-CN" altLang="en-US" sz="1600" dirty="0">
              <a:latin typeface="黑体" panose="02010609060101010101" pitchFamily="49" charset="-122"/>
              <a:ea typeface="黑体" panose="02010609060101010101" pitchFamily="49" charset="-122"/>
            </a:endParaRPr>
          </a:p>
        </p:txBody>
      </p:sp>
      <p:sp>
        <p:nvSpPr>
          <p:cNvPr id="24" name="TextBox 23"/>
          <p:cNvSpPr txBox="1"/>
          <p:nvPr/>
        </p:nvSpPr>
        <p:spPr>
          <a:xfrm>
            <a:off x="4984401" y="2255196"/>
            <a:ext cx="1633739" cy="646331"/>
          </a:xfrm>
          <a:prstGeom prst="rect">
            <a:avLst/>
          </a:prstGeom>
          <a:noFill/>
        </p:spPr>
        <p:txBody>
          <a:bodyPr wrap="square" rtlCol="0">
            <a:spAutoFit/>
          </a:bodyPr>
          <a:lstStyle/>
          <a:p>
            <a:pPr lvl="0"/>
            <a:r>
              <a:rPr lang="zh-CN" altLang="en-US" b="1" dirty="0" smtClean="0"/>
              <a:t>（</a:t>
            </a:r>
            <a:r>
              <a:rPr lang="en-US" altLang="zh-CN" b="1" dirty="0"/>
              <a:t>7</a:t>
            </a:r>
            <a:r>
              <a:rPr lang="zh-CN" altLang="en-US" b="1" dirty="0" smtClean="0"/>
              <a:t>）</a:t>
            </a:r>
            <a:r>
              <a:rPr lang="zh-CN" altLang="en-US" b="1" dirty="0"/>
              <a:t>黑</a:t>
            </a:r>
            <a:r>
              <a:rPr lang="zh-CN" altLang="en-US" b="1" dirty="0" smtClean="0"/>
              <a:t>色</a:t>
            </a:r>
            <a:endParaRPr lang="zh-CN" altLang="zh-CN" b="1" dirty="0"/>
          </a:p>
          <a:p>
            <a:endParaRPr lang="zh-CN" altLang="en-US" dirty="0"/>
          </a:p>
        </p:txBody>
      </p:sp>
      <p:sp>
        <p:nvSpPr>
          <p:cNvPr id="25" name="TextBox 24"/>
          <p:cNvSpPr txBox="1"/>
          <p:nvPr/>
        </p:nvSpPr>
        <p:spPr>
          <a:xfrm>
            <a:off x="8554476" y="2787225"/>
            <a:ext cx="3183255" cy="1323439"/>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黑色</a:t>
            </a:r>
            <a:r>
              <a:rPr lang="zh-CN" altLang="zh-CN" sz="1600" dirty="0">
                <a:latin typeface="黑体" panose="02010609060101010101" pitchFamily="49" charset="-122"/>
                <a:ea typeface="黑体" panose="02010609060101010101" pitchFamily="49" charset="-122"/>
              </a:rPr>
              <a:t>能给人以沉稳、严肃、庄重、强硬、等的感觉。但是，如果黑色的面积过大，则有可能形成压抑、郁闷、伤感、恐怖等方面的倾向。</a:t>
            </a:r>
            <a:endParaRPr lang="zh-CN" altLang="zh-CN" sz="1600" dirty="0">
              <a:latin typeface="黑体" panose="02010609060101010101" pitchFamily="49" charset="-122"/>
              <a:ea typeface="黑体" panose="02010609060101010101" pitchFamily="49" charset="-122"/>
            </a:endParaRPr>
          </a:p>
        </p:txBody>
      </p:sp>
      <p:pic>
        <p:nvPicPr>
          <p:cNvPr id="14340" name="Picture 4" descr="兰博基尼Ankonian概念跑车"/>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0283" y="2624198"/>
            <a:ext cx="3172932" cy="204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8554476" y="4271235"/>
            <a:ext cx="3326039" cy="338554"/>
          </a:xfrm>
          <a:prstGeom prst="rect">
            <a:avLst/>
          </a:prstGeom>
        </p:spPr>
        <p:txBody>
          <a:bodyPr wrap="none">
            <a:spAutoFit/>
          </a:bodyPr>
          <a:lstStyle/>
          <a:p>
            <a:r>
              <a:rPr lang="zh-CN" altLang="zh-CN" sz="1600" dirty="0">
                <a:solidFill>
                  <a:srgbClr val="FFC000"/>
                </a:solidFill>
              </a:rPr>
              <a:t>图</a:t>
            </a:r>
            <a:r>
              <a:rPr lang="en-US" altLang="zh-CN" sz="1600" dirty="0">
                <a:solidFill>
                  <a:srgbClr val="FFC000"/>
                </a:solidFill>
              </a:rPr>
              <a:t>1-23 </a:t>
            </a:r>
            <a:r>
              <a:rPr lang="zh-CN" altLang="zh-CN" sz="1600" dirty="0" smtClean="0">
                <a:solidFill>
                  <a:srgbClr val="FFC000"/>
                </a:solidFill>
              </a:rPr>
              <a:t>兰博基尼</a:t>
            </a:r>
            <a:r>
              <a:rPr lang="en-US" altLang="zh-CN" sz="1600" dirty="0" smtClean="0">
                <a:solidFill>
                  <a:srgbClr val="FFC000"/>
                </a:solidFill>
              </a:rPr>
              <a:t>  </a:t>
            </a:r>
            <a:r>
              <a:rPr lang="en-US" altLang="zh-CN" sz="1600" dirty="0" err="1" smtClean="0"/>
              <a:t>Ankonian</a:t>
            </a:r>
            <a:r>
              <a:rPr lang="zh-CN" altLang="zh-CN" sz="1600" dirty="0"/>
              <a:t>概念跑车</a:t>
            </a:r>
            <a:endParaRPr lang="zh-CN" altLang="zh-CN" sz="1600" dirty="0"/>
          </a:p>
        </p:txBody>
      </p:sp>
      <p:sp>
        <p:nvSpPr>
          <p:cNvPr id="28" name="TextBox 27"/>
          <p:cNvSpPr txBox="1"/>
          <p:nvPr/>
        </p:nvSpPr>
        <p:spPr>
          <a:xfrm>
            <a:off x="4984400" y="4829624"/>
            <a:ext cx="1633739" cy="646331"/>
          </a:xfrm>
          <a:prstGeom prst="rect">
            <a:avLst/>
          </a:prstGeom>
          <a:noFill/>
        </p:spPr>
        <p:txBody>
          <a:bodyPr wrap="square" rtlCol="0">
            <a:spAutoFit/>
          </a:bodyPr>
          <a:lstStyle/>
          <a:p>
            <a:pPr lvl="0"/>
            <a:r>
              <a:rPr lang="zh-CN" altLang="en-US" b="1" dirty="0" smtClean="0"/>
              <a:t>（</a:t>
            </a:r>
            <a:r>
              <a:rPr lang="en-US" altLang="zh-CN" b="1" dirty="0" smtClean="0"/>
              <a:t>8</a:t>
            </a:r>
            <a:r>
              <a:rPr lang="zh-CN" altLang="en-US" b="1" dirty="0" smtClean="0"/>
              <a:t>）白色</a:t>
            </a:r>
            <a:endParaRPr lang="zh-CN" altLang="zh-CN" b="1" dirty="0"/>
          </a:p>
          <a:p>
            <a:endParaRPr lang="zh-CN" altLang="en-US" dirty="0"/>
          </a:p>
        </p:txBody>
      </p:sp>
      <p:sp>
        <p:nvSpPr>
          <p:cNvPr id="18" name="TextBox 17"/>
          <p:cNvSpPr txBox="1"/>
          <p:nvPr/>
        </p:nvSpPr>
        <p:spPr>
          <a:xfrm>
            <a:off x="5260284" y="5186305"/>
            <a:ext cx="6166224" cy="861774"/>
          </a:xfrm>
          <a:prstGeom prst="rect">
            <a:avLst/>
          </a:prstGeom>
          <a:noFill/>
        </p:spPr>
        <p:txBody>
          <a:bodyPr wrap="square" rtlCol="0">
            <a:spAutoFit/>
          </a:bodyPr>
          <a:lstStyle/>
          <a:p>
            <a:r>
              <a:rPr lang="zh-CN" altLang="zh-CN" sz="1600" dirty="0">
                <a:latin typeface="黑体" panose="02010609060101010101" pitchFamily="49" charset="-122"/>
                <a:ea typeface="黑体" panose="02010609060101010101" pitchFamily="49" charset="-122"/>
              </a:rPr>
              <a:t>白色给人的感觉是明亮而纯洁。利用白色可以营造出一种朴素、高雅、真诚的氛围。</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391285"/>
            <a:ext cx="19653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概 念</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96185"/>
            <a:ext cx="9773285" cy="267652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企业、设计师及相关工作人员应该认真学习相关认证、行业标准。在实际工作中具体的产品需要何种认证及标准，要根据客户具体的产品开发要求、销售区域、经营策略等因素，在造型设计、工程设计的过程中就要就要根据产品涉及的相关问题，符合行业标准及相关认证。国内外主要相关行业标准及认证主要有：ISO质量认证体系、3C认证、CE认证、VCCI认证、UL认证、E-MARK认证、FCC认证、CB认证、WEEE认证、ROHS指令等。</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32048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ISO质量认证体系</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948055" y="2509520"/>
            <a:ext cx="10172700" cy="3107690"/>
          </a:xfrm>
          <a:prstGeom prst="rect">
            <a:avLst/>
          </a:prstGeom>
          <a:noFill/>
        </p:spPr>
        <p:txBody>
          <a:bodyPr wrap="square" rtlCol="0">
            <a:spAutoFit/>
          </a:bodyPr>
          <a:p>
            <a:pPr algn="l">
              <a:lnSpc>
                <a:spcPct val="140000"/>
              </a:lnSpc>
            </a:pPr>
            <a:r>
              <a:rPr lang="zh-CN" altLang="en-US" sz="2000">
                <a:latin typeface="黑体" panose="02010609060101010101" pitchFamily="49" charset="-122"/>
                <a:ea typeface="黑体" panose="02010609060101010101" pitchFamily="49" charset="-122"/>
              </a:rPr>
              <a:t>    国际标准化组织(International Organization for Standardization)简称ISO，是一个全球性的非政府组织，是国际标准化领域中一个十分重要的组织。中国是ISO的正式成员，代表中国的组织为中国国家标准化管理委员会（Standardization Administration of China，简称SAC）。ISO来源于希腊语“ISOS”，即“EQUAL”——平等之意。</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ISO9000族标准是现代质量管理和质量保证的结晶，它提供了建立质量体系的基本要求，也是企业进行质量管理的基本要求。按ISO9000族标准建立的质量体系能发挥企业质量管理的实际功效，同时也为顾客和第三方认可打好基础，提供认可。</a:t>
            </a:r>
            <a:endParaRPr lang="zh-CN" altLang="en-US" sz="2000">
              <a:latin typeface="黑体" panose="02010609060101010101" pitchFamily="49" charset="-122"/>
              <a:ea typeface="黑体" panose="02010609060101010101" pitchFamily="49" charset="-122"/>
            </a:endParaRPr>
          </a:p>
        </p:txBody>
      </p:sp>
      <p:pic>
        <p:nvPicPr>
          <p:cNvPr id="8" name="图片 7" descr="5-1"/>
          <p:cNvPicPr>
            <a:picLocks noChangeAspect="1"/>
          </p:cNvPicPr>
          <p:nvPr/>
        </p:nvPicPr>
        <p:blipFill>
          <a:blip r:embed="rId1"/>
          <a:stretch>
            <a:fillRect/>
          </a:stretch>
        </p:blipFill>
        <p:spPr>
          <a:xfrm>
            <a:off x="4310380" y="1020445"/>
            <a:ext cx="1485265" cy="1485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5-2"/>
          <p:cNvPicPr>
            <a:picLocks noChangeAspect="1"/>
          </p:cNvPicPr>
          <p:nvPr/>
        </p:nvPicPr>
        <p:blipFill>
          <a:blip r:embed="rId1"/>
          <a:stretch>
            <a:fillRect/>
          </a:stretch>
        </p:blipFill>
        <p:spPr>
          <a:xfrm>
            <a:off x="3295650" y="1022350"/>
            <a:ext cx="1673225" cy="1304290"/>
          </a:xfrm>
          <a:prstGeom prst="rect">
            <a:avLst/>
          </a:prstGeom>
        </p:spPr>
      </p:pic>
      <p:sp>
        <p:nvSpPr>
          <p:cNvPr id="6" name="流程图: 可选过程 5"/>
          <p:cNvSpPr/>
          <p:nvPr/>
        </p:nvSpPr>
        <p:spPr>
          <a:xfrm>
            <a:off x="731520" y="1144270"/>
            <a:ext cx="198945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3C认证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731520" y="2326640"/>
            <a:ext cx="10646410" cy="3538220"/>
          </a:xfrm>
          <a:prstGeom prst="rect">
            <a:avLst/>
          </a:prstGeom>
          <a:noFill/>
        </p:spPr>
        <p:txBody>
          <a:bodyPr wrap="square" rtlCol="0">
            <a:spAutoFit/>
          </a:bodyPr>
          <a:p>
            <a:pPr algn="l">
              <a:lnSpc>
                <a:spcPct val="140000"/>
              </a:lnSpc>
            </a:pPr>
            <a:r>
              <a:rPr lang="en-US" altLang="zh-CN"/>
              <a:t>  </a:t>
            </a:r>
            <a:r>
              <a:rPr lang="zh-CN" altLang="en-US" sz="2000">
                <a:latin typeface="黑体" panose="02010609060101010101" pitchFamily="49" charset="-122"/>
                <a:ea typeface="黑体" panose="02010609060101010101" pitchFamily="49" charset="-122"/>
              </a:rPr>
              <a:t>    所谓3C认证，就是中国强制性产品认证制度，英文名称China Compulsory Certification，英文缩写CCC。它是各国政府为保护消费者人身安全和国家安全、加强产品质量管理、依照法律法规实施的一种产品合格评定制度。</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目前的“CCC”认证标志分为四类，分别为：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（1） CCC+S 安全认证标志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（2） CCC+EMC 电磁兼容类认证标志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（3） CCC+S&amp;E 安全与电磁兼容认证标志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（4） CCC+F 消防认证标志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198945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CE认证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840740" y="2526030"/>
            <a:ext cx="10753725" cy="2676525"/>
          </a:xfrm>
          <a:prstGeom prst="rect">
            <a:avLst/>
          </a:prstGeom>
          <a:noFill/>
        </p:spPr>
        <p:txBody>
          <a:bodyPr wrap="square" rtlCol="0">
            <a:spAutoFit/>
          </a:bodyPr>
          <a:p>
            <a:pPr algn="l">
              <a:lnSpc>
                <a:spcPct val="140000"/>
              </a:lnSpc>
              <a:buNone/>
            </a:pPr>
            <a:r>
              <a:rPr lang="zh-CN" altLang="en-US" sz="2000">
                <a:latin typeface="黑体" panose="02010609060101010101" pitchFamily="49" charset="-122"/>
                <a:ea typeface="黑体" panose="02010609060101010101" pitchFamily="49" charset="-122"/>
              </a:rPr>
              <a:t>   “CE”标志是一种安全认证标志，被视为制造商打开并进入欧洲市场的护照。CE代表欧洲统一（CONFORMITE EUROPEENNE）。在欧盟市场“CE”标志属强制性认证标志，不论是欧盟内部企业生产的产品，还是其他国家生产的产品，要想在欧盟市场上自由流通，就必须加贴“CE”标志，以表明产品符合欧盟《技术协调与标准化新方法》指令的基本要求。这是欧盟法律对产品提出的一种强制性要求。凡是贴有“CE”标志的产品就可在欧盟各成员国内销售，无须符合每个成员国的要求，从而实现了商品在欧盟成员国范围内的自由流通。</a:t>
            </a:r>
            <a:endParaRPr lang="zh-CN" altLang="en-US" sz="2000">
              <a:latin typeface="黑体" panose="02010609060101010101" pitchFamily="49" charset="-122"/>
              <a:ea typeface="黑体" panose="02010609060101010101" pitchFamily="49" charset="-122"/>
            </a:endParaRPr>
          </a:p>
        </p:txBody>
      </p:sp>
      <p:pic>
        <p:nvPicPr>
          <p:cNvPr id="3" name="图片 2" descr="5-3"/>
          <p:cNvPicPr>
            <a:picLocks noChangeAspect="1"/>
          </p:cNvPicPr>
          <p:nvPr/>
        </p:nvPicPr>
        <p:blipFill>
          <a:blip r:embed="rId1"/>
          <a:stretch>
            <a:fillRect/>
          </a:stretch>
        </p:blipFill>
        <p:spPr>
          <a:xfrm>
            <a:off x="3074670" y="1047115"/>
            <a:ext cx="1878330" cy="13468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066800"/>
            <a:ext cx="26701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VCCI认证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864235" y="2737485"/>
            <a:ext cx="10463530" cy="1383665"/>
          </a:xfrm>
          <a:prstGeom prst="rect">
            <a:avLst/>
          </a:prstGeom>
          <a:noFill/>
        </p:spPr>
        <p:txBody>
          <a:bodyPr wrap="square" rtlCol="0">
            <a:spAutoFit/>
          </a:bodyPr>
          <a:p>
            <a:pPr algn="l">
              <a:lnSpc>
                <a:spcPct val="140000"/>
              </a:lnSpc>
            </a:pPr>
            <a:r>
              <a:rPr lang="zh-CN" altLang="en-US" sz="2000">
                <a:latin typeface="黑体" panose="02010609060101010101" pitchFamily="49" charset="-122"/>
                <a:ea typeface="黑体" panose="02010609060101010101" pitchFamily="49" charset="-122"/>
              </a:rPr>
              <a:t>     VCCI 是日本的电磁兼容认证标志，由日本电磁干扰控制委员会管理, VCCI 认证是非强制性的，但是在日本销售的信息技术产品，一般会被要求进行 VCCI 认证。日本目前没有抗扰度方面的标准。</a:t>
            </a:r>
            <a:endParaRPr lang="zh-CN" altLang="en-US" sz="2000">
              <a:latin typeface="黑体" panose="02010609060101010101" pitchFamily="49" charset="-122"/>
              <a:ea typeface="黑体" panose="02010609060101010101" pitchFamily="49" charset="-122"/>
            </a:endParaRPr>
          </a:p>
        </p:txBody>
      </p:sp>
      <p:pic>
        <p:nvPicPr>
          <p:cNvPr id="3" name="图片 2" descr="5-4"/>
          <p:cNvPicPr>
            <a:picLocks noChangeAspect="1"/>
          </p:cNvPicPr>
          <p:nvPr/>
        </p:nvPicPr>
        <p:blipFill>
          <a:blip r:embed="rId1"/>
          <a:stretch>
            <a:fillRect/>
          </a:stretch>
        </p:blipFill>
        <p:spPr>
          <a:xfrm>
            <a:off x="3895090" y="989330"/>
            <a:ext cx="2225675" cy="16529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39522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UL认证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02335" y="2693670"/>
            <a:ext cx="10218420" cy="2245360"/>
          </a:xfrm>
          <a:prstGeom prst="rect">
            <a:avLst/>
          </a:prstGeom>
          <a:noFill/>
        </p:spPr>
        <p:txBody>
          <a:bodyPr wrap="square" rtlCol="0">
            <a:spAutoFit/>
          </a:bodyPr>
          <a:p>
            <a:pPr algn="l">
              <a:lnSpc>
                <a:spcPct val="140000"/>
              </a:lnSpc>
              <a:buNone/>
            </a:pPr>
            <a:r>
              <a:rPr lang="en-US" altLang="zh-CN" sz="2000"/>
              <a:t> </a:t>
            </a:r>
            <a:r>
              <a:rPr lang="zh-CN" altLang="en-US" sz="2000">
                <a:latin typeface="黑体" panose="02010609060101010101" pitchFamily="49" charset="-122"/>
                <a:ea typeface="黑体" panose="02010609060101010101" pitchFamily="49" charset="-122"/>
              </a:rPr>
              <a:t>    UL是美国保险商试验所（Underwriter Laboratories Inc.）的简写。UL安全试验所是美国最有权威的，也是世界上从事安全试验和鉴定的较大的民间机构。 它是一个独立的、非营利的、为公共安全做试验的专业机构。它采用科学的测试方法来研究确定各种材料、装置、产品、设备、建筑等对生命、财产有无危害和危害的程度；确定、编写、发行相应的标准和有助于减少及防止造成生命财产受到损失的资料，同时开展实情调研业务。</a:t>
            </a:r>
            <a:endParaRPr lang="zh-CN" altLang="en-US" sz="2000">
              <a:latin typeface="黑体" panose="02010609060101010101" pitchFamily="49" charset="-122"/>
              <a:ea typeface="黑体" panose="02010609060101010101" pitchFamily="49" charset="-122"/>
            </a:endParaRPr>
          </a:p>
        </p:txBody>
      </p:sp>
      <p:pic>
        <p:nvPicPr>
          <p:cNvPr id="3" name="图片 2" descr="5-5"/>
          <p:cNvPicPr>
            <a:picLocks noChangeAspect="1"/>
          </p:cNvPicPr>
          <p:nvPr/>
        </p:nvPicPr>
        <p:blipFill>
          <a:blip r:embed="rId1"/>
          <a:stretch>
            <a:fillRect/>
          </a:stretch>
        </p:blipFill>
        <p:spPr>
          <a:xfrm>
            <a:off x="3234055" y="1007745"/>
            <a:ext cx="1968500" cy="16865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71526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E-MARK认证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31520" y="2310765"/>
            <a:ext cx="10540365" cy="3969385"/>
          </a:xfrm>
          <a:prstGeom prst="rect">
            <a:avLst/>
          </a:prstGeom>
          <a:noFill/>
        </p:spPr>
        <p:txBody>
          <a:bodyPr wrap="square" rtlCol="0">
            <a:spAutoFit/>
          </a:bodyPr>
          <a:p>
            <a:pPr algn="l">
              <a:lnSpc>
                <a:spcPct val="140000"/>
              </a:lnSpc>
              <a:buNone/>
            </a:pPr>
            <a:r>
              <a:rPr lang="zh-CN" altLang="en-US" sz="2000">
                <a:latin typeface="黑体" panose="02010609060101010101" pitchFamily="49" charset="-122"/>
                <a:ea typeface="黑体" panose="02010609060101010101" pitchFamily="49" charset="-122"/>
              </a:rPr>
              <a:t>    E/e Mark认证是欧洲依照欧盟法令【 EEC Directives 】与欧洲经济委员会法规【 ECE Regulation 】的规定，对机动车整车﹐安全零部件及系统的认证标志，以确保行车的安全及环境保护之要求。2002年10月起，根据欧盟指令72/245/EEC，以及修正指令95/54/EC的要求，凡是进入欧盟市场进行销售的汽车电子电器类产品，必须通过e-Mark相关测试认证。 　　</a:t>
            </a:r>
            <a:endParaRPr lang="zh-CN" altLang="en-US" sz="2000">
              <a:latin typeface="黑体" panose="02010609060101010101" pitchFamily="49" charset="-122"/>
              <a:ea typeface="黑体" panose="02010609060101010101" pitchFamily="49" charset="-122"/>
            </a:endParaRPr>
          </a:p>
          <a:p>
            <a:pPr algn="l">
              <a:lnSpc>
                <a:spcPct val="140000"/>
              </a:lnSpc>
              <a:buNone/>
            </a:pPr>
            <a:r>
              <a:rPr lang="zh-CN" altLang="en-US" sz="2000">
                <a:latin typeface="黑体" panose="02010609060101010101" pitchFamily="49" charset="-122"/>
                <a:ea typeface="黑体" panose="02010609060101010101" pitchFamily="49" charset="-122"/>
              </a:rPr>
              <a:t>    目前从市场需求来看，通常ECE成员愿意接收符合ECE法规的测试报告及证书，E标志证书涉及的产品是零部件及系统部件，没有整车认证的相应法规，获得E标志认证的产品是为市场所接受的。国内常见E标志认证产品有汽车灯泡、安全玻璃、轮胎、三角警示牌、车用电子产品等。E标志认证的执行测试机构一般是ECE成员国的技术服务机构。E标志证书的发证机构是ECE成员国的政府部门。</a:t>
            </a:r>
            <a:endParaRPr lang="zh-CN" altLang="en-US" sz="2000">
              <a:latin typeface="黑体" panose="02010609060101010101" pitchFamily="49" charset="-122"/>
              <a:ea typeface="黑体" panose="02010609060101010101" pitchFamily="49" charset="-122"/>
            </a:endParaRPr>
          </a:p>
        </p:txBody>
      </p:sp>
      <p:pic>
        <p:nvPicPr>
          <p:cNvPr id="3" name="图片 2" descr="5-6"/>
          <p:cNvPicPr>
            <a:picLocks noChangeAspect="1"/>
          </p:cNvPicPr>
          <p:nvPr/>
        </p:nvPicPr>
        <p:blipFill>
          <a:blip r:embed="rId1"/>
          <a:stretch>
            <a:fillRect/>
          </a:stretch>
        </p:blipFill>
        <p:spPr>
          <a:xfrm>
            <a:off x="3642360" y="1008380"/>
            <a:ext cx="1385570" cy="13030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47142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FCC认证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31520" y="2341880"/>
            <a:ext cx="10478770" cy="3538220"/>
          </a:xfrm>
          <a:prstGeom prst="rect">
            <a:avLst/>
          </a:prstGeom>
          <a:noFill/>
        </p:spPr>
        <p:txBody>
          <a:bodyPr wrap="square" rtlCol="0">
            <a:spAutoFit/>
          </a:bodyPr>
          <a:p>
            <a:pPr algn="l">
              <a:lnSpc>
                <a:spcPct val="140000"/>
              </a:lnSpc>
            </a:pPr>
            <a:r>
              <a:rPr lang="en-US" altLang="zh-CN" sz="2000"/>
              <a:t>   </a:t>
            </a:r>
            <a:r>
              <a:rPr lang="zh-CN" altLang="en-US" sz="2000">
                <a:latin typeface="黑体" panose="02010609060101010101" pitchFamily="49" charset="-122"/>
                <a:ea typeface="黑体" panose="02010609060101010101" pitchFamily="49" charset="-122"/>
              </a:rPr>
              <a:t>   FCC认证即是由FCC（Federal Communications Commission，美国联邦通信委员会）于1934年由COMMUNICATIONACT建立是美国政府的一个独立机构，直接对国会负责。FCC通过控制无线电广播、电视、电信、卫星和电缆来协调国内和国际的通信。涉及美国50多个州、哥伦比亚以及美国所属地区为确保与生命财产有关的无线电和电线通信产品的安全性，FCC的工程技术部（Office of Engineering and Technology）负责委员会的技术支持，同时负责设备认可方面的事务。许多无线电应用产品、通讯产品和数字产品要进入美国市场，都要求FCC的认可。FCC委员会调查和研究产品安全性的各个阶段以找出解决问题的最好方法，同时FCC也包括无线电装置、航空器的检测等等。</a:t>
            </a:r>
            <a:endParaRPr lang="zh-CN" altLang="en-US" sz="2000">
              <a:latin typeface="黑体" panose="02010609060101010101" pitchFamily="49" charset="-122"/>
              <a:ea typeface="黑体" panose="02010609060101010101" pitchFamily="49" charset="-122"/>
            </a:endParaRPr>
          </a:p>
        </p:txBody>
      </p:sp>
      <p:pic>
        <p:nvPicPr>
          <p:cNvPr id="3" name="图片 2" descr="5-7"/>
          <p:cNvPicPr>
            <a:picLocks noChangeAspect="1"/>
          </p:cNvPicPr>
          <p:nvPr/>
        </p:nvPicPr>
        <p:blipFill>
          <a:blip r:embed="rId1"/>
          <a:stretch>
            <a:fillRect/>
          </a:stretch>
        </p:blipFill>
        <p:spPr>
          <a:xfrm>
            <a:off x="3455035" y="896620"/>
            <a:ext cx="1445260" cy="14452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1494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CB认证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72795" y="2602230"/>
            <a:ext cx="10646410" cy="3107690"/>
          </a:xfrm>
          <a:prstGeom prst="rect">
            <a:avLst/>
          </a:prstGeom>
          <a:noFill/>
        </p:spPr>
        <p:txBody>
          <a:bodyPr wrap="square" rtlCol="0">
            <a:spAutoFit/>
          </a:bodyPr>
          <a:p>
            <a:pPr algn="l">
              <a:lnSpc>
                <a:spcPct val="140000"/>
              </a:lnSpc>
            </a:pPr>
            <a:r>
              <a:rPr lang="en-US" altLang="zh-CN" sz="2000"/>
              <a:t>   </a:t>
            </a:r>
            <a:r>
              <a:rPr lang="zh-CN" altLang="en-US" sz="2000">
                <a:latin typeface="黑体" panose="02010609060101010101" pitchFamily="49" charset="-122"/>
                <a:ea typeface="黑体" panose="02010609060101010101" pitchFamily="49" charset="-122"/>
              </a:rPr>
              <a:t>   CB体系（电工产品合格测试与认证的IEC体系）是IECEE（The IEC System for Conformity Testing and Certification of Electrical Equipment国际电工委员会电工产品合格测试与认证组织的简称）运作的－个国际体系，IECEE各成员国认证机构以IEC标准为基础对电工产品安全性能进行测试，其测试结果即CB测试报告和CB测试证书在IECEE各成员国得到相互认可的体系。目的是为了减少由于必须满足不同国家认证或批准准则而产生的国际贸易壁垒。CB体系的主要目标是促进国际贸易，其手段是通过推动国家标准与国际标准的统一协调以及产品认证机构的合作，而使制造商更接近于理想的“一次测试，多处适用”的目标。</a:t>
            </a:r>
            <a:endParaRPr lang="zh-CN" altLang="en-US" sz="2000">
              <a:latin typeface="黑体" panose="02010609060101010101" pitchFamily="49" charset="-122"/>
              <a:ea typeface="黑体" panose="02010609060101010101" pitchFamily="49" charset="-122"/>
            </a:endParaRPr>
          </a:p>
        </p:txBody>
      </p:sp>
      <p:pic>
        <p:nvPicPr>
          <p:cNvPr id="3" name="图片 2" descr="5-8"/>
          <p:cNvPicPr>
            <a:picLocks noChangeAspect="1"/>
          </p:cNvPicPr>
          <p:nvPr/>
        </p:nvPicPr>
        <p:blipFill>
          <a:blip r:embed="rId1"/>
          <a:stretch>
            <a:fillRect/>
          </a:stretch>
        </p:blipFill>
        <p:spPr>
          <a:xfrm>
            <a:off x="3133090" y="882015"/>
            <a:ext cx="1624330" cy="16243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30670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WEEE认证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795020" y="2984500"/>
            <a:ext cx="10601325" cy="1814830"/>
          </a:xfrm>
          <a:prstGeom prst="rect">
            <a:avLst/>
          </a:prstGeom>
          <a:noFill/>
        </p:spPr>
        <p:txBody>
          <a:bodyPr wrap="square" rtlCol="0">
            <a:spAutoFit/>
          </a:bodyPr>
          <a:p>
            <a:pPr algn="l">
              <a:lnSpc>
                <a:spcPct val="140000"/>
              </a:lnSpc>
            </a:pPr>
            <a:r>
              <a:rPr lang="en-US" altLang="zh-CN" sz="2000"/>
              <a:t>    </a:t>
            </a:r>
            <a:r>
              <a:rPr lang="zh-CN" altLang="en-US" sz="2000">
                <a:latin typeface="黑体" panose="02010609060101010101" pitchFamily="49" charset="-122"/>
                <a:ea typeface="黑体" panose="02010609060101010101" pitchFamily="49" charset="-122"/>
              </a:rPr>
              <a:t>  WEEE即Waste Electrical and Electronic Equipment，是欧盟《关于报废电子电器指令》的简称。WEEE指令适用于以下电子电气产品：大型家用器具、小型家用器具、信息技术和远程通讯设备、用户设备、照明设备、电气和电子工具（大型静态工业工具除外）、玩具、休闲和运动设备、医用设备（所有被植入和被感染产品除外）、监测和控制器械，自动售货机。</a:t>
            </a:r>
            <a:endParaRPr lang="zh-CN" altLang="en-US" sz="2000">
              <a:latin typeface="黑体" panose="02010609060101010101" pitchFamily="49" charset="-122"/>
              <a:ea typeface="黑体" panose="02010609060101010101" pitchFamily="49" charset="-122"/>
            </a:endParaRPr>
          </a:p>
        </p:txBody>
      </p:sp>
      <p:pic>
        <p:nvPicPr>
          <p:cNvPr id="5" name="图片 4" descr="5-9"/>
          <p:cNvPicPr>
            <a:picLocks noChangeAspect="1"/>
          </p:cNvPicPr>
          <p:nvPr/>
        </p:nvPicPr>
        <p:blipFill>
          <a:blip r:embed="rId1"/>
          <a:stretch>
            <a:fillRect/>
          </a:stretch>
        </p:blipFill>
        <p:spPr>
          <a:xfrm>
            <a:off x="4898390" y="896620"/>
            <a:ext cx="1713230" cy="16617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91308" y="927099"/>
            <a:ext cx="1644162" cy="646331"/>
          </a:xfrm>
          <a:prstGeom prst="rect">
            <a:avLst/>
          </a:prstGeom>
          <a:noFill/>
        </p:spPr>
        <p:txBody>
          <a:bodyPr wrap="square" rtlCol="0">
            <a:spAutoFit/>
          </a:bodyPr>
          <a:lstStyle/>
          <a:p>
            <a:r>
              <a:rPr lang="zh-CN" altLang="zh-CN" b="1" dirty="0"/>
              <a:t>（</a:t>
            </a:r>
            <a:r>
              <a:rPr lang="en-US" altLang="zh-CN" b="1" dirty="0"/>
              <a:t>9</a:t>
            </a:r>
            <a:r>
              <a:rPr lang="zh-CN" altLang="zh-CN" b="1" dirty="0"/>
              <a:t>）灰色</a:t>
            </a:r>
            <a:endParaRPr lang="zh-CN" altLang="zh-CN" b="1" dirty="0"/>
          </a:p>
          <a:p>
            <a:endParaRPr lang="zh-CN" altLang="en-US" dirty="0"/>
          </a:p>
        </p:txBody>
      </p:sp>
      <p:sp>
        <p:nvSpPr>
          <p:cNvPr id="3" name="TextBox 2"/>
          <p:cNvSpPr txBox="1"/>
          <p:nvPr/>
        </p:nvSpPr>
        <p:spPr>
          <a:xfrm>
            <a:off x="1209490" y="1346979"/>
            <a:ext cx="10093571" cy="1477328"/>
          </a:xfrm>
          <a:prstGeom prst="rect">
            <a:avLst/>
          </a:prstGeom>
          <a:noFill/>
        </p:spPr>
        <p:txBody>
          <a:bodyPr wrap="square" rtlCol="0">
            <a:spAutoFit/>
          </a:bodyPr>
          <a:lstStyle/>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灰色</a:t>
            </a:r>
            <a:r>
              <a:rPr lang="zh-CN" altLang="zh-CN" dirty="0">
                <a:latin typeface="黑体" panose="02010609060101010101" pitchFamily="49" charset="-122"/>
                <a:ea typeface="黑体" panose="02010609060101010101" pitchFamily="49" charset="-122"/>
              </a:rPr>
              <a:t>是成分复杂、地位中庸的色，给人的印象是含蓄、随和、谦虚。灰色所有的这种含蓄、随和、谦虚的特点，使其很容易与其他任何色彩相配合，也适合成为各种鲜艳色彩的背景。如果在红、橙、黄、绿、蓝、紫色中分别调入灰，可以使各种色彩趋向于沉稳、含蓄，以至于成为幽雅不失明确色彩倾向的各种含灰色。</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5362" name="Picture 2" descr="img2007112400122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12528" y="2507785"/>
            <a:ext cx="3162658" cy="150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img2007112400122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228" y="2507785"/>
            <a:ext cx="2856093" cy="157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img2007112400122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2527" y="3917546"/>
            <a:ext cx="3195639" cy="176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descr="img2007112400122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1416" y="4192800"/>
            <a:ext cx="2955127" cy="148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8608525" y="4803344"/>
            <a:ext cx="2065337" cy="584775"/>
          </a:xfrm>
          <a:prstGeom prst="rect">
            <a:avLst/>
          </a:prstGeom>
        </p:spPr>
        <p:txBody>
          <a:bodyPr wrap="square">
            <a:spAutoFit/>
          </a:bodyPr>
          <a:lstStyle/>
          <a:p>
            <a:r>
              <a:rPr lang="zh-CN" altLang="zh-CN" sz="1600" dirty="0">
                <a:solidFill>
                  <a:srgbClr val="FFC000"/>
                </a:solidFill>
              </a:rPr>
              <a:t>图</a:t>
            </a:r>
            <a:r>
              <a:rPr lang="en-US" altLang="zh-CN" sz="1600" dirty="0">
                <a:solidFill>
                  <a:srgbClr val="FFC000"/>
                </a:solidFill>
              </a:rPr>
              <a:t>1-24  </a:t>
            </a:r>
            <a:r>
              <a:rPr lang="en-US" altLang="zh-CN" sz="1600" dirty="0"/>
              <a:t>Protean Chair. </a:t>
            </a:r>
            <a:r>
              <a:rPr lang="zh-CN" altLang="zh-CN" sz="1600" dirty="0"/>
              <a:t>椅子的表情</a:t>
            </a:r>
            <a:endParaRPr lang="zh-CN" altLang="zh-CN" sz="1600"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309753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ROHS指令</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5" name="图片 4" descr="5-10"/>
          <p:cNvPicPr>
            <a:picLocks noChangeAspect="1"/>
          </p:cNvPicPr>
          <p:nvPr/>
        </p:nvPicPr>
        <p:blipFill>
          <a:blip r:embed="rId1"/>
          <a:stretch>
            <a:fillRect/>
          </a:stretch>
        </p:blipFill>
        <p:spPr>
          <a:xfrm>
            <a:off x="4640580" y="965835"/>
            <a:ext cx="1772285" cy="1329690"/>
          </a:xfrm>
          <a:prstGeom prst="rect">
            <a:avLst/>
          </a:prstGeom>
        </p:spPr>
      </p:pic>
      <p:sp>
        <p:nvSpPr>
          <p:cNvPr id="8" name="文本框 7"/>
          <p:cNvSpPr txBox="1"/>
          <p:nvPr/>
        </p:nvSpPr>
        <p:spPr>
          <a:xfrm>
            <a:off x="756920" y="2295525"/>
            <a:ext cx="10678160" cy="4092575"/>
          </a:xfrm>
          <a:prstGeom prst="rect">
            <a:avLst/>
          </a:prstGeom>
          <a:noFill/>
        </p:spPr>
        <p:txBody>
          <a:bodyPr wrap="square" rtlCol="0">
            <a:spAutoFit/>
          </a:bodyPr>
          <a:p>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ROHS指令，即在电子电气设备中限制使用某些有害物质指令，也称2002/95/EC指令，该指令由欧盟议会和欧盟理事会于2003年1月通过。2005年欧盟又以2005/618/EC决议的形式对2002/95/EC进行了补充，明确规定了六种有害物质的最大限量值。ROHS指令限制使用以下六类有害物质：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（1）汞(Hg)。使用该物质的例子：温控器、传感器、开关和继电器、灯泡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（2）铅(Pb)。使用该物质的例子：焊料、玻璃、PVC稳定剂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（3）镉(Cd)。使用该物质的例子：开关、弹簧、连接器、外壳和PCB、触头、电池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（4）六价铬 (Cr-VI)。使用该物质的例子：金属附腐蚀涂层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（5）多溴联苯（PBB）。使用该物质的例子：阻燃剂，PCB、连接器、塑料外壳</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（6）多溴二苯醚（PBDE）。使用该物质的例子：阻燃剂，PCB、连接器、塑料外壳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ROHS指令涉及的产品范围相当广泛，几乎涵盖了所有电子、电器、医疗、通信、玩具、安防信息等产品，它不仅包括整机产品，而且包括生产整机所使用的零部件、原材料及包装件，关系到整个生产链。</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814570" y="3096260"/>
            <a:ext cx="641985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产品开发的成功案例分析</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189814" y="788965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7917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六、</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167" name=" 167"/>
          <p:cNvSpPr/>
          <p:nvPr/>
        </p:nvSpPr>
        <p:spPr>
          <a:xfrm>
            <a:off x="11040110" y="6419215"/>
            <a:ext cx="901700" cy="419100"/>
          </a:xfrm>
          <a:prstGeom prst="round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数码、通讯产品类2</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6.4</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1118235"/>
            <a:ext cx="742188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.1</a:t>
            </a:r>
            <a:r>
              <a:rPr sz="2800" b="1" dirty="0">
                <a:solidFill>
                  <a:schemeClr val="bg1"/>
                </a:solidFill>
                <a:latin typeface="方正正中黑简体" panose="02000000000000000000" pitchFamily="2" charset="-122"/>
                <a:ea typeface="方正正中黑简体" panose="02000000000000000000" pitchFamily="2" charset="-122"/>
              </a:rPr>
              <a:t>数码、通讯产品类2——Nokia概念手机</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9" name="文本框 128"/>
          <p:cNvSpPr txBox="1"/>
          <p:nvPr/>
        </p:nvSpPr>
        <p:spPr>
          <a:xfrm>
            <a:off x="4823460" y="3134042"/>
            <a:ext cx="5080000" cy="252730"/>
          </a:xfrm>
          <a:prstGeom prst="rect">
            <a:avLst/>
          </a:prstGeom>
          <a:noFill/>
          <a:ln w="9525">
            <a:noFill/>
          </a:ln>
        </p:spPr>
        <p:txBody>
          <a:bodyPr>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42" name="图片 141"/>
          <p:cNvPicPr/>
          <p:nvPr/>
        </p:nvPicPr>
        <p:blipFill>
          <a:blip r:embed="rId1"/>
          <a:stretch>
            <a:fillRect/>
          </a:stretch>
        </p:blipFill>
        <p:spPr>
          <a:xfrm>
            <a:off x="3276600" y="1922780"/>
            <a:ext cx="2930525" cy="2327910"/>
          </a:xfrm>
          <a:prstGeom prst="rect">
            <a:avLst/>
          </a:prstGeom>
          <a:noFill/>
          <a:ln w="9525">
            <a:noFill/>
          </a:ln>
        </p:spPr>
      </p:pic>
      <p:pic>
        <p:nvPicPr>
          <p:cNvPr id="143" name="图片 142"/>
          <p:cNvPicPr/>
          <p:nvPr/>
        </p:nvPicPr>
        <p:blipFill>
          <a:blip r:embed="rId2"/>
          <a:stretch>
            <a:fillRect/>
          </a:stretch>
        </p:blipFill>
        <p:spPr>
          <a:xfrm>
            <a:off x="3258185" y="4149090"/>
            <a:ext cx="2967355" cy="1640205"/>
          </a:xfrm>
          <a:prstGeom prst="rect">
            <a:avLst/>
          </a:prstGeom>
          <a:noFill/>
          <a:ln w="9525">
            <a:noFill/>
          </a:ln>
        </p:spPr>
      </p:pic>
      <p:pic>
        <p:nvPicPr>
          <p:cNvPr id="144" name="图片 143"/>
          <p:cNvPicPr/>
          <p:nvPr/>
        </p:nvPicPr>
        <p:blipFill>
          <a:blip r:embed="rId3"/>
          <a:stretch>
            <a:fillRect/>
          </a:stretch>
        </p:blipFill>
        <p:spPr>
          <a:xfrm>
            <a:off x="6207125" y="1997075"/>
            <a:ext cx="2296795" cy="3866515"/>
          </a:xfrm>
          <a:prstGeom prst="rect">
            <a:avLst/>
          </a:prstGeom>
          <a:noFill/>
          <a:ln w="9525">
            <a:noFill/>
          </a:ln>
        </p:spPr>
      </p:pic>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2" name="图片 1"/>
          <p:cNvPicPr/>
          <p:nvPr/>
        </p:nvPicPr>
        <p:blipFill>
          <a:blip r:embed="rId4"/>
          <a:stretch>
            <a:fillRect/>
          </a:stretch>
        </p:blipFill>
        <p:spPr>
          <a:xfrm>
            <a:off x="8503920" y="1922780"/>
            <a:ext cx="2934335" cy="3940810"/>
          </a:xfrm>
          <a:prstGeom prst="rect">
            <a:avLst/>
          </a:prstGeom>
          <a:noFill/>
          <a:ln w="9525">
            <a:noFill/>
          </a:ln>
        </p:spPr>
      </p:pic>
      <p:sp>
        <p:nvSpPr>
          <p:cNvPr id="147" name="文本框 146"/>
          <p:cNvSpPr txBox="1"/>
          <p:nvPr/>
        </p:nvSpPr>
        <p:spPr>
          <a:xfrm>
            <a:off x="410845" y="1922780"/>
            <a:ext cx="2785110" cy="3784600"/>
          </a:xfrm>
          <a:prstGeom prst="rect">
            <a:avLst/>
          </a:prstGeom>
          <a:noFill/>
          <a:ln w="9525">
            <a:noFill/>
          </a:ln>
        </p:spPr>
        <p:txBody>
          <a:bodyPr wrap="square">
            <a:spAutoFit/>
          </a:bodyPr>
          <a:p>
            <a:pPr indent="0" algn="ctr"/>
            <a:r>
              <a:rPr lang="zh-CN" altLang="en-US" sz="1600" b="0">
                <a:solidFill>
                  <a:srgbClr val="FF0000"/>
                </a:solidFill>
                <a:highlight>
                  <a:srgbClr val="FFFFFF"/>
                </a:highlight>
                <a:latin typeface="+mn-ea"/>
                <a:ea typeface="黑体" panose="02010609060101010101" pitchFamily="49" charset="-122"/>
                <a:cs typeface="宋体" panose="02010600030101010101" pitchFamily="2" charset="-122"/>
              </a:rPr>
              <a:t>图</a:t>
            </a:r>
            <a:r>
              <a:rPr lang="en-US" altLang="zh-CN" sz="1600" b="0">
                <a:solidFill>
                  <a:srgbClr val="FF0000"/>
                </a:solidFill>
                <a:highlight>
                  <a:srgbClr val="FFFFFF"/>
                </a:highlight>
                <a:latin typeface="+mn-ea"/>
                <a:ea typeface="黑体" panose="02010609060101010101" pitchFamily="49" charset="-122"/>
                <a:cs typeface="宋体" panose="02010600030101010101" pitchFamily="2" charset="-122"/>
              </a:rPr>
              <a:t>6-4-1 </a:t>
            </a:r>
            <a:r>
              <a:rPr lang="zh-CN" altLang="en-US" sz="1600" b="0">
                <a:highlight>
                  <a:srgbClr val="FFFFFF"/>
                </a:highlight>
                <a:latin typeface="+mn-ea"/>
                <a:ea typeface="黑体" panose="02010609060101010101" pitchFamily="49" charset="-122"/>
                <a:cs typeface="宋体" panose="02010600030101010101" pitchFamily="2" charset="-122"/>
              </a:rPr>
              <a:t>概念手机</a:t>
            </a:r>
            <a:r>
              <a:rPr lang="en-US" altLang="zh-CN" sz="1600" b="0">
                <a:highlight>
                  <a:srgbClr val="FFFFFF"/>
                </a:highlight>
                <a:latin typeface="+mn-ea"/>
                <a:ea typeface="黑体" panose="02010609060101010101" pitchFamily="49" charset="-122"/>
                <a:cs typeface="宋体" panose="02010600030101010101" pitchFamily="2" charset="-122"/>
              </a:rPr>
              <a:t>Morph </a:t>
            </a:r>
            <a:r>
              <a:rPr lang="zh-CN" altLang="en-US" sz="1600" b="0">
                <a:highlight>
                  <a:srgbClr val="FFFFFF"/>
                </a:highlight>
                <a:latin typeface="+mn-ea"/>
                <a:ea typeface="黑体" panose="02010609060101010101" pitchFamily="49" charset="-122"/>
                <a:cs typeface="宋体" panose="02010600030101010101" pitchFamily="2" charset="-122"/>
              </a:rPr>
              <a:t>（</a:t>
            </a:r>
            <a:r>
              <a:rPr lang="en-US" altLang="zh-CN" sz="1600" b="0">
                <a:highlight>
                  <a:srgbClr val="FFFFFF"/>
                </a:highlight>
                <a:latin typeface="+mn-ea"/>
                <a:ea typeface="黑体" panose="02010609060101010101" pitchFamily="49" charset="-122"/>
                <a:cs typeface="宋体" panose="02010600030101010101" pitchFamily="2" charset="-122"/>
              </a:rPr>
              <a:t>Nokia</a:t>
            </a:r>
            <a:r>
              <a:rPr lang="zh-CN" altLang="en-US" sz="1600" b="0">
                <a:highlight>
                  <a:srgbClr val="FFFFFF"/>
                </a:highlight>
                <a:latin typeface="+mn-ea"/>
                <a:ea typeface="黑体" panose="02010609060101010101" pitchFamily="49" charset="-122"/>
                <a:cs typeface="宋体" panose="02010600030101010101" pitchFamily="2" charset="-122"/>
              </a:rPr>
              <a:t>公司）</a:t>
            </a:r>
            <a:endParaRPr lang="zh-CN" altLang="en-US" b="0">
              <a:solidFill>
                <a:srgbClr val="000000"/>
              </a:solidFill>
              <a:highlight>
                <a:srgbClr val="FFFFFF"/>
              </a:highlight>
              <a:latin typeface="+mn-ea"/>
              <a:ea typeface="黑体" panose="02010609060101010101" pitchFamily="49" charset="-122"/>
              <a:cs typeface="宋体" panose="02010600030101010101" pitchFamily="2" charset="-122"/>
            </a:endParaRPr>
          </a:p>
          <a:p>
            <a:pPr indent="0" algn="ctr"/>
            <a:r>
              <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rPr>
              <a:t>诺基亚研发中心和英国剑桥大学纳米科学实验室合作开发了一种名为</a:t>
            </a:r>
            <a:r>
              <a:rPr lang="en-US" altLang="zh-CN" sz="1600" b="0">
                <a:solidFill>
                  <a:srgbClr val="000000"/>
                </a:solidFill>
                <a:highlight>
                  <a:srgbClr val="FFFFFF"/>
                </a:highlight>
                <a:latin typeface="+mn-ea"/>
                <a:ea typeface="黑体" panose="02010609060101010101" pitchFamily="49" charset="-122"/>
                <a:cs typeface="宋体" panose="02010600030101010101" pitchFamily="2" charset="-122"/>
              </a:rPr>
              <a:t>Morph</a:t>
            </a:r>
            <a:r>
              <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rPr>
              <a:t>（变形）的概念手机。它采用了一个耳机式的主机和显示操作屏子母式设计，除了常规的手机样式之外，还可变成显示屏、手镯腕表、网络写字板等式样。而纳米纤维蛋白材料的应用，可以让手机更加柔软、透明、甚至其表面还具备自洁功能，诺基亚打算在</a:t>
            </a:r>
            <a:r>
              <a:rPr lang="en-US" altLang="zh-CN" sz="1600" b="0">
                <a:solidFill>
                  <a:srgbClr val="000000"/>
                </a:solidFill>
                <a:highlight>
                  <a:srgbClr val="FFFFFF"/>
                </a:highlight>
                <a:latin typeface="+mn-ea"/>
                <a:ea typeface="黑体" panose="02010609060101010101" pitchFamily="49" charset="-122"/>
                <a:cs typeface="宋体" panose="02010600030101010101" pitchFamily="2" charset="-122"/>
              </a:rPr>
              <a:t>7</a:t>
            </a:r>
            <a:r>
              <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rPr>
              <a:t>年内正式投放市场。</a:t>
            </a:r>
            <a:endParaRPr lang="zh-CN" altLang="en-US" sz="1600" b="0">
              <a:solidFill>
                <a:srgbClr val="000000"/>
              </a:solidFill>
              <a:highlight>
                <a:srgbClr val="FFFFFF"/>
              </a:highlight>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91235"/>
            <a:ext cx="78098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.2</a:t>
            </a:r>
            <a:r>
              <a:rPr sz="2800" b="1" dirty="0">
                <a:solidFill>
                  <a:schemeClr val="bg1"/>
                </a:solidFill>
                <a:latin typeface="方正正中黑简体" panose="02000000000000000000" pitchFamily="2" charset="-122"/>
                <a:ea typeface="方正正中黑简体" panose="02000000000000000000" pitchFamily="2" charset="-122"/>
              </a:rPr>
              <a:t>数码、通讯产品类2——“太极”机箱设计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9" name="文本框 128"/>
          <p:cNvSpPr txBox="1"/>
          <p:nvPr/>
        </p:nvSpPr>
        <p:spPr>
          <a:xfrm>
            <a:off x="4823460" y="3134042"/>
            <a:ext cx="5080000" cy="252730"/>
          </a:xfrm>
          <a:prstGeom prst="rect">
            <a:avLst/>
          </a:prstGeom>
          <a:noFill/>
          <a:ln w="9525">
            <a:noFill/>
          </a:ln>
        </p:spPr>
        <p:txBody>
          <a:bodyPr>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4" name="图片 3"/>
          <p:cNvPicPr/>
          <p:nvPr/>
        </p:nvPicPr>
        <p:blipFill>
          <a:blip r:embed="rId1"/>
          <a:stretch>
            <a:fillRect/>
          </a:stretch>
        </p:blipFill>
        <p:spPr>
          <a:xfrm>
            <a:off x="396875" y="1586230"/>
            <a:ext cx="6421755" cy="4518660"/>
          </a:xfrm>
          <a:prstGeom prst="rect">
            <a:avLst/>
          </a:prstGeom>
          <a:noFill/>
          <a:ln w="9525">
            <a:noFill/>
          </a:ln>
        </p:spPr>
      </p:pic>
      <p:sp>
        <p:nvSpPr>
          <p:cNvPr id="148" name="文本框 147"/>
          <p:cNvSpPr txBox="1"/>
          <p:nvPr/>
        </p:nvSpPr>
        <p:spPr>
          <a:xfrm>
            <a:off x="7460615" y="2027555"/>
            <a:ext cx="3569970" cy="1291590"/>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6-4-2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太极”机箱设计</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航嘉杯”首届机箱设计大赛 银奖作者：郑晓君（山东科技大学工业设计</a:t>
            </a:r>
            <a:r>
              <a:rPr lang="en-US" altLang="zh-CN" sz="1600" b="0">
                <a:latin typeface="+mn-ea"/>
                <a:ea typeface="黑体" panose="02010609060101010101" pitchFamily="49" charset="-122"/>
                <a:cs typeface="宋体" panose="02010600030101010101" pitchFamily="2" charset="-122"/>
              </a:rPr>
              <a:t>2003</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78098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.3</a:t>
            </a:r>
            <a:r>
              <a:rPr sz="2800" b="1" dirty="0">
                <a:solidFill>
                  <a:schemeClr val="bg1"/>
                </a:solidFill>
                <a:latin typeface="方正正中黑简体" panose="02000000000000000000" pitchFamily="2" charset="-122"/>
                <a:ea typeface="方正正中黑简体" panose="02000000000000000000" pitchFamily="2" charset="-122"/>
              </a:rPr>
              <a:t>数码、通讯产品类2——“太极”机箱设计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2" name="图片 1"/>
          <p:cNvPicPr/>
          <p:nvPr/>
        </p:nvPicPr>
        <p:blipFill>
          <a:blip r:embed="rId1"/>
          <a:stretch>
            <a:fillRect/>
          </a:stretch>
        </p:blipFill>
        <p:spPr>
          <a:xfrm>
            <a:off x="488315" y="1593850"/>
            <a:ext cx="6550025" cy="4615815"/>
          </a:xfrm>
          <a:prstGeom prst="rect">
            <a:avLst/>
          </a:prstGeom>
          <a:noFill/>
          <a:ln w="9525">
            <a:noFill/>
          </a:ln>
        </p:spPr>
      </p:pic>
      <p:sp>
        <p:nvSpPr>
          <p:cNvPr id="149" name="文本框 148"/>
          <p:cNvSpPr txBox="1"/>
          <p:nvPr/>
        </p:nvSpPr>
        <p:spPr>
          <a:xfrm>
            <a:off x="7510780" y="1593850"/>
            <a:ext cx="3364865" cy="1291590"/>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6-4-3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蜗牛”机箱设计</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航嘉杯”首届机箱设计大赛 铜奖作者：吴国章（山东科技大学工业设计</a:t>
            </a:r>
            <a:r>
              <a:rPr lang="en-US" altLang="zh-CN" sz="1600" b="0">
                <a:latin typeface="+mn-ea"/>
                <a:ea typeface="黑体" panose="02010609060101010101" pitchFamily="49" charset="-122"/>
                <a:cs typeface="宋体" panose="02010600030101010101" pitchFamily="2" charset="-122"/>
              </a:rPr>
              <a:t>2003</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99490"/>
            <a:ext cx="782447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.4 </a:t>
            </a:r>
            <a:r>
              <a:rPr sz="2800" b="1" dirty="0">
                <a:solidFill>
                  <a:schemeClr val="bg1"/>
                </a:solidFill>
                <a:latin typeface="方正正中黑简体" panose="02000000000000000000" pitchFamily="2" charset="-122"/>
                <a:ea typeface="方正正中黑简体" panose="02000000000000000000" pitchFamily="2" charset="-122"/>
              </a:rPr>
              <a:t>数码、通讯产品类2——绕线Mp3 播放器</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4" name="图片 3"/>
          <p:cNvPicPr/>
          <p:nvPr/>
        </p:nvPicPr>
        <p:blipFill>
          <a:blip r:embed="rId1"/>
          <a:stretch>
            <a:fillRect/>
          </a:stretch>
        </p:blipFill>
        <p:spPr>
          <a:xfrm>
            <a:off x="488315" y="1644015"/>
            <a:ext cx="3234055" cy="4775200"/>
          </a:xfrm>
          <a:prstGeom prst="rect">
            <a:avLst/>
          </a:prstGeom>
          <a:noFill/>
          <a:ln w="9525">
            <a:noFill/>
          </a:ln>
        </p:spPr>
      </p:pic>
      <p:sp>
        <p:nvSpPr>
          <p:cNvPr id="150" name="文本框 149"/>
          <p:cNvSpPr txBox="1"/>
          <p:nvPr/>
        </p:nvSpPr>
        <p:spPr>
          <a:xfrm>
            <a:off x="3993515" y="1644015"/>
            <a:ext cx="3354705" cy="1106805"/>
          </a:xfrm>
          <a:prstGeom prst="rect">
            <a:avLst/>
          </a:prstGeom>
          <a:noFill/>
          <a:ln w="9525">
            <a:noFill/>
          </a:ln>
        </p:spPr>
        <p:txBody>
          <a:bodyPr wrap="square">
            <a:spAutoFit/>
          </a:bodyPr>
          <a:p>
            <a:pPr indent="0" algn="ctr"/>
            <a:r>
              <a:rPr lang="en-US" altLang="zh-CN" b="0">
                <a:solidFill>
                  <a:srgbClr val="FF00FF"/>
                </a:solidFill>
                <a:latin typeface="+mn-ea"/>
                <a:ea typeface="黑体" panose="02010609060101010101" pitchFamily="49" charset="-122"/>
                <a:cs typeface="宋体" panose="02010600030101010101" pitchFamily="2" charset="-122"/>
              </a:rPr>
              <a:t> </a:t>
            </a:r>
            <a:endParaRPr lang="en-US" altLang="zh-CN" b="0">
              <a:solidFill>
                <a:srgbClr val="FF00FF"/>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6-4-4 </a:t>
            </a:r>
            <a:r>
              <a:rPr lang="zh-CN" altLang="en-US" sz="1600" b="0">
                <a:latin typeface="+mn-ea"/>
                <a:ea typeface="黑体" panose="02010609060101010101" pitchFamily="49" charset="-122"/>
                <a:cs typeface="宋体" panose="02010600030101010101" pitchFamily="2" charset="-122"/>
              </a:rPr>
              <a:t>绕线</a:t>
            </a:r>
            <a:r>
              <a:rPr lang="en-US" altLang="zh-CN" sz="1600" b="0">
                <a:latin typeface="+mn-ea"/>
                <a:ea typeface="黑体" panose="02010609060101010101" pitchFamily="49" charset="-122"/>
                <a:cs typeface="Times New Roman" panose="02020603050405020304" pitchFamily="18" charset="0"/>
              </a:rPr>
              <a:t>M</a:t>
            </a:r>
            <a:r>
              <a:rPr lang="en-US" altLang="zh-CN" sz="1600" b="0">
                <a:latin typeface="+mn-ea"/>
                <a:ea typeface="黑体" panose="02010609060101010101" pitchFamily="49" charset="-122"/>
                <a:cs typeface="宋体" panose="02010600030101010101" pitchFamily="2" charset="-122"/>
              </a:rPr>
              <a:t>p3 </a:t>
            </a:r>
            <a:r>
              <a:rPr lang="zh-CN" altLang="en-US" sz="1600" b="0">
                <a:latin typeface="+mn-ea"/>
                <a:ea typeface="黑体" panose="02010609060101010101" pitchFamily="49" charset="-122"/>
                <a:cs typeface="宋体" panose="02010600030101010101" pitchFamily="2" charset="-122"/>
              </a:rPr>
              <a:t>播放器  作者：郭厚魁（山东科技大学工业设计</a:t>
            </a:r>
            <a:r>
              <a:rPr lang="en-US" altLang="zh-CN" sz="1600" b="0">
                <a:latin typeface="+mn-ea"/>
                <a:ea typeface="黑体" panose="02010609060101010101" pitchFamily="49" charset="-122"/>
                <a:cs typeface="Times New Roman" panose="02020603050405020304" pitchFamily="18" charset="0"/>
              </a:rPr>
              <a:t>2005</a:t>
            </a:r>
            <a:r>
              <a:rPr lang="zh-CN" altLang="en-US" sz="1600" b="0">
                <a:latin typeface="+mn-ea"/>
                <a:ea typeface="黑体" panose="02010609060101010101" pitchFamily="49" charset="-122"/>
                <a:cs typeface="宋体" panose="02010600030101010101" pitchFamily="2" charset="-122"/>
              </a:rPr>
              <a:t>级），导师：王俊涛、杨梅</a:t>
            </a:r>
            <a:endParaRPr lang="zh-CN" altLang="en-US" sz="1600" b="0">
              <a:latin typeface="+mn-ea"/>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1085850"/>
            <a:ext cx="85598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6.4</a:t>
            </a:r>
            <a:r>
              <a:rPr lang="en-US" sz="2800" b="1" dirty="0">
                <a:solidFill>
                  <a:schemeClr val="bg1"/>
                </a:solidFill>
                <a:latin typeface="方正正中黑简体" panose="02000000000000000000" pitchFamily="2" charset="-122"/>
                <a:ea typeface="方正正中黑简体" panose="02000000000000000000" pitchFamily="2" charset="-122"/>
              </a:rPr>
              <a:t>.5 </a:t>
            </a:r>
            <a:r>
              <a:rPr sz="2800" b="1" dirty="0">
                <a:solidFill>
                  <a:schemeClr val="bg1"/>
                </a:solidFill>
                <a:latin typeface="方正正中黑简体" panose="02000000000000000000" pitchFamily="2" charset="-122"/>
                <a:ea typeface="方正正中黑简体" panose="02000000000000000000" pitchFamily="2" charset="-122"/>
              </a:rPr>
              <a:t>数码、通讯产品类2——“花音”音乐播放器</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sp>
        <p:nvSpPr>
          <p:cNvPr id="146" name="文本框 145"/>
          <p:cNvSpPr txBox="1"/>
          <p:nvPr/>
        </p:nvSpPr>
        <p:spPr>
          <a:xfrm>
            <a:off x="5151120" y="5356225"/>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5" name="图片 4"/>
          <p:cNvPicPr/>
          <p:nvPr/>
        </p:nvPicPr>
        <p:blipFill>
          <a:blip r:embed="rId1"/>
          <a:stretch>
            <a:fillRect/>
          </a:stretch>
        </p:blipFill>
        <p:spPr>
          <a:xfrm>
            <a:off x="488315" y="1771650"/>
            <a:ext cx="3274695" cy="4646930"/>
          </a:xfrm>
          <a:prstGeom prst="rect">
            <a:avLst/>
          </a:prstGeom>
          <a:noFill/>
          <a:ln w="9525">
            <a:noFill/>
          </a:ln>
        </p:spPr>
      </p:pic>
      <p:sp>
        <p:nvSpPr>
          <p:cNvPr id="151" name="文本框 150"/>
          <p:cNvSpPr txBox="1"/>
          <p:nvPr/>
        </p:nvSpPr>
        <p:spPr>
          <a:xfrm>
            <a:off x="4693285" y="1984375"/>
            <a:ext cx="3436620" cy="1260475"/>
          </a:xfrm>
          <a:prstGeom prst="rect">
            <a:avLst/>
          </a:prstGeom>
          <a:noFill/>
          <a:ln w="9525">
            <a:noFill/>
          </a:ln>
        </p:spPr>
        <p:txBody>
          <a:bodyPr wrap="square">
            <a:spAutoFit/>
          </a:bodyPr>
          <a:p>
            <a:pPr indent="0" algn="ctr"/>
            <a:r>
              <a:rPr lang="en-US" altLang="zh-CN" sz="1400" b="0">
                <a:solidFill>
                  <a:srgbClr val="FF00FF"/>
                </a:solidFill>
                <a:latin typeface="+mn-ea"/>
                <a:ea typeface="宋体" panose="02010600030101010101" pitchFamily="2" charset="-122"/>
                <a:cs typeface="宋体" panose="02010600030101010101" pitchFamily="2" charset="-122"/>
              </a:rPr>
              <a:t> </a:t>
            </a:r>
            <a:endParaRPr lang="en-US" altLang="zh-CN" sz="1400" b="0">
              <a:solidFill>
                <a:srgbClr val="FF00FF"/>
              </a:solidFill>
              <a:latin typeface="+mn-ea"/>
              <a:ea typeface="宋体" panose="02010600030101010101" pitchFamily="2"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6-4-</a:t>
            </a:r>
            <a:r>
              <a:rPr lang="en-US" altLang="zh-CN" sz="1600" b="0">
                <a:latin typeface="+mn-ea"/>
                <a:ea typeface="黑体" panose="02010609060101010101" pitchFamily="49" charset="-122"/>
                <a:cs typeface="宋体" panose="02010600030101010101" pitchFamily="2" charset="-122"/>
              </a:rPr>
              <a:t>5 “</a:t>
            </a:r>
            <a:r>
              <a:rPr lang="zh-CN" altLang="en-US" sz="1600" b="0">
                <a:latin typeface="+mn-ea"/>
                <a:ea typeface="黑体" panose="02010609060101010101" pitchFamily="49" charset="-122"/>
                <a:cs typeface="宋体" panose="02010600030101010101" pitchFamily="2" charset="-122"/>
              </a:rPr>
              <a:t>花音”播放器  作者：安良永（山东科技大学工业设计</a:t>
            </a:r>
            <a:r>
              <a:rPr lang="en-US" altLang="zh-CN" sz="1600" b="0">
                <a:latin typeface="+mn-ea"/>
                <a:ea typeface="黑体" panose="02010609060101010101" pitchFamily="49" charset="-122"/>
                <a:cs typeface="宋体" panose="02010600030101010101" pitchFamily="2" charset="-122"/>
              </a:rPr>
              <a:t>2005</a:t>
            </a:r>
            <a:r>
              <a:rPr lang="zh-CN" altLang="en-US" sz="1600" b="0">
                <a:latin typeface="+mn-ea"/>
                <a:ea typeface="黑体" panose="02010609060101010101" pitchFamily="49" charset="-122"/>
                <a:cs typeface="宋体" panose="02010600030101010101" pitchFamily="2" charset="-122"/>
              </a:rPr>
              <a:t>级），导师：王俊涛、杨梅</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专题设计类</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6.5</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420370" y="1135380"/>
            <a:ext cx="53638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6.5.1 </a:t>
            </a:r>
            <a:r>
              <a:rPr lang="zh-CN" altLang="en-US" sz="2800" b="1" dirty="0">
                <a:solidFill>
                  <a:schemeClr val="bg1"/>
                </a:solidFill>
                <a:latin typeface="方正正中黑简体" panose="02000000000000000000" pitchFamily="2" charset="-122"/>
                <a:ea typeface="方正正中黑简体" panose="02000000000000000000" pitchFamily="2" charset="-122"/>
              </a:rPr>
              <a:t>海尔“专为农村设计”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96185"/>
            <a:ext cx="9773285" cy="267652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家电下乡政策是深入贯彻落实科学发展观、积极扩大内需的重要举措，是财政和贸易政策的创新突破。主要内容是，顺应农民消费升级的新趋势，运用财政、贸易政策，引导和组织工商联手，开发、生产适合农村消费特点、性能可靠、质量保证、物美价廉的家电产品，并提供满足农民需求的流通和售后服务；对农民购买纳入补贴范围的家电产品给予一定比例(13%)的财政补贴，以激活农民购买能力，扩大农村消费，促进内需和外需协调发展。</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4" y="1033145"/>
            <a:ext cx="3107267" cy="39878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黑体" panose="02010609060101010101" pitchFamily="49" charset="-122"/>
                <a:ea typeface="黑体" panose="02010609060101010101" pitchFamily="49" charset="-122"/>
              </a:rPr>
              <a:t>（</a:t>
            </a:r>
            <a:r>
              <a:rPr lang="en-US" altLang="zh-CN" sz="2000" b="1" dirty="0" smtClean="0">
                <a:solidFill>
                  <a:schemeClr val="tx1">
                    <a:lumMod val="75000"/>
                    <a:lumOff val="25000"/>
                  </a:schemeClr>
                </a:solidFill>
                <a:latin typeface="黑体" panose="02010609060101010101" pitchFamily="49" charset="-122"/>
                <a:ea typeface="黑体" panose="02010609060101010101" pitchFamily="49" charset="-122"/>
              </a:rPr>
              <a:t>6</a:t>
            </a:r>
            <a:r>
              <a:rPr lang="zh-CN" altLang="en-US" sz="2000" b="1" dirty="0" smtClean="0">
                <a:solidFill>
                  <a:schemeClr val="tx1">
                    <a:lumMod val="75000"/>
                    <a:lumOff val="25000"/>
                  </a:schemeClr>
                </a:solidFill>
                <a:latin typeface="黑体" panose="02010609060101010101" pitchFamily="49" charset="-122"/>
                <a:ea typeface="黑体" panose="02010609060101010101" pitchFamily="49" charset="-122"/>
              </a:rPr>
              <a:t>）安全</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51084" y="1576999"/>
            <a:ext cx="9924561" cy="830997"/>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安全</a:t>
            </a:r>
            <a:r>
              <a:rPr lang="zh-CN" altLang="zh-CN" sz="1600" dirty="0">
                <a:latin typeface="黑体" panose="02010609060101010101" pitchFamily="49" charset="-122"/>
                <a:ea typeface="黑体" panose="02010609060101010101" pitchFamily="49" charset="-122"/>
              </a:rPr>
              <a:t>要素不只是关于产品使用安全的问题。安全问题涉及到的问题包括从原材料生产，产品生产制造、装配、包装运输、销售、使用、直到回收、重新利用等全过程。这就是对产品要进行绿色设计。绿色设计的产品生命周期主要包括以下几个方面：</a:t>
            </a:r>
            <a:endParaRPr lang="zh-CN" altLang="zh-CN" sz="1600" dirty="0">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82152" y="2407801"/>
            <a:ext cx="8862646" cy="4010660"/>
          </a:xfrm>
          <a:prstGeom prst="rect">
            <a:avLst/>
          </a:prstGeom>
          <a:noFill/>
        </p:spPr>
        <p:txBody>
          <a:bodyPr wrap="square" rtlCol="0">
            <a:spAutoFit/>
          </a:bodyPr>
          <a:lstStyle/>
          <a:p>
            <a:pPr>
              <a:lnSpc>
                <a:spcPct val="190000"/>
              </a:lnSpc>
            </a:pPr>
            <a:r>
              <a:rPr lang="zh-CN" altLang="zh-CN" dirty="0">
                <a:latin typeface="黑体" panose="02010609060101010101" pitchFamily="49" charset="-122"/>
                <a:ea typeface="黑体" panose="02010609060101010101" pitchFamily="49" charset="-122"/>
              </a:rPr>
              <a:t>①原材料投入阶段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②产品的规划、设计与生产制造阶段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③产品的销售和使用阶段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④产品维护和服务阶段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⑤废弃、淘汰产品的回收、重新利用阶段。</a:t>
            </a:r>
            <a:r>
              <a:rPr lang="en-US" altLang="zh-CN" dirty="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产品</a:t>
            </a:r>
            <a:r>
              <a:rPr lang="zh-CN" altLang="zh-CN" dirty="0">
                <a:latin typeface="黑体" panose="02010609060101010101" pitchFamily="49" charset="-122"/>
                <a:ea typeface="黑体" panose="02010609060101010101" pitchFamily="49" charset="-122"/>
              </a:rPr>
              <a:t>生命周期的各阶段都会有物料的输入和输出，有时可以进入人为的循环，即在利用，有时则要进入自然界的循环，造成环境、生态问题。</a:t>
            </a:r>
            <a:endParaRPr lang="zh-CN" altLang="zh-CN" dirty="0">
              <a:latin typeface="黑体" panose="02010609060101010101" pitchFamily="49" charset="-122"/>
              <a:ea typeface="黑体" panose="02010609060101010101" pitchFamily="49" charset="-122"/>
            </a:endParaRPr>
          </a:p>
          <a:p>
            <a:endParaRPr lang="zh-CN" altLang="en-US" dirty="0"/>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04240" y="1042670"/>
            <a:ext cx="315468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pPr>
            <a:r>
              <a:rPr lang="en-US" altLang="zh-CN" sz="2800" b="1" dirty="0">
                <a:solidFill>
                  <a:schemeClr val="bg1"/>
                </a:solidFill>
                <a:latin typeface="黑体" panose="02010609060101010101" pitchFamily="49" charset="-122"/>
                <a:ea typeface="黑体" panose="02010609060101010101" pitchFamily="49" charset="-122"/>
              </a:rPr>
              <a:t>6.5.2 </a:t>
            </a:r>
            <a:r>
              <a:rPr lang="zh-CN" altLang="en-US" sz="2800" b="1" dirty="0">
                <a:solidFill>
                  <a:schemeClr val="bg1"/>
                </a:solidFill>
                <a:latin typeface="黑体" panose="02010609060101010101" pitchFamily="49" charset="-122"/>
                <a:ea typeface="黑体" panose="02010609060101010101" pitchFamily="49" charset="-122"/>
              </a:rPr>
              <a:t>家电下乡</a:t>
            </a:r>
            <a:endParaRPr lang="zh-CN" altLang="en-US" sz="2800" b="1" dirty="0">
              <a:solidFill>
                <a:schemeClr val="bg1"/>
              </a:solidFill>
              <a:latin typeface="黑体" panose="02010609060101010101" pitchFamily="49" charset="-122"/>
              <a:ea typeface="黑体" panose="02010609060101010101" pitchFamily="49" charset="-122"/>
            </a:endParaRPr>
          </a:p>
        </p:txBody>
      </p:sp>
      <p:sp>
        <p:nvSpPr>
          <p:cNvPr id="2" name="文本框 1"/>
          <p:cNvSpPr txBox="1"/>
          <p:nvPr/>
        </p:nvSpPr>
        <p:spPr>
          <a:xfrm>
            <a:off x="904240" y="1530350"/>
            <a:ext cx="10383520" cy="3107690"/>
          </a:xfrm>
          <a:prstGeom prst="rect">
            <a:avLst/>
          </a:prstGeom>
          <a:noFill/>
        </p:spPr>
        <p:txBody>
          <a:bodyPr wrap="square" rtlCol="0">
            <a:spAutoFit/>
          </a:bodyPr>
          <a:p>
            <a:pPr>
              <a:lnSpc>
                <a:spcPct val="140000"/>
              </a:lnSpc>
            </a:pPr>
            <a:r>
              <a:rPr lang="zh-CN" altLang="en-US" sz="2000">
                <a:latin typeface="黑体" panose="02010609060101010101" pitchFamily="49" charset="-122"/>
                <a:ea typeface="黑体" panose="02010609060101010101" pitchFamily="49" charset="-122"/>
              </a:rPr>
              <a:t>2007年11月15日财政部《关于开展家电下乡试点工作的通知》,为了贯彻落实国务院关于促进家电下乡的指示精神，财政部、商务部在反复调查研究的基础上，提出了财政补贴促进家电下乡的政策思路。为稳妥推进，自2007年12月起在山东、河南、四川、青岛三省一市进行了家电下乡试点，对彩电、冰箱（含冰柜）、手机三大类产品给予产品销售价格13%的财政资金直补。试点取得了显著成效，农民得实惠、企业得市场、政府得民心。</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1" name="图片 100"/>
          <p:cNvPicPr/>
          <p:nvPr/>
        </p:nvPicPr>
        <p:blipFill>
          <a:blip r:embed="rId1"/>
          <a:stretch>
            <a:fillRect/>
          </a:stretch>
        </p:blipFill>
        <p:spPr>
          <a:xfrm>
            <a:off x="5107940" y="3937635"/>
            <a:ext cx="1487805" cy="1487805"/>
          </a:xfrm>
          <a:prstGeom prst="rect">
            <a:avLst/>
          </a:prstGeom>
          <a:noFill/>
          <a:ln w="9525">
            <a:noFill/>
          </a:ln>
        </p:spPr>
      </p:pic>
      <p:sp>
        <p:nvSpPr>
          <p:cNvPr id="102" name="文本框 101"/>
          <p:cNvSpPr txBox="1"/>
          <p:nvPr/>
        </p:nvSpPr>
        <p:spPr>
          <a:xfrm>
            <a:off x="3311525" y="5425757"/>
            <a:ext cx="5080000" cy="491490"/>
          </a:xfrm>
          <a:prstGeom prst="rect">
            <a:avLst/>
          </a:prstGeom>
          <a:noFill/>
          <a:ln w="9525">
            <a:noFill/>
          </a:ln>
        </p:spPr>
        <p:txBody>
          <a:bodyPr>
            <a:spAutoFit/>
          </a:bodyPr>
          <a:p>
            <a:pPr indent="0" algn="ctr"/>
            <a:r>
              <a:rPr lang="en-US" altLang="zh-CN" sz="1200" b="0">
                <a:latin typeface="宋体" panose="02010600030101010101" pitchFamily="2" charset="-122"/>
                <a:ea typeface="宋体" panose="02010600030101010101" pitchFamily="2" charset="-122"/>
                <a:cs typeface="宋体" panose="02010600030101010101" pitchFamily="2" charset="-122"/>
              </a:rPr>
              <a:t> </a:t>
            </a:r>
            <a:endParaRPr lang="en-US" altLang="zh-CN" sz="105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6-5-1</a:t>
            </a:r>
            <a:r>
              <a:rPr lang="zh-CN" altLang="en-US" sz="1200" b="0">
                <a:latin typeface="黑体" panose="02010609060101010101" pitchFamily="49" charset="-122"/>
                <a:ea typeface="黑体" panose="02010609060101010101" pitchFamily="49" charset="-122"/>
                <a:cs typeface="宋体" panose="02010600030101010101" pitchFamily="2" charset="-122"/>
              </a:rPr>
              <a:t>家电下乡的专用标识</a:t>
            </a:r>
            <a:endParaRPr lang="zh-CN" altLang="en-US" sz="1200" b="0">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904240" y="1988185"/>
            <a:ext cx="10383520" cy="4399915"/>
          </a:xfrm>
          <a:prstGeom prst="rect">
            <a:avLst/>
          </a:prstGeom>
          <a:noFill/>
        </p:spPr>
        <p:txBody>
          <a:bodyPr wrap="square" rtlCol="0">
            <a:spAutoFit/>
          </a:bodyPr>
          <a:p>
            <a:pPr algn="l">
              <a:lnSpc>
                <a:spcPct val="140000"/>
              </a:lnSpc>
            </a:pPr>
            <a:r>
              <a:rPr lang="en-US" altLang="zh-CN" sz="2000">
                <a:sym typeface="+mn-ea"/>
              </a:rPr>
              <a:t>         </a:t>
            </a:r>
            <a:r>
              <a:rPr lang="zh-CN" altLang="en-US" sz="2000">
                <a:latin typeface="黑体" panose="02010609060101010101" pitchFamily="49" charset="-122"/>
                <a:ea typeface="黑体" panose="02010609060101010101" pitchFamily="49" charset="-122"/>
                <a:sym typeface="+mn-ea"/>
              </a:rPr>
              <a:t>海尔集团是世界白色家电第一品牌、中国最具价值品牌。海尔在全球建立了29个制造基地，8个综合研发中心，19个海外贸易公司，全球员工总数超过6万人，已发展成为大规模的跨国企业集团。海尔集团在首席执行官张瑞敏确立的名牌战略指导下，先后实施名牌战略、多元化战略和国际化战略，2005年底，海尔进入第四个战略阶段——全球化品牌战略阶段。创业24年的拼搏努力，使海尔品牌在世界范围的美誉度大幅提升。2009年，海尔品牌价值高达812亿元，自2002年以来，海尔品牌价值连续8年蝉联中国最有价值品牌榜首。海尔品牌旗下冰箱、空调、洗衣机、电视机、热水器、电脑、手机、家居集成等19个产品被评为中国名牌，其中海尔冰箱、洗衣机还被国家质检总局评为首批中国世界名牌。</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p:txBody>
      </p:sp>
      <p:sp>
        <p:nvSpPr>
          <p:cNvPr id="14" name="流程图: 可选过程 13"/>
          <p:cNvSpPr/>
          <p:nvPr/>
        </p:nvSpPr>
        <p:spPr>
          <a:xfrm>
            <a:off x="904240" y="1260475"/>
            <a:ext cx="291973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en-US" altLang="zh-CN" sz="2800" b="1" dirty="0">
                <a:solidFill>
                  <a:schemeClr val="bg1"/>
                </a:solidFill>
                <a:latin typeface="黑体" panose="02010609060101010101" pitchFamily="49" charset="-122"/>
                <a:ea typeface="黑体" panose="02010609060101010101" pitchFamily="49" charset="-122"/>
              </a:rPr>
              <a:t>6.5.3 </a:t>
            </a:r>
            <a:r>
              <a:rPr lang="zh-CN" altLang="zh-CN" sz="2800" b="1" dirty="0">
                <a:solidFill>
                  <a:schemeClr val="bg1"/>
                </a:solidFill>
                <a:latin typeface="黑体" panose="02010609060101010101" pitchFamily="49" charset="-122"/>
                <a:ea typeface="黑体" panose="02010609060101010101" pitchFamily="49" charset="-122"/>
              </a:rPr>
              <a:t>海尔简介</a:t>
            </a:r>
            <a:endParaRPr lang="zh-CN" altLang="zh-CN" sz="2800" b="1"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931545" y="1587500"/>
            <a:ext cx="10383520" cy="4831080"/>
          </a:xfrm>
          <a:prstGeom prst="rect">
            <a:avLst/>
          </a:prstGeom>
          <a:noFill/>
        </p:spPr>
        <p:txBody>
          <a:bodyPr wrap="square" rtlCol="0">
            <a:spAutoFit/>
          </a:bodyPr>
          <a:p>
            <a:pPr algn="l">
              <a:lnSpc>
                <a:spcPct val="140000"/>
              </a:lnSpc>
            </a:pPr>
            <a:r>
              <a:rPr lang="en-US" altLang="zh-CN" sz="2000">
                <a:sym typeface="+mn-ea"/>
              </a:rPr>
              <a:t>         </a:t>
            </a:r>
            <a:r>
              <a:rPr lang="zh-CN" altLang="en-US" sz="2000">
                <a:latin typeface="黑体" panose="02010609060101010101" pitchFamily="49" charset="-122"/>
                <a:ea typeface="黑体" panose="02010609060101010101" pitchFamily="49" charset="-122"/>
                <a:sym typeface="+mn-ea"/>
              </a:rPr>
              <a:t>海尔集团针对这一国家“家电下乡”政策，将农村家电作为设计开发重点之一，制定好了一系列产品开发策略。依托海尔中心实验室提供最完善的设计。该实验室拥有12个整机专业检测实验室与18个零部件专业检测实验室，可以完成500多项标准2000多个项目的测试，包括黑色、白色、米色家电的所有整机与零部件测试。实验室拥有各种测试设备1000余套，配备了国际最先进的产品测试系统和一流设备，其中具有世界先进水平的大型精密实验室和测试设备达40余套，如：电磁兼 容（EMC）实验室、人工气候室、声学实验室、环境实验室、全球气候室、气质联用仪、原子吸收光谱仪、振动试验台、高低温冲击设备等。提出：专为农村设计的“防雷击”、“ 安全用电”、“ 防鼠方案”、“ 农村信息化”、“ 节能环保”、“ 特殊需求”等专案设计。</a:t>
            </a:r>
            <a:endParaRPr lang="zh-CN" altLang="en-US" sz="2000">
              <a:latin typeface="黑体" panose="02010609060101010101" pitchFamily="49" charset="-122"/>
              <a:ea typeface="黑体" panose="02010609060101010101" pitchFamily="49" charset="-122"/>
              <a:sym typeface="+mn-ea"/>
            </a:endParaRPr>
          </a:p>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endParaRPr lang="zh-CN" altLang="en-US" sz="2000" b="1">
              <a:latin typeface="黑体" panose="02010609060101010101" pitchFamily="49" charset="-122"/>
              <a:ea typeface="黑体" panose="02010609060101010101" pitchFamily="49" charset="-122"/>
            </a:endParaRPr>
          </a:p>
        </p:txBody>
      </p:sp>
      <p:sp>
        <p:nvSpPr>
          <p:cNvPr id="14" name="流程图: 可选过程 13"/>
          <p:cNvSpPr/>
          <p:nvPr/>
        </p:nvSpPr>
        <p:spPr>
          <a:xfrm>
            <a:off x="931545" y="953770"/>
            <a:ext cx="3684905"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lnSpc>
                <a:spcPct val="100000"/>
              </a:lnSpc>
            </a:pPr>
            <a:r>
              <a:rPr lang="en-US" altLang="zh-CN" sz="2800" b="1" dirty="0">
                <a:solidFill>
                  <a:schemeClr val="bg1"/>
                </a:solidFill>
                <a:latin typeface="黑体" panose="02010609060101010101" pitchFamily="49" charset="-122"/>
                <a:ea typeface="黑体" panose="02010609060101010101" pitchFamily="49" charset="-122"/>
              </a:rPr>
              <a:t>6.5.4 </a:t>
            </a:r>
            <a:r>
              <a:rPr lang="zh-CN" altLang="zh-CN" sz="2800" b="1" dirty="0">
                <a:solidFill>
                  <a:schemeClr val="bg1"/>
                </a:solidFill>
                <a:latin typeface="黑体" panose="02010609060101010101" pitchFamily="49" charset="-122"/>
                <a:ea typeface="黑体" panose="02010609060101010101" pitchFamily="49" charset="-122"/>
              </a:rPr>
              <a:t>具体产品战略</a:t>
            </a:r>
            <a:endParaRPr lang="zh-CN" altLang="zh-CN" sz="2800" b="1"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1089660"/>
            <a:ext cx="4197350"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1</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 —— 防雷击</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16" name="表格 15"/>
          <p:cNvGraphicFramePr/>
          <p:nvPr/>
        </p:nvGraphicFramePr>
        <p:xfrm>
          <a:off x="892810" y="1857375"/>
          <a:ext cx="10405745" cy="3152775"/>
        </p:xfrm>
        <a:graphic>
          <a:graphicData uri="http://schemas.openxmlformats.org/drawingml/2006/table">
            <a:tbl>
              <a:tblPr firstRow="1" bandRow="1">
                <a:tableStyleId>{5940675A-B579-460E-94D1-54222C63F5DA}</a:tableStyleId>
              </a:tblPr>
              <a:tblGrid>
                <a:gridCol w="2109470"/>
                <a:gridCol w="8296275"/>
              </a:tblGrid>
              <a:tr h="57531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zh-CN" altLang="en-US" sz="1800" b="1">
                          <a:latin typeface="黑体" panose="02010609060101010101" pitchFamily="49" charset="-122"/>
                          <a:ea typeface="黑体" panose="02010609060101010101" pitchFamily="49" charset="-122"/>
                          <a:cs typeface="宋体" panose="02010600030101010101" pitchFamily="2" charset="-122"/>
                        </a:rPr>
                        <a:t>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946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电视超强接收</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zh-CN" altLang="en-US" sz="1600" b="0">
                          <a:latin typeface="黑体" panose="02010609060101010101" pitchFamily="49" charset="-122"/>
                          <a:ea typeface="黑体" panose="02010609060101010101" pitchFamily="49" charset="-122"/>
                          <a:cs typeface="宋体" panose="02010600030101010101" pitchFamily="2" charset="-122"/>
                        </a:rPr>
                        <a:t>无信号</a:t>
                      </a:r>
                      <a:r>
                        <a:rPr lang="en-US" altLang="zh-CN" sz="1600" b="0">
                          <a:latin typeface="黑体" panose="02010609060101010101" pitchFamily="49" charset="-122"/>
                          <a:ea typeface="黑体" panose="02010609060101010101" pitchFamily="49" charset="-122"/>
                          <a:cs typeface="宋体" panose="02010600030101010101" pitchFamily="2" charset="-122"/>
                        </a:rPr>
                        <a:t>(0dB)——</a:t>
                      </a:r>
                      <a:r>
                        <a:rPr lang="zh-CN" altLang="en-US" sz="1600" b="0">
                          <a:latin typeface="黑体" panose="02010609060101010101" pitchFamily="49" charset="-122"/>
                          <a:ea typeface="黑体" panose="02010609060101010101" pitchFamily="49" charset="-122"/>
                          <a:cs typeface="宋体" panose="02010600030101010101" pitchFamily="2" charset="-122"/>
                        </a:rPr>
                        <a:t>村村通直播星系统：从芯片、卫星接收天线、机顶盒到电视机海尔全套解决方案。弱信号</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小于</a:t>
                      </a:r>
                      <a:r>
                        <a:rPr lang="en-US" altLang="zh-CN" sz="1600" b="0">
                          <a:latin typeface="黑体" panose="02010609060101010101" pitchFamily="49" charset="-122"/>
                          <a:ea typeface="黑体" panose="02010609060101010101" pitchFamily="49" charset="-122"/>
                          <a:cs typeface="宋体" panose="02010600030101010101" pitchFamily="2" charset="-122"/>
                        </a:rPr>
                        <a:t>50dB)——</a:t>
                      </a:r>
                      <a:r>
                        <a:rPr lang="zh-CN" altLang="en-US" sz="1600" b="0">
                          <a:latin typeface="黑体" panose="02010609060101010101" pitchFamily="49" charset="-122"/>
                          <a:ea typeface="黑体" panose="02010609060101010101" pitchFamily="49" charset="-122"/>
                          <a:cs typeface="宋体" panose="02010600030101010101" pitchFamily="2" charset="-122"/>
                        </a:rPr>
                        <a:t>超强接收模块：</a:t>
                      </a:r>
                      <a:r>
                        <a:rPr lang="en-US" altLang="zh-CN" sz="1600" b="0">
                          <a:latin typeface="黑体" panose="02010609060101010101" pitchFamily="49" charset="-122"/>
                          <a:ea typeface="黑体" panose="02010609060101010101" pitchFamily="49" charset="-122"/>
                          <a:cs typeface="宋体" panose="02010600030101010101" pitchFamily="2" charset="-122"/>
                        </a:rPr>
                        <a:t>50dB</a:t>
                      </a:r>
                      <a:r>
                        <a:rPr lang="zh-CN" altLang="en-US" sz="1600" b="0">
                          <a:latin typeface="黑体" panose="02010609060101010101" pitchFamily="49" charset="-122"/>
                          <a:ea typeface="黑体" panose="02010609060101010101" pitchFamily="49" charset="-122"/>
                          <a:cs typeface="宋体" panose="02010600030101010101" pitchFamily="2" charset="-122"/>
                        </a:rPr>
                        <a:t>以下弱信号正常收看。正常信号</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大于</a:t>
                      </a:r>
                      <a:r>
                        <a:rPr lang="en-US" altLang="zh-CN" sz="1600" b="0">
                          <a:latin typeface="黑体" panose="02010609060101010101" pitchFamily="49" charset="-122"/>
                          <a:ea typeface="黑体" panose="02010609060101010101" pitchFamily="49" charset="-122"/>
                          <a:cs typeface="宋体" panose="02010600030101010101" pitchFamily="2" charset="-122"/>
                        </a:rPr>
                        <a:t>70dB)——</a:t>
                      </a:r>
                      <a:r>
                        <a:rPr lang="zh-CN" altLang="en-US" sz="1600" b="0">
                          <a:latin typeface="黑体" panose="02010609060101010101" pitchFamily="49" charset="-122"/>
                          <a:ea typeface="黑体" panose="02010609060101010101" pitchFamily="49" charset="-122"/>
                          <a:cs typeface="宋体" panose="02010600030101010101" pitchFamily="2" charset="-122"/>
                        </a:rPr>
                        <a:t>标准接收模块：正常收看</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845819"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261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电视防雷击</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电视防雷击：可防</a:t>
                      </a:r>
                      <a:r>
                        <a:rPr lang="en-US" altLang="zh-CN" sz="1600" b="0">
                          <a:latin typeface="黑体" panose="02010609060101010101" pitchFamily="49" charset="-122"/>
                          <a:ea typeface="黑体" panose="02010609060101010101" pitchFamily="49" charset="-122"/>
                          <a:cs typeface="宋体" panose="02010600030101010101" pitchFamily="2" charset="-122"/>
                        </a:rPr>
                        <a:t>1</a:t>
                      </a:r>
                      <a:r>
                        <a:rPr lang="zh-CN" altLang="en-US" sz="1600" b="0">
                          <a:latin typeface="黑体" panose="02010609060101010101" pitchFamily="49" charset="-122"/>
                          <a:ea typeface="黑体" panose="02010609060101010101" pitchFamily="49" charset="-122"/>
                          <a:cs typeface="宋体" panose="02010600030101010101" pitchFamily="2" charset="-122"/>
                        </a:rPr>
                        <a:t>万伏、</a:t>
                      </a:r>
                      <a:r>
                        <a:rPr lang="en-US" altLang="zh-CN" sz="1600" b="0">
                          <a:latin typeface="黑体" panose="02010609060101010101" pitchFamily="49" charset="-122"/>
                          <a:ea typeface="黑体" panose="02010609060101010101" pitchFamily="49" charset="-122"/>
                          <a:cs typeface="宋体" panose="02010600030101010101" pitchFamily="2" charset="-122"/>
                        </a:rPr>
                        <a:t>5KA</a:t>
                      </a:r>
                      <a:r>
                        <a:rPr lang="zh-CN" altLang="en-US" sz="1600" b="0">
                          <a:latin typeface="黑体" panose="02010609060101010101" pitchFamily="49" charset="-122"/>
                          <a:ea typeface="黑体" panose="02010609060101010101" pitchFamily="49" charset="-122"/>
                          <a:cs typeface="宋体" panose="02010600030101010101" pitchFamily="2" charset="-122"/>
                        </a:rPr>
                        <a:t>雷电冲击</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1665">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电视教育信息化 </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内置古诗</a:t>
                      </a:r>
                      <a:r>
                        <a:rPr lang="en-US" altLang="zh-CN" sz="1600" b="0">
                          <a:latin typeface="黑体" panose="02010609060101010101" pitchFamily="49" charset="-122"/>
                          <a:ea typeface="黑体" panose="02010609060101010101" pitchFamily="49" charset="-122"/>
                          <a:cs typeface="宋体" panose="02010600030101010101" pitchFamily="2" charset="-122"/>
                        </a:rPr>
                        <a:t>300</a:t>
                      </a:r>
                      <a:r>
                        <a:rPr lang="zh-CN" altLang="en-US" sz="1600" b="0">
                          <a:latin typeface="黑体" panose="02010609060101010101" pitchFamily="49" charset="-122"/>
                          <a:ea typeface="黑体" panose="02010609060101010101" pitchFamily="49" charset="-122"/>
                          <a:cs typeface="宋体" panose="02010600030101010101" pitchFamily="2" charset="-122"/>
                        </a:rPr>
                        <a:t>首、英语</a:t>
                      </a:r>
                      <a:r>
                        <a:rPr lang="en-US" altLang="zh-CN" sz="1600" b="0">
                          <a:latin typeface="黑体" panose="02010609060101010101" pitchFamily="49" charset="-122"/>
                          <a:ea typeface="黑体" panose="02010609060101010101" pitchFamily="49" charset="-122"/>
                          <a:cs typeface="宋体" panose="02010600030101010101" pitchFamily="2" charset="-122"/>
                        </a:rPr>
                        <a:t>900</a:t>
                      </a:r>
                      <a:r>
                        <a:rPr lang="zh-CN" altLang="en-US" sz="1600" b="0">
                          <a:latin typeface="黑体" panose="02010609060101010101" pitchFamily="49" charset="-122"/>
                          <a:ea typeface="黑体" panose="02010609060101010101" pitchFamily="49" charset="-122"/>
                          <a:cs typeface="宋体" panose="02010600030101010101" pitchFamily="2" charset="-122"/>
                        </a:rPr>
                        <a:t>句、多种趣味游戏；内置</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致富经</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节目内容，并免费更新</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373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电视新农村化</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专为新农村用户设计，平板外观，时尚靓丽（中国红、卧室宝贝、模卡</a:t>
                      </a:r>
                      <a:r>
                        <a:rPr lang="en-US" altLang="zh-CN" sz="1600" b="0">
                          <a:latin typeface="黑体" panose="02010609060101010101" pitchFamily="49" charset="-122"/>
                          <a:ea typeface="黑体" panose="02010609060101010101" pitchFamily="49" charset="-122"/>
                          <a:cs typeface="宋体" panose="02010600030101010101" pitchFamily="2" charset="-122"/>
                        </a:rPr>
                        <a:t>……</a:t>
                      </a:r>
                      <a:r>
                        <a:rPr lang="zh-CN" altLang="en-US" sz="1600" b="0">
                          <a:latin typeface="黑体" panose="02010609060101010101" pitchFamily="49" charset="-122"/>
                          <a:ea typeface="黑体" panose="02010609060101010101" pitchFamily="49" charset="-122"/>
                          <a:cs typeface="宋体" panose="02010600030101010101" pitchFamily="2" charset="-122"/>
                        </a:rPr>
                        <a:t>）</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1017905"/>
            <a:ext cx="4829810"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2</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）专为农村设计——安全用电</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0" name="表格 -1"/>
          <p:cNvGraphicFramePr/>
          <p:nvPr/>
        </p:nvGraphicFramePr>
        <p:xfrm>
          <a:off x="1264285" y="1675130"/>
          <a:ext cx="9611360" cy="4440555"/>
        </p:xfrm>
        <a:graphic>
          <a:graphicData uri="http://schemas.openxmlformats.org/drawingml/2006/table">
            <a:tbl>
              <a:tblPr firstRow="1" bandRow="1">
                <a:tableStyleId>{5940675A-B579-460E-94D1-54222C63F5DA}</a:tableStyleId>
              </a:tblPr>
              <a:tblGrid>
                <a:gridCol w="2557780"/>
                <a:gridCol w="2232660"/>
                <a:gridCol w="2435860"/>
                <a:gridCol w="2385060"/>
              </a:tblGrid>
              <a:tr h="375285">
                <a:tc rowSpan="2">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存在问题</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476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海尔冰箱</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海尔热水器</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海尔洗衣机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0365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农村偏远地区用电环境不好，甚至无接地线，易造成漏电事故</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专为农村用户设计了防漏电插座，杜绝安全隐患。</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采用专利防电墙技术，不怕漏电，真正保安全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专为农村用户设计了防水、防漏电面板，无惧使用环境影响。</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760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部分农村地区电压不稳，时高时低，易损坏电器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海尔洗衣机</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156335">
                <a:tc>
                  <a:txBody>
                    <a:bodyPr/>
                    <a:p>
                      <a:pPr indent="0">
                        <a:buNone/>
                      </a:pPr>
                      <a:r>
                        <a:rPr lang="en-US" altLang="zh-CN" sz="1600" b="0">
                          <a:latin typeface="黑体" panose="02010609060101010101" pitchFamily="49" charset="-122"/>
                          <a:ea typeface="黑体" panose="02010609060101010101" pitchFamily="49" charset="-122"/>
                          <a:cs typeface="宋体" panose="02010600030101010101" pitchFamily="2" charset="-122"/>
                        </a:rPr>
                        <a:t> </a:t>
                      </a:r>
                      <a:endParaRPr lang="en-US" altLang="zh-CN"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专为农村用户设计了防水、防漏电面板，无惧使用环境影响。</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6570" y="1353820"/>
            <a:ext cx="443166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为农村设计——防鼠方案</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0" name="表格 -1"/>
          <p:cNvGraphicFramePr/>
          <p:nvPr/>
        </p:nvGraphicFramePr>
        <p:xfrm>
          <a:off x="701675" y="1941830"/>
          <a:ext cx="10589260" cy="1336675"/>
        </p:xfrm>
        <a:graphic>
          <a:graphicData uri="http://schemas.openxmlformats.org/drawingml/2006/table">
            <a:tbl>
              <a:tblPr firstRow="1" bandRow="1">
                <a:tableStyleId>{5940675A-B579-460E-94D1-54222C63F5DA}</a:tableStyleId>
              </a:tblPr>
              <a:tblGrid>
                <a:gridCol w="3735070"/>
                <a:gridCol w="3425190"/>
                <a:gridCol w="3429000"/>
              </a:tblGrid>
              <a:tr h="47244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使用环境</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海尔解决方案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6423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老鼠变小，易钻入机器内咬坏电线</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防止老鼠咬电线，防止漏电</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专门设计的防鼠网，防鼠板</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 name="表格 1"/>
          <p:cNvGraphicFramePr/>
          <p:nvPr/>
        </p:nvGraphicFramePr>
        <p:xfrm>
          <a:off x="701675" y="3863975"/>
          <a:ext cx="10589260" cy="2453005"/>
        </p:xfrm>
        <a:graphic>
          <a:graphicData uri="http://schemas.openxmlformats.org/drawingml/2006/table">
            <a:tbl>
              <a:tblPr firstRow="1" bandRow="1">
                <a:tableStyleId>{5940675A-B579-460E-94D1-54222C63F5DA}</a:tableStyleId>
              </a:tblPr>
              <a:tblGrid>
                <a:gridCol w="3911600"/>
                <a:gridCol w="6677660"/>
              </a:tblGrid>
              <a:tr h="434340">
                <a:tc>
                  <a:txBody>
                    <a:bodyPr/>
                    <a:p>
                      <a:pPr indent="0" algn="ctr">
                        <a:buNone/>
                      </a:pPr>
                      <a:r>
                        <a:rPr lang="zh-CN" altLang="en-US" sz="2000" b="1">
                          <a:latin typeface="黑体" panose="02010609060101010101" pitchFamily="49" charset="-122"/>
                          <a:ea typeface="黑体" panose="02010609060101010101" pitchFamily="49" charset="-122"/>
                          <a:cs typeface="宋体" panose="02010600030101010101" pitchFamily="2" charset="-122"/>
                        </a:rPr>
                        <a:t>产  品</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1">
                          <a:latin typeface="黑体" panose="02010609060101010101" pitchFamily="49" charset="-122"/>
                          <a:ea typeface="黑体" panose="02010609060101010101" pitchFamily="49" charset="-122"/>
                          <a:cs typeface="宋体" panose="02010600030101010101" pitchFamily="2" charset="-122"/>
                        </a:rPr>
                        <a:t>特  点</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2440">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a:t>
                      </a:r>
                      <a:r>
                        <a:rPr lang="zh-CN" altLang="en-US" sz="1800" b="0">
                          <a:latin typeface="黑体" panose="02010609060101010101" pitchFamily="49" charset="-122"/>
                          <a:ea typeface="黑体" panose="02010609060101010101" pitchFamily="49" charset="-122"/>
                          <a:cs typeface="宋体" panose="02010600030101010101" pitchFamily="2" charset="-122"/>
                        </a:rPr>
                        <a:t>一键通”海尔“乐家家”电脑</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帮助农民科技致富，方便资料信息查询</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1490">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a:t>
                      </a:r>
                      <a:r>
                        <a:rPr lang="zh-CN" altLang="en-US" sz="1800" b="0">
                          <a:latin typeface="黑体" panose="02010609060101010101" pitchFamily="49" charset="-122"/>
                          <a:ea typeface="黑体" panose="02010609060101010101" pitchFamily="49" charset="-122"/>
                          <a:cs typeface="宋体" panose="02010600030101010101" pitchFamily="2" charset="-122"/>
                        </a:rPr>
                        <a:t>家家通”手机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固定电话和移动电话二合一在家是固定电话在外是移动电话</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6410">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a:t>
                      </a:r>
                      <a:r>
                        <a:rPr lang="zh-CN" altLang="en-US" sz="1800" b="0">
                          <a:latin typeface="黑体" panose="02010609060101010101" pitchFamily="49" charset="-122"/>
                          <a:ea typeface="黑体" panose="02010609060101010101" pitchFamily="49" charset="-122"/>
                          <a:cs typeface="宋体" panose="02010600030101010101" pitchFamily="2" charset="-122"/>
                        </a:rPr>
                        <a:t>农信通”手机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让农民随时随地掌握农贸市场行情进山区照样打电话</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68325">
                <a:tc>
                  <a:txBody>
                    <a:bodyPr/>
                    <a:p>
                      <a:pPr indent="0" algn="ctr">
                        <a:buNone/>
                      </a:pPr>
                      <a:r>
                        <a:rPr lang="en-US" altLang="zh-CN" sz="1800" b="0">
                          <a:latin typeface="黑体" panose="02010609060101010101" pitchFamily="49" charset="-122"/>
                          <a:ea typeface="黑体" panose="02010609060101010101" pitchFamily="49" charset="-122"/>
                          <a:cs typeface="宋体" panose="02010600030101010101" pitchFamily="2" charset="-122"/>
                        </a:rPr>
                        <a:t>3G</a:t>
                      </a:r>
                      <a:r>
                        <a:rPr lang="zh-CN" altLang="en-US" sz="1800" b="0">
                          <a:latin typeface="黑体" panose="02010609060101010101" pitchFamily="49" charset="-122"/>
                          <a:ea typeface="黑体" panose="02010609060101010101" pitchFamily="49" charset="-122"/>
                          <a:cs typeface="宋体" panose="02010600030101010101" pitchFamily="2" charset="-122"/>
                        </a:rPr>
                        <a:t>数字电视手机</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0">
                          <a:latin typeface="黑体" panose="02010609060101010101" pitchFamily="49" charset="-122"/>
                          <a:ea typeface="黑体" panose="02010609060101010101" pitchFamily="49" charset="-122"/>
                          <a:cs typeface="宋体" panose="02010600030101010101" pitchFamily="2" charset="-122"/>
                        </a:rPr>
                        <a:t>手机、电视二合一想打电话打电话想看电视看电视</a:t>
                      </a:r>
                      <a:endParaRPr lang="zh-CN" altLang="en-US" sz="18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96570" y="3354070"/>
            <a:ext cx="4140200" cy="398780"/>
          </a:xfrm>
          <a:prstGeom prst="rect">
            <a:avLst/>
          </a:prstGeom>
          <a:noFill/>
        </p:spPr>
        <p:txBody>
          <a:bodyPr wrap="none" rtlCol="0" anchor="t">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4</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）专为农村设计——农村信息化</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5" y="1110615"/>
            <a:ext cx="579945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5</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）专为农村设计——节能环保</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0" name="表格 -1"/>
          <p:cNvGraphicFramePr/>
          <p:nvPr/>
        </p:nvGraphicFramePr>
        <p:xfrm>
          <a:off x="1024890" y="1739265"/>
          <a:ext cx="10079355" cy="928370"/>
        </p:xfrm>
        <a:graphic>
          <a:graphicData uri="http://schemas.openxmlformats.org/drawingml/2006/table">
            <a:tbl>
              <a:tblPr firstRow="1" bandRow="1">
                <a:tableStyleId>{5940675A-B579-460E-94D1-54222C63F5DA}</a:tableStyleId>
              </a:tblPr>
              <a:tblGrid>
                <a:gridCol w="4669790"/>
                <a:gridCol w="5409565"/>
              </a:tblGrid>
              <a:tr h="46990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海尔解决方案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8470">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省电、省水、省钱</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买的时候要便宜，用的时候更要便宜</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488315" y="3027680"/>
            <a:ext cx="5799455" cy="39878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6</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）专为农村设计——特殊需求</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graphicFrame>
        <p:nvGraphicFramePr>
          <p:cNvPr id="5" name="表格 4"/>
          <p:cNvGraphicFramePr/>
          <p:nvPr/>
        </p:nvGraphicFramePr>
        <p:xfrm>
          <a:off x="1024890" y="3602355"/>
          <a:ext cx="10071100" cy="2559685"/>
        </p:xfrm>
        <a:graphic>
          <a:graphicData uri="http://schemas.openxmlformats.org/drawingml/2006/table">
            <a:tbl>
              <a:tblPr firstRow="1" bandRow="1">
                <a:tableStyleId>{5940675A-B579-460E-94D1-54222C63F5DA}</a:tableStyleId>
              </a:tblPr>
              <a:tblGrid>
                <a:gridCol w="2927350"/>
                <a:gridCol w="2205355"/>
                <a:gridCol w="4938395"/>
              </a:tblGrid>
              <a:tr h="544830">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用户需求特点</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针对产品类型</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800" b="1">
                          <a:latin typeface="黑体" panose="02010609060101010101" pitchFamily="49" charset="-122"/>
                          <a:ea typeface="黑体" panose="02010609060101010101" pitchFamily="49" charset="-122"/>
                          <a:cs typeface="宋体" panose="02010600030101010101" pitchFamily="2" charset="-122"/>
                        </a:rPr>
                        <a:t>解决方案</a:t>
                      </a:r>
                      <a:endParaRPr lang="zh-CN" altLang="en-US" sz="18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3705">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农村房间大，密封差</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空调</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1600" b="0">
                          <a:latin typeface="黑体" panose="02010609060101010101" pitchFamily="49" charset="-122"/>
                          <a:ea typeface="黑体" panose="02010609060101010101" pitchFamily="49" charset="-122"/>
                          <a:cs typeface="宋体" panose="02010600030101010101" pitchFamily="2" charset="-122"/>
                        </a:rPr>
                        <a:t>16</a:t>
                      </a:r>
                      <a:r>
                        <a:rPr lang="zh-CN" altLang="en-US" sz="1600" b="0">
                          <a:latin typeface="黑体" panose="02010609060101010101" pitchFamily="49" charset="-122"/>
                          <a:ea typeface="黑体" panose="02010609060101010101" pitchFamily="49" charset="-122"/>
                          <a:cs typeface="宋体" panose="02010600030101010101" pitchFamily="2" charset="-122"/>
                        </a:rPr>
                        <a:t>米超远距离送风，</a:t>
                      </a:r>
                      <a:r>
                        <a:rPr lang="en-US" altLang="zh-CN" sz="1600" b="0">
                          <a:latin typeface="黑体" panose="02010609060101010101" pitchFamily="49" charset="-122"/>
                          <a:ea typeface="黑体" panose="02010609060101010101" pitchFamily="49" charset="-122"/>
                          <a:cs typeface="宋体" panose="02010600030101010101" pitchFamily="2" charset="-122"/>
                        </a:rPr>
                        <a:t>3</a:t>
                      </a:r>
                      <a:r>
                        <a:rPr lang="zh-CN" altLang="en-US" sz="1600" b="0">
                          <a:latin typeface="黑体" panose="02010609060101010101" pitchFamily="49" charset="-122"/>
                          <a:ea typeface="黑体" panose="02010609060101010101" pitchFamily="49" charset="-122"/>
                          <a:cs typeface="宋体" panose="02010600030101010101" pitchFamily="2" charset="-122"/>
                        </a:rPr>
                        <a:t>分钟快速制热</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78180">
                <a:tc>
                  <a:txBody>
                    <a:bodyPr/>
                    <a:p>
                      <a:pPr indent="0">
                        <a:buNone/>
                      </a:pPr>
                      <a:r>
                        <a:rPr lang="en-US" altLang="zh-CN" sz="1600" b="0">
                          <a:latin typeface="黑体" panose="02010609060101010101" pitchFamily="49" charset="-122"/>
                          <a:ea typeface="黑体" panose="02010609060101010101" pitchFamily="49" charset="-122"/>
                          <a:cs typeface="宋体" panose="02010600030101010101" pitchFamily="2" charset="-122"/>
                        </a:rPr>
                        <a:t>29%</a:t>
                      </a:r>
                      <a:r>
                        <a:rPr lang="zh-CN" altLang="en-US" sz="1600" b="0">
                          <a:latin typeface="黑体" panose="02010609060101010101" pitchFamily="49" charset="-122"/>
                          <a:ea typeface="黑体" panose="02010609060101010101" pitchFamily="49" charset="-122"/>
                          <a:cs typeface="宋体" panose="02010600030101010101" pitchFamily="2" charset="-122"/>
                        </a:rPr>
                        <a:t>的农村用户洗衣机在半户外使用，</a:t>
                      </a:r>
                      <a:r>
                        <a:rPr lang="en-US" altLang="zh-CN" sz="1600" b="0">
                          <a:latin typeface="黑体" panose="02010609060101010101" pitchFamily="49" charset="-122"/>
                          <a:ea typeface="黑体" panose="02010609060101010101" pitchFamily="49" charset="-122"/>
                          <a:cs typeface="宋体" panose="02010600030101010101" pitchFamily="2" charset="-122"/>
                        </a:rPr>
                        <a:t>4%</a:t>
                      </a:r>
                      <a:r>
                        <a:rPr lang="zh-CN" altLang="en-US" sz="1600" b="0">
                          <a:latin typeface="黑体" panose="02010609060101010101" pitchFamily="49" charset="-122"/>
                          <a:ea typeface="黑体" panose="02010609060101010101" pitchFamily="49" charset="-122"/>
                          <a:cs typeface="宋体" panose="02010600030101010101" pitchFamily="2" charset="-122"/>
                        </a:rPr>
                        <a:t>的用户在室外使用。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洗衣机</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塑料外壳不生锈，</a:t>
                      </a:r>
                      <a:r>
                        <a:rPr lang="en-US" altLang="zh-CN" sz="1600" b="0">
                          <a:latin typeface="黑体" panose="02010609060101010101" pitchFamily="49" charset="-122"/>
                          <a:ea typeface="黑体" panose="02010609060101010101" pitchFamily="49" charset="-122"/>
                          <a:cs typeface="宋体" panose="02010600030101010101" pitchFamily="2" charset="-122"/>
                        </a:rPr>
                        <a:t>-40℃</a:t>
                      </a:r>
                      <a:r>
                        <a:rPr lang="zh-CN" altLang="en-US" sz="1600" b="0">
                          <a:latin typeface="黑体" panose="02010609060101010101" pitchFamily="49" charset="-122"/>
                          <a:ea typeface="黑体" panose="02010609060101010101" pitchFamily="49" charset="-122"/>
                          <a:cs typeface="宋体" panose="02010600030101010101" pitchFamily="2" charset="-122"/>
                        </a:rPr>
                        <a:t>室外冻不坏</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2970">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奶农的奶站没有自来水，需提供恒温热水</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1600" b="0">
                          <a:latin typeface="黑体" panose="02010609060101010101" pitchFamily="49" charset="-122"/>
                          <a:ea typeface="黑体" panose="02010609060101010101" pitchFamily="49" charset="-122"/>
                          <a:cs typeface="宋体" panose="02010600030101010101" pitchFamily="2" charset="-122"/>
                        </a:rPr>
                        <a:t>太阳能热水器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0">
                          <a:latin typeface="黑体" panose="02010609060101010101" pitchFamily="49" charset="-122"/>
                          <a:ea typeface="黑体" panose="02010609060101010101" pitchFamily="49" charset="-122"/>
                          <a:cs typeface="宋体" panose="02010600030101010101" pitchFamily="2" charset="-122"/>
                        </a:rPr>
                        <a:t>提供多温区恒温供水解决方案。海尔研发人员了解到奶农养牛的难题，全国十余家奶站采购了专为奶农设计的海尔太阳能热水器</a:t>
                      </a:r>
                      <a:endParaRPr lang="zh-CN" altLang="en-US" sz="16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73742859" name="图片 1073742858" descr="信息化时代用户需求"/>
          <p:cNvPicPr>
            <a:picLocks noRot="1" noChangeAspect="1"/>
          </p:cNvPicPr>
          <p:nvPr/>
        </p:nvPicPr>
        <p:blipFill>
          <a:blip r:embed="rId1"/>
          <a:stretch>
            <a:fillRect/>
          </a:stretch>
        </p:blipFill>
        <p:spPr>
          <a:xfrm>
            <a:off x="2758440" y="1068705"/>
            <a:ext cx="6675120" cy="4719955"/>
          </a:xfrm>
          <a:prstGeom prst="rect">
            <a:avLst/>
          </a:prstGeom>
          <a:noFill/>
          <a:ln w="9525">
            <a:noFill/>
          </a:ln>
        </p:spPr>
      </p:pic>
      <p:sp>
        <p:nvSpPr>
          <p:cNvPr id="102" name="文本框 101"/>
          <p:cNvSpPr txBox="1"/>
          <p:nvPr/>
        </p:nvSpPr>
        <p:spPr>
          <a:xfrm>
            <a:off x="3556000" y="5883275"/>
            <a:ext cx="5080000" cy="306705"/>
          </a:xfrm>
          <a:prstGeom prst="rect">
            <a:avLst/>
          </a:prstGeom>
          <a:noFill/>
          <a:ln w="9525">
            <a:noFill/>
          </a:ln>
        </p:spPr>
        <p:txBody>
          <a:bodyPr>
            <a:spAutoFit/>
          </a:bodyPr>
          <a:p>
            <a:pPr indent="0" algn="ctr"/>
            <a:r>
              <a:rPr lang="zh-CN" altLang="en-US" sz="1400">
                <a:solidFill>
                  <a:schemeClr val="tx1"/>
                </a:solidFill>
                <a:latin typeface="黑体" panose="02010609060101010101" pitchFamily="49" charset="-122"/>
                <a:ea typeface="黑体" panose="02010609060101010101" pitchFamily="49" charset="-122"/>
                <a:cs typeface="宋体" panose="02010600030101010101" pitchFamily="2" charset="-122"/>
              </a:rPr>
              <a:t>图</a:t>
            </a:r>
            <a:r>
              <a:rPr lang="en-US" altLang="zh-CN" sz="1400">
                <a:solidFill>
                  <a:schemeClr val="tx1"/>
                </a:solidFill>
                <a:latin typeface="黑体" panose="02010609060101010101" pitchFamily="49" charset="-122"/>
                <a:ea typeface="黑体" panose="02010609060101010101" pitchFamily="49" charset="-122"/>
                <a:cs typeface="宋体" panose="02010600030101010101" pitchFamily="2" charset="-122"/>
              </a:rPr>
              <a:t>6-5-2 </a:t>
            </a:r>
            <a:r>
              <a:rPr lang="zh-CN" altLang="en-US" sz="1400">
                <a:solidFill>
                  <a:schemeClr val="tx1"/>
                </a:solidFill>
                <a:latin typeface="黑体" panose="02010609060101010101" pitchFamily="49" charset="-122"/>
                <a:ea typeface="黑体" panose="02010609060101010101" pitchFamily="49" charset="-122"/>
                <a:cs typeface="宋体" panose="02010600030101010101" pitchFamily="2" charset="-122"/>
              </a:rPr>
              <a:t>信息化时代用户需求</a:t>
            </a:r>
            <a:endParaRPr lang="zh-CN" altLang="en-US" sz="140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办公文具类</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6.6</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2" name="图片 101"/>
          <p:cNvPicPr/>
          <p:nvPr/>
        </p:nvPicPr>
        <p:blipFill>
          <a:blip r:embed="rId1"/>
          <a:stretch>
            <a:fillRect/>
          </a:stretch>
        </p:blipFill>
        <p:spPr>
          <a:xfrm>
            <a:off x="290830" y="1585595"/>
            <a:ext cx="3131185" cy="2682875"/>
          </a:xfrm>
          <a:prstGeom prst="rect">
            <a:avLst/>
          </a:prstGeom>
          <a:noFill/>
          <a:ln w="9525">
            <a:noFill/>
          </a:ln>
        </p:spPr>
      </p:pic>
      <p:sp>
        <p:nvSpPr>
          <p:cNvPr id="103" name="文本框 102"/>
          <p:cNvSpPr txBox="1"/>
          <p:nvPr/>
        </p:nvSpPr>
        <p:spPr>
          <a:xfrm>
            <a:off x="290830" y="4592955"/>
            <a:ext cx="3131185" cy="1814830"/>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6-6-1 </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乐趣”文具系列之一</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水滴精灵</a:t>
            </a:r>
            <a:r>
              <a:rPr lang="en-US" altLang="zh-CN" sz="1400" b="0">
                <a:latin typeface="黑体" panose="02010609060101010101" pitchFamily="49" charset="-122"/>
                <a:ea typeface="黑体" panose="02010609060101010101" pitchFamily="49" charset="-122"/>
                <a:cs typeface="宋体" panose="02010600030101010101" pitchFamily="2" charset="-122"/>
              </a:rPr>
              <a:t>》</a:t>
            </a:r>
            <a:endParaRPr lang="en-US" altLang="zh-CN" sz="1400" b="0">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latin typeface="黑体" panose="02010609060101010101" pitchFamily="49" charset="-122"/>
                <a:ea typeface="黑体" panose="02010609060101010101" pitchFamily="49" charset="-122"/>
                <a:cs typeface="宋体" panose="02010600030101010101" pitchFamily="2" charset="-122"/>
              </a:rPr>
              <a:t>作者：魏晓刚（山东科技大学工业设计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级），导师：王俊涛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2010</a:t>
            </a:r>
            <a:r>
              <a:rPr lang="zh-CN" altLang="en-US" sz="1400" b="0">
                <a:latin typeface="黑体" panose="02010609060101010101" pitchFamily="49" charset="-122"/>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400" b="0">
              <a:latin typeface="黑体" panose="02010609060101010101" pitchFamily="49" charset="-122"/>
              <a:ea typeface="黑体" panose="02010609060101010101" pitchFamily="49" charset="-122"/>
              <a:cs typeface="宋体" panose="02010600030101010101" pitchFamily="2" charset="-122"/>
            </a:endParaRPr>
          </a:p>
        </p:txBody>
      </p:sp>
      <p:pic>
        <p:nvPicPr>
          <p:cNvPr id="2" name="图片 1"/>
          <p:cNvPicPr/>
          <p:nvPr/>
        </p:nvPicPr>
        <p:blipFill>
          <a:blip r:embed="rId2"/>
          <a:stretch>
            <a:fillRect/>
          </a:stretch>
        </p:blipFill>
        <p:spPr>
          <a:xfrm>
            <a:off x="3595370" y="1584960"/>
            <a:ext cx="4284345" cy="2683510"/>
          </a:xfrm>
          <a:prstGeom prst="rect">
            <a:avLst/>
          </a:prstGeom>
          <a:noFill/>
          <a:ln w="9525">
            <a:noFill/>
          </a:ln>
        </p:spPr>
      </p:pic>
      <p:sp>
        <p:nvSpPr>
          <p:cNvPr id="104" name="文本框 103"/>
          <p:cNvSpPr txBox="1"/>
          <p:nvPr/>
        </p:nvSpPr>
        <p:spPr>
          <a:xfrm>
            <a:off x="3633470" y="4592955"/>
            <a:ext cx="4246245" cy="1329690"/>
          </a:xfrm>
          <a:prstGeom prst="rect">
            <a:avLst/>
          </a:prstGeom>
          <a:noFill/>
          <a:ln w="9525">
            <a:noFill/>
          </a:ln>
        </p:spPr>
        <p:txBody>
          <a:bodyPr wrap="square">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en-US" altLang="zh-CN" sz="105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6-6-2</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乐趣”文具系列之二</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滑板小子</a:t>
            </a:r>
            <a:r>
              <a:rPr lang="en-US" altLang="zh-CN" sz="1400" b="0">
                <a:latin typeface="黑体" panose="02010609060101010101" pitchFamily="49" charset="-122"/>
                <a:ea typeface="黑体" panose="02010609060101010101" pitchFamily="49" charset="-122"/>
                <a:cs typeface="宋体" panose="02010600030101010101" pitchFamily="2" charset="-122"/>
              </a:rPr>
              <a:t>》</a:t>
            </a:r>
            <a:endParaRPr lang="en-US" altLang="zh-CN" sz="1400" b="0">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latin typeface="黑体" panose="02010609060101010101" pitchFamily="49" charset="-122"/>
                <a:ea typeface="黑体" panose="02010609060101010101" pitchFamily="49" charset="-122"/>
                <a:cs typeface="宋体" panose="02010600030101010101" pitchFamily="2" charset="-122"/>
              </a:rPr>
              <a:t>作者：魏晓刚（山东科技大学工业设计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级），导师：王俊涛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2010</a:t>
            </a:r>
            <a:r>
              <a:rPr lang="zh-CN" altLang="en-US" sz="1400" b="0">
                <a:latin typeface="黑体" panose="02010609060101010101" pitchFamily="49" charset="-122"/>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400">
              <a:latin typeface="黑体" panose="02010609060101010101" pitchFamily="49" charset="-122"/>
              <a:ea typeface="黑体" panose="02010609060101010101" pitchFamily="49" charset="-122"/>
            </a:endParaRPr>
          </a:p>
        </p:txBody>
      </p:sp>
      <p:sp>
        <p:nvSpPr>
          <p:cNvPr id="6" name="流程图: 可选过程 5"/>
          <p:cNvSpPr/>
          <p:nvPr/>
        </p:nvSpPr>
        <p:spPr>
          <a:xfrm>
            <a:off x="488315" y="927100"/>
            <a:ext cx="592518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6.6 办公文具类</a:t>
            </a:r>
            <a:r>
              <a:rPr lang="en-US" sz="2800" b="1" dirty="0">
                <a:solidFill>
                  <a:schemeClr val="bg1"/>
                </a:solidFill>
                <a:latin typeface="方正正中黑简体" panose="02000000000000000000" pitchFamily="2" charset="-122"/>
                <a:ea typeface="方正正中黑简体" panose="02000000000000000000" pitchFamily="2" charset="-122"/>
              </a:rPr>
              <a:t>-</a:t>
            </a:r>
            <a:r>
              <a:rPr sz="2800" b="1" dirty="0">
                <a:solidFill>
                  <a:schemeClr val="bg1"/>
                </a:solidFill>
                <a:latin typeface="方正正中黑简体" panose="02000000000000000000" pitchFamily="2" charset="-122"/>
                <a:ea typeface="方正正中黑简体" panose="02000000000000000000" pitchFamily="2" charset="-122"/>
              </a:rPr>
              <a:t>“乐趣”文具系列</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113" name="图片 112"/>
          <p:cNvPicPr/>
          <p:nvPr/>
        </p:nvPicPr>
        <p:blipFill>
          <a:blip r:embed="rId3"/>
          <a:stretch>
            <a:fillRect/>
          </a:stretch>
        </p:blipFill>
        <p:spPr>
          <a:xfrm>
            <a:off x="8148955" y="1584325"/>
            <a:ext cx="3607435" cy="2683510"/>
          </a:xfrm>
          <a:prstGeom prst="rect">
            <a:avLst/>
          </a:prstGeom>
          <a:noFill/>
          <a:ln w="9525">
            <a:noFill/>
          </a:ln>
        </p:spPr>
      </p:pic>
      <p:sp>
        <p:nvSpPr>
          <p:cNvPr id="114" name="文本框 113"/>
          <p:cNvSpPr txBox="1"/>
          <p:nvPr/>
        </p:nvSpPr>
        <p:spPr>
          <a:xfrm>
            <a:off x="8140065" y="4481830"/>
            <a:ext cx="3616325" cy="1599565"/>
          </a:xfrm>
          <a:prstGeom prst="rect">
            <a:avLst/>
          </a:prstGeom>
          <a:noFill/>
          <a:ln w="9525">
            <a:noFill/>
          </a:ln>
        </p:spPr>
        <p:txBody>
          <a:bodyPr wrap="square">
            <a:spAutoFit/>
          </a:bodyPr>
          <a:p>
            <a:pPr indent="0" algn="ctr"/>
            <a:r>
              <a:rPr lang="en-US" altLang="zh-CN" sz="1400" b="0">
                <a:solidFill>
                  <a:srgbClr val="FF00FF"/>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6-6-3</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乐趣”文具系列之三</a:t>
            </a:r>
            <a:r>
              <a:rPr lang="en-US" altLang="zh-CN" sz="1400" b="0">
                <a:latin typeface="黑体" panose="02010609060101010101" pitchFamily="49" charset="-122"/>
                <a:ea typeface="黑体" panose="02010609060101010101" pitchFamily="49" charset="-122"/>
                <a:cs typeface="宋体" panose="02010600030101010101" pitchFamily="2" charset="-122"/>
              </a:rPr>
              <a:t>——</a:t>
            </a:r>
            <a:r>
              <a:rPr lang="zh-CN" altLang="en-US" sz="1400" b="0">
                <a:latin typeface="黑体" panose="02010609060101010101" pitchFamily="49" charset="-122"/>
                <a:ea typeface="黑体" panose="02010609060101010101" pitchFamily="49" charset="-122"/>
                <a:cs typeface="宋体" panose="02010600030101010101" pitchFamily="2" charset="-122"/>
              </a:rPr>
              <a:t>垂钓者</a:t>
            </a:r>
            <a:r>
              <a:rPr lang="en-US" altLang="zh-CN" sz="1400" b="0">
                <a:latin typeface="黑体" panose="02010609060101010101" pitchFamily="49" charset="-122"/>
                <a:ea typeface="黑体" panose="02010609060101010101" pitchFamily="49" charset="-122"/>
                <a:cs typeface="宋体" panose="02010600030101010101" pitchFamily="2" charset="-122"/>
              </a:rPr>
              <a:t>》</a:t>
            </a:r>
            <a:endParaRPr lang="en-US" altLang="zh-CN" sz="1400" b="0">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400" b="0">
                <a:latin typeface="黑体" panose="02010609060101010101" pitchFamily="49" charset="-122"/>
                <a:ea typeface="黑体" panose="02010609060101010101" pitchFamily="49" charset="-122"/>
                <a:cs typeface="宋体" panose="02010600030101010101" pitchFamily="2" charset="-122"/>
              </a:rPr>
              <a:t>作者：魏晓刚（山东科技大学工业设计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级），导师：王俊涛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2010</a:t>
            </a:r>
            <a:r>
              <a:rPr lang="zh-CN" altLang="en-US" sz="1400" b="0">
                <a:latin typeface="黑体" panose="02010609060101010101" pitchFamily="49" charset="-122"/>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400">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4105" y="2189480"/>
            <a:ext cx="9637395" cy="222504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sym typeface="+mn-ea"/>
              </a:rPr>
              <a:t>     </a:t>
            </a:r>
            <a:r>
              <a:rPr lang="zh-CN" altLang="en-US" sz="2000">
                <a:latin typeface="黑体" panose="02010609060101010101" pitchFamily="49" charset="-122"/>
                <a:ea typeface="黑体" panose="02010609060101010101" pitchFamily="49" charset="-122"/>
                <a:sym typeface="+mn-ea"/>
              </a:rPr>
              <a:t>产品生命周期的理论告诉我们，企业得以生存和成长的关键在于不断地创造新产品和改进旧产品。创新是使企业永葆青春的唯一途径。从短期看，新产品的开发和研制纯粹是一项耗费资金的活动；但从长期看，新产品的推出和企业的总销售量及利润的增加成正相关关系。因此，有远见的企业把新产品的开发看作是一项必不可少的投资。</a:t>
            </a:r>
            <a:endParaRPr lang="zh-CN" altLang="en-US" sz="2000">
              <a:latin typeface="黑体" panose="02010609060101010101" pitchFamily="49" charset="-122"/>
              <a:ea typeface="黑体" panose="02010609060101010101" pitchFamily="49" charset="-122"/>
              <a:sym typeface="+mn-ea"/>
            </a:endParaRPr>
          </a:p>
        </p:txBody>
      </p:sp>
      <p:sp>
        <p:nvSpPr>
          <p:cNvPr id="6" name="流程图: 可选过程 5"/>
          <p:cNvSpPr/>
          <p:nvPr/>
        </p:nvSpPr>
        <p:spPr>
          <a:xfrm>
            <a:off x="723900" y="1057910"/>
            <a:ext cx="2821305" cy="5638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产品开发的目的</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4" name="图片 103"/>
          <p:cNvPicPr/>
          <p:nvPr/>
        </p:nvPicPr>
        <p:blipFill>
          <a:blip r:embed="rId1"/>
          <a:stretch>
            <a:fillRect/>
          </a:stretch>
        </p:blipFill>
        <p:spPr>
          <a:xfrm>
            <a:off x="6694170" y="3999230"/>
            <a:ext cx="3136265" cy="2225675"/>
          </a:xfrm>
          <a:prstGeom prst="rect">
            <a:avLst/>
          </a:prstGeom>
          <a:noFill/>
          <a:ln w="9525">
            <a:noFill/>
          </a:ln>
        </p:spPr>
      </p:pic>
      <p:pic>
        <p:nvPicPr>
          <p:cNvPr id="107" name="图片 106"/>
          <p:cNvPicPr/>
          <p:nvPr/>
        </p:nvPicPr>
        <p:blipFill>
          <a:blip r:embed="rId2"/>
          <a:stretch>
            <a:fillRect/>
          </a:stretch>
        </p:blipFill>
        <p:spPr>
          <a:xfrm>
            <a:off x="389890" y="1845310"/>
            <a:ext cx="3136265" cy="2225675"/>
          </a:xfrm>
          <a:prstGeom prst="rect">
            <a:avLst/>
          </a:prstGeom>
          <a:noFill/>
          <a:ln w="9525">
            <a:noFill/>
          </a:ln>
        </p:spPr>
      </p:pic>
      <p:pic>
        <p:nvPicPr>
          <p:cNvPr id="108" name="图片 107"/>
          <p:cNvPicPr/>
          <p:nvPr/>
        </p:nvPicPr>
        <p:blipFill>
          <a:blip r:embed="rId3"/>
          <a:stretch>
            <a:fillRect/>
          </a:stretch>
        </p:blipFill>
        <p:spPr>
          <a:xfrm>
            <a:off x="3536950" y="1845310"/>
            <a:ext cx="3136265" cy="2225675"/>
          </a:xfrm>
          <a:prstGeom prst="rect">
            <a:avLst/>
          </a:prstGeom>
          <a:noFill/>
          <a:ln w="9525">
            <a:noFill/>
          </a:ln>
        </p:spPr>
      </p:pic>
      <p:pic>
        <p:nvPicPr>
          <p:cNvPr id="109" name="图片 108"/>
          <p:cNvPicPr/>
          <p:nvPr/>
        </p:nvPicPr>
        <p:blipFill>
          <a:blip r:embed="rId4"/>
          <a:stretch>
            <a:fillRect/>
          </a:stretch>
        </p:blipFill>
        <p:spPr>
          <a:xfrm>
            <a:off x="3568065" y="4070985"/>
            <a:ext cx="3136265" cy="2225675"/>
          </a:xfrm>
          <a:prstGeom prst="rect">
            <a:avLst/>
          </a:prstGeom>
          <a:noFill/>
          <a:ln w="9525">
            <a:noFill/>
          </a:ln>
        </p:spPr>
      </p:pic>
      <p:pic>
        <p:nvPicPr>
          <p:cNvPr id="110" name="图片 109"/>
          <p:cNvPicPr/>
          <p:nvPr/>
        </p:nvPicPr>
        <p:blipFill>
          <a:blip r:embed="rId5"/>
          <a:stretch>
            <a:fillRect/>
          </a:stretch>
        </p:blipFill>
        <p:spPr>
          <a:xfrm>
            <a:off x="389890" y="3999230"/>
            <a:ext cx="3136265" cy="2225675"/>
          </a:xfrm>
          <a:prstGeom prst="rect">
            <a:avLst/>
          </a:prstGeom>
          <a:noFill/>
          <a:ln w="9525">
            <a:noFill/>
          </a:ln>
        </p:spPr>
      </p:pic>
      <p:pic>
        <p:nvPicPr>
          <p:cNvPr id="111" name="图片 110"/>
          <p:cNvPicPr/>
          <p:nvPr/>
        </p:nvPicPr>
        <p:blipFill>
          <a:blip r:embed="rId6"/>
          <a:stretch>
            <a:fillRect/>
          </a:stretch>
        </p:blipFill>
        <p:spPr>
          <a:xfrm>
            <a:off x="6694170" y="1845310"/>
            <a:ext cx="3136265" cy="2225675"/>
          </a:xfrm>
          <a:prstGeom prst="rect">
            <a:avLst/>
          </a:prstGeom>
          <a:noFill/>
          <a:ln w="9525">
            <a:noFill/>
          </a:ln>
        </p:spPr>
      </p:pic>
      <p:sp>
        <p:nvSpPr>
          <p:cNvPr id="112" name="文本框 111"/>
          <p:cNvSpPr txBox="1"/>
          <p:nvPr/>
        </p:nvSpPr>
        <p:spPr>
          <a:xfrm>
            <a:off x="9897110" y="1845310"/>
            <a:ext cx="2256790" cy="2522855"/>
          </a:xfrm>
          <a:prstGeom prst="rect">
            <a:avLst/>
          </a:prstGeom>
          <a:noFill/>
          <a:ln w="9525">
            <a:noFill/>
          </a:ln>
        </p:spPr>
        <p:txBody>
          <a:bodyPr wrap="square">
            <a:spAutoFit/>
          </a:bodyPr>
          <a:p>
            <a:pPr indent="0" algn="ctr"/>
            <a:r>
              <a:rPr lang="en-US" altLang="zh-CN" sz="1400" b="0">
                <a:latin typeface="黑体" panose="02010609060101010101" pitchFamily="49" charset="-122"/>
                <a:ea typeface="黑体" panose="02010609060101010101" pitchFamily="49" charset="-122"/>
                <a:cs typeface="Times New Roman" panose="02020603050405020304" pitchFamily="18" charset="0"/>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6-6-4</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乐趣”文具系列产品报告书</a:t>
            </a:r>
            <a:r>
              <a:rPr lang="en-US" altLang="zh-CN" sz="1600" b="0">
                <a:latin typeface="+mn-ea"/>
                <a:ea typeface="黑体" panose="02010609060101010101" pitchFamily="49" charset="-122"/>
                <a:cs typeface="宋体" panose="02010600030101010101" pitchFamily="2" charset="-122"/>
              </a:rPr>
              <a:t>》</a:t>
            </a:r>
            <a:endParaRPr lang="en-US" altLang="zh-CN" sz="1600" b="0">
              <a:latin typeface="+mn-ea"/>
              <a:ea typeface="黑体" panose="02010609060101010101" pitchFamily="49" charset="-122"/>
              <a:cs typeface="宋体" panose="02010600030101010101" pitchFamily="2" charset="-122"/>
            </a:endParaRPr>
          </a:p>
          <a:p>
            <a:pPr indent="0" algn="ctr"/>
            <a:r>
              <a:rPr lang="zh-CN" altLang="en-US" sz="1600" b="0">
                <a:latin typeface="+mn-ea"/>
                <a:ea typeface="黑体" panose="02010609060101010101" pitchFamily="49" charset="-122"/>
                <a:cs typeface="宋体" panose="02010600030101010101" pitchFamily="2" charset="-122"/>
              </a:rPr>
              <a:t>作者：魏晓刚（山东科技大学工业设计</a:t>
            </a:r>
            <a:r>
              <a:rPr lang="en-US" altLang="zh-CN" sz="1600" b="0">
                <a:latin typeface="+mn-ea"/>
                <a:ea typeface="黑体" panose="02010609060101010101" pitchFamily="49" charset="-122"/>
                <a:cs typeface="宋体" panose="02010600030101010101" pitchFamily="2" charset="-122"/>
              </a:rPr>
              <a:t>2006</a:t>
            </a:r>
            <a:r>
              <a:rPr lang="zh-CN" altLang="en-US" sz="1600" b="0">
                <a:latin typeface="+mn-ea"/>
                <a:ea typeface="黑体" panose="02010609060101010101" pitchFamily="49" charset="-122"/>
                <a:cs typeface="宋体" panose="02010600030101010101" pitchFamily="2" charset="-122"/>
              </a:rPr>
              <a:t>级），导师：王俊涛  </a:t>
            </a:r>
            <a:endParaRPr lang="zh-CN" altLang="en-US" sz="1600" b="0">
              <a:latin typeface="+mn-ea"/>
              <a:ea typeface="黑体" panose="02010609060101010101" pitchFamily="49" charset="-122"/>
              <a:cs typeface="宋体" panose="02010600030101010101" pitchFamily="2" charset="-122"/>
            </a:endParaRPr>
          </a:p>
          <a:p>
            <a:pPr indent="0" algn="ctr"/>
            <a:r>
              <a:rPr lang="en-US" altLang="zh-CN" sz="1600" b="0">
                <a:latin typeface="+mn-ea"/>
                <a:ea typeface="黑体" panose="02010609060101010101" pitchFamily="49" charset="-122"/>
                <a:cs typeface="宋体" panose="02010600030101010101" pitchFamily="2" charset="-122"/>
              </a:rPr>
              <a:t>2010</a:t>
            </a:r>
            <a:r>
              <a:rPr lang="zh-CN" altLang="en-US" sz="1600" b="0">
                <a:latin typeface="+mn-ea"/>
                <a:ea typeface="黑体" panose="02010609060101010101" pitchFamily="49" charset="-122"/>
                <a:cs typeface="宋体" panose="02010600030101010101" pitchFamily="2" charset="-122"/>
              </a:rPr>
              <a:t>届全国大学生工业设计专业优秀毕业设计展，二等奖（教育部工业设计指导委员会）</a:t>
            </a:r>
            <a:endParaRPr lang="zh-CN" altLang="en-US" sz="1600" b="0">
              <a:latin typeface="+mn-ea"/>
              <a:ea typeface="黑体" panose="02010609060101010101" pitchFamily="49" charset="-122"/>
              <a:cs typeface="宋体" panose="02010600030101010101" pitchFamily="2" charset="-122"/>
            </a:endParaRPr>
          </a:p>
        </p:txBody>
      </p:sp>
      <p:sp>
        <p:nvSpPr>
          <p:cNvPr id="6" name="流程图: 可选过程 5"/>
          <p:cNvSpPr/>
          <p:nvPr/>
        </p:nvSpPr>
        <p:spPr>
          <a:xfrm>
            <a:off x="467995" y="1090930"/>
            <a:ext cx="911098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6.6.1情趣化设计——“乐趣”文具系列、可转方椅</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2" name="图片 111"/>
          <p:cNvPicPr/>
          <p:nvPr/>
        </p:nvPicPr>
        <p:blipFill>
          <a:blip r:embed="rId1"/>
          <a:stretch>
            <a:fillRect/>
          </a:stretch>
        </p:blipFill>
        <p:spPr>
          <a:xfrm>
            <a:off x="7524750" y="125730"/>
            <a:ext cx="4370070" cy="6137275"/>
          </a:xfrm>
          <a:prstGeom prst="rect">
            <a:avLst/>
          </a:prstGeom>
          <a:noFill/>
          <a:ln w="9525">
            <a:noFill/>
          </a:ln>
        </p:spPr>
      </p:pic>
      <p:sp>
        <p:nvSpPr>
          <p:cNvPr id="113" name="文本框 112"/>
          <p:cNvSpPr txBox="1"/>
          <p:nvPr/>
        </p:nvSpPr>
        <p:spPr>
          <a:xfrm>
            <a:off x="1082040" y="4303713"/>
            <a:ext cx="5080000" cy="2091690"/>
          </a:xfrm>
          <a:prstGeom prst="rect">
            <a:avLst/>
          </a:prstGeom>
          <a:noFill/>
          <a:ln w="9525">
            <a:noFill/>
          </a:ln>
        </p:spPr>
        <p:txBody>
          <a:bodyPr>
            <a:spAutoFit/>
          </a:bodyPr>
          <a:p>
            <a:pPr indent="0" algn="ctr"/>
            <a:r>
              <a:rPr lang="en-US" altLang="zh-CN" b="0">
                <a:solidFill>
                  <a:srgbClr val="FF00FF"/>
                </a:solidFill>
                <a:latin typeface="+mn-ea"/>
                <a:ea typeface="黑体" panose="02010609060101010101" pitchFamily="49" charset="-122"/>
                <a:cs typeface="宋体" panose="02010600030101010101" pitchFamily="2" charset="-122"/>
              </a:rPr>
              <a:t> </a:t>
            </a:r>
            <a:endParaRPr lang="en-US" altLang="zh-CN" b="0">
              <a:solidFill>
                <a:srgbClr val="FF00FF"/>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6-6-5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可转方椅</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首届山东艺术设计大赛（工业设计类）“金奖”作者：田旭、徐蕊、王亚男（山东科技大学工业设计</a:t>
            </a:r>
            <a:r>
              <a:rPr lang="en-US" altLang="zh-CN" sz="1600" b="0">
                <a:latin typeface="+mn-ea"/>
                <a:ea typeface="黑体" panose="02010609060101010101" pitchFamily="49" charset="-122"/>
                <a:cs typeface="宋体" panose="02010600030101010101" pitchFamily="2" charset="-122"/>
              </a:rPr>
              <a:t>2007</a:t>
            </a:r>
            <a:r>
              <a:rPr lang="zh-CN" altLang="en-US" sz="1600" b="0">
                <a:latin typeface="+mn-ea"/>
                <a:ea typeface="黑体" panose="02010609060101010101" pitchFamily="49" charset="-122"/>
                <a:cs typeface="宋体" panose="02010600030101010101" pitchFamily="2" charset="-122"/>
              </a:rPr>
              <a:t>级），指导老师：王俊涛、薄其芳  山东省高等学校人文社科研究计划项目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情趣化元素在当代设计艺术中的应用</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宋体" panose="02010600030101010101" pitchFamily="2" charset="-122"/>
              </a:rPr>
              <a:t>J10WJ57</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6" name="流程图: 可选过程 5"/>
          <p:cNvSpPr/>
          <p:nvPr/>
        </p:nvSpPr>
        <p:spPr>
          <a:xfrm>
            <a:off x="488315" y="1111885"/>
            <a:ext cx="56737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sym typeface="+mn-ea"/>
              </a:rPr>
              <a:t>6.6.</a:t>
            </a:r>
            <a:r>
              <a:rPr lang="en-US" sz="2800" b="1" dirty="0">
                <a:solidFill>
                  <a:schemeClr val="bg1"/>
                </a:solidFill>
                <a:latin typeface="方正正中黑简体" panose="02000000000000000000" pitchFamily="2" charset="-122"/>
                <a:ea typeface="方正正中黑简体" panose="02000000000000000000" pitchFamily="2" charset="-122"/>
                <a:sym typeface="+mn-ea"/>
              </a:rPr>
              <a:t>2</a:t>
            </a:r>
            <a:r>
              <a:rPr sz="2800" b="1" dirty="0">
                <a:solidFill>
                  <a:schemeClr val="bg1"/>
                </a:solidFill>
                <a:latin typeface="方正正中黑简体" panose="02000000000000000000" pitchFamily="2" charset="-122"/>
                <a:ea typeface="方正正中黑简体" panose="02000000000000000000" pitchFamily="2" charset="-122"/>
                <a:sym typeface="+mn-ea"/>
              </a:rPr>
              <a:t> 情趣化设计——可转方椅</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11639550" cy="105346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6.6.</a:t>
            </a:r>
            <a:r>
              <a:rPr lang="en-US" sz="2800" b="1" dirty="0">
                <a:solidFill>
                  <a:schemeClr val="bg1"/>
                </a:solidFill>
                <a:latin typeface="方正正中黑简体" panose="02000000000000000000" pitchFamily="2" charset="-122"/>
                <a:ea typeface="方正正中黑简体" panose="02000000000000000000" pitchFamily="2" charset="-122"/>
              </a:rPr>
              <a:t>3</a:t>
            </a:r>
            <a:r>
              <a:rPr sz="2800" b="1" dirty="0">
                <a:solidFill>
                  <a:schemeClr val="bg1"/>
                </a:solidFill>
                <a:latin typeface="方正正中黑简体" panose="02000000000000000000" pitchFamily="2" charset="-122"/>
                <a:ea typeface="方正正中黑简体" panose="02000000000000000000" pitchFamily="2" charset="-122"/>
              </a:rPr>
              <a:t>文化元素设计——“祥云”修饰品, “吉祥如意”笔筒，Flying dream眼镜设计，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114" name="图片 113"/>
          <p:cNvPicPr/>
          <p:nvPr/>
        </p:nvPicPr>
        <p:blipFill>
          <a:blip r:embed="rId1"/>
          <a:stretch>
            <a:fillRect/>
          </a:stretch>
        </p:blipFill>
        <p:spPr>
          <a:xfrm>
            <a:off x="488315" y="2002790"/>
            <a:ext cx="3308985" cy="4319270"/>
          </a:xfrm>
          <a:prstGeom prst="rect">
            <a:avLst/>
          </a:prstGeom>
          <a:noFill/>
          <a:ln w="9525">
            <a:noFill/>
          </a:ln>
        </p:spPr>
      </p:pic>
      <p:sp>
        <p:nvSpPr>
          <p:cNvPr id="115" name="文本框 114"/>
          <p:cNvSpPr txBox="1"/>
          <p:nvPr/>
        </p:nvSpPr>
        <p:spPr>
          <a:xfrm>
            <a:off x="3867785" y="2002790"/>
            <a:ext cx="3782060" cy="2276475"/>
          </a:xfrm>
          <a:prstGeom prst="rect">
            <a:avLst/>
          </a:prstGeom>
          <a:noFill/>
          <a:ln w="9525">
            <a:noFill/>
          </a:ln>
        </p:spPr>
        <p:txBody>
          <a:bodyPr wrap="square">
            <a:spAutoFit/>
          </a:bodyPr>
          <a:p>
            <a:pPr indent="0" algn="ctr"/>
            <a:r>
              <a:rPr lang="en-US" altLang="zh-CN" sz="1400" b="0">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6-6-6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祥云”修饰品</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为中国而设计”第二届全国旅游纪念品设计大赛 铜奖作者：吕磊（山东科技大学工业设计</a:t>
            </a:r>
            <a:r>
              <a:rPr lang="en-US" altLang="zh-CN" sz="1600" b="0">
                <a:latin typeface="+mn-ea"/>
                <a:ea typeface="黑体" panose="02010609060101010101" pitchFamily="49" charset="-122"/>
                <a:cs typeface="宋体" panose="02010600030101010101" pitchFamily="2" charset="-122"/>
              </a:rPr>
              <a:t>2007</a:t>
            </a:r>
            <a:r>
              <a:rPr lang="zh-CN" altLang="en-US" sz="1600" b="0">
                <a:latin typeface="+mn-ea"/>
                <a:ea typeface="黑体" panose="02010609060101010101" pitchFamily="49" charset="-122"/>
                <a:cs typeface="宋体" panose="02010600030101010101" pitchFamily="2" charset="-122"/>
              </a:rPr>
              <a:t>级），导师：王俊涛山东省教育厅人文社科研究计划项目《非物质文化在当代设计中的继承应用及发展研究》研究成果（项目编号：J08WH54）</a:t>
            </a:r>
            <a:r>
              <a:rPr lang="zh-CN" altLang="en-US" sz="1400" b="0">
                <a:latin typeface="黑体" panose="02010609060101010101" pitchFamily="49" charset="-122"/>
                <a:ea typeface="黑体" panose="02010609060101010101" pitchFamily="49" charset="-122"/>
                <a:cs typeface="宋体" panose="02010600030101010101" pitchFamily="2" charset="-122"/>
              </a:rPr>
              <a:t>  </a:t>
            </a:r>
            <a:endParaRPr lang="zh-CN" altLang="en-US" sz="1400" b="0">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5" name="图片 4"/>
          <p:cNvPicPr/>
          <p:nvPr/>
        </p:nvPicPr>
        <p:blipFill>
          <a:blip r:embed="rId2"/>
          <a:stretch>
            <a:fillRect/>
          </a:stretch>
        </p:blipFill>
        <p:spPr>
          <a:xfrm>
            <a:off x="9119870" y="2077085"/>
            <a:ext cx="3007995" cy="4341495"/>
          </a:xfrm>
          <a:prstGeom prst="rect">
            <a:avLst/>
          </a:prstGeom>
          <a:noFill/>
          <a:ln w="9525">
            <a:noFill/>
          </a:ln>
        </p:spPr>
      </p:pic>
      <p:sp>
        <p:nvSpPr>
          <p:cNvPr id="7" name="文本框 6"/>
          <p:cNvSpPr txBox="1"/>
          <p:nvPr/>
        </p:nvSpPr>
        <p:spPr>
          <a:xfrm>
            <a:off x="5288280" y="4291965"/>
            <a:ext cx="3703320" cy="2030095"/>
          </a:xfrm>
          <a:prstGeom prst="rect">
            <a:avLst/>
          </a:prstGeom>
          <a:noFill/>
          <a:ln w="9525">
            <a:noFill/>
          </a:ln>
        </p:spPr>
        <p:txBody>
          <a:bodyPr wrap="square">
            <a:spAutoFit/>
          </a:bodyPr>
          <a:p>
            <a:pPr indent="0" algn="ct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6-6-7 </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吉祥如意”笔筒</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作者：安良永（山东科技大学工业设计</a:t>
            </a:r>
            <a:r>
              <a:rPr lang="en-US" altLang="zh-CN" sz="1600" b="0">
                <a:latin typeface="+mn-ea"/>
                <a:ea typeface="黑体" panose="02010609060101010101" pitchFamily="49" charset="-122"/>
                <a:cs typeface="Times New Roman" panose="02020603050405020304" pitchFamily="18" charset="0"/>
              </a:rPr>
              <a:t>2005</a:t>
            </a:r>
            <a:r>
              <a:rPr lang="zh-CN" altLang="en-US" sz="1600" b="0">
                <a:latin typeface="+mn-ea"/>
                <a:ea typeface="黑体" panose="02010609060101010101" pitchFamily="49" charset="-122"/>
                <a:cs typeface="宋体" panose="02010600030101010101" pitchFamily="2" charset="-122"/>
              </a:rPr>
              <a:t>级），导师：王俊涛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6" name="图片 115"/>
          <p:cNvPicPr/>
          <p:nvPr/>
        </p:nvPicPr>
        <p:blipFill>
          <a:blip r:embed="rId1"/>
          <a:stretch>
            <a:fillRect/>
          </a:stretch>
        </p:blipFill>
        <p:spPr>
          <a:xfrm>
            <a:off x="324485" y="971550"/>
            <a:ext cx="7560945" cy="5377180"/>
          </a:xfrm>
          <a:prstGeom prst="rect">
            <a:avLst/>
          </a:prstGeom>
          <a:noFill/>
          <a:ln w="9525">
            <a:noFill/>
          </a:ln>
        </p:spPr>
      </p:pic>
      <p:sp>
        <p:nvSpPr>
          <p:cNvPr id="117" name="文本框 116"/>
          <p:cNvSpPr txBox="1"/>
          <p:nvPr/>
        </p:nvSpPr>
        <p:spPr>
          <a:xfrm>
            <a:off x="8043545" y="869315"/>
            <a:ext cx="3822700" cy="2461260"/>
          </a:xfrm>
          <a:prstGeom prst="rect">
            <a:avLst/>
          </a:prstGeom>
          <a:noFill/>
          <a:ln w="9525">
            <a:noFill/>
          </a:ln>
        </p:spPr>
        <p:txBody>
          <a:bodyPr wrap="square">
            <a:spAutoFit/>
          </a:bodyPr>
          <a:p>
            <a:pPr indent="0"/>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 </a:t>
            </a:r>
            <a:endPar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indent="0"/>
            <a:r>
              <a:rPr lang="zh-CN" altLang="en-US" sz="1400" b="0">
                <a:solidFill>
                  <a:srgbClr val="FF0000"/>
                </a:solidFill>
                <a:latin typeface="黑体" panose="02010609060101010101" pitchFamily="49" charset="-122"/>
                <a:ea typeface="黑体" panose="02010609060101010101" pitchFamily="49" charset="-122"/>
                <a:cs typeface="宋体" panose="02010600030101010101" pitchFamily="2" charset="-122"/>
              </a:rPr>
              <a:t>图</a:t>
            </a:r>
            <a:r>
              <a:rPr lang="en-US" altLang="zh-CN" sz="1400" b="0">
                <a:solidFill>
                  <a:srgbClr val="FF0000"/>
                </a:solidFill>
                <a:latin typeface="黑体" panose="02010609060101010101" pitchFamily="49" charset="-122"/>
                <a:ea typeface="黑体" panose="02010609060101010101" pitchFamily="49" charset="-122"/>
                <a:cs typeface="宋体" panose="02010600030101010101" pitchFamily="2" charset="-122"/>
              </a:rPr>
              <a:t>6-6-8 </a:t>
            </a:r>
            <a:r>
              <a:rPr lang="en-US" altLang="zh-CN" sz="1400" b="0">
                <a:latin typeface="黑体" panose="02010609060101010101" pitchFamily="49" charset="-122"/>
                <a:ea typeface="黑体" panose="02010609060101010101" pitchFamily="49" charset="-122"/>
                <a:cs typeface="宋体" panose="02010600030101010101" pitchFamily="2" charset="-122"/>
              </a:rPr>
              <a:t>Flying dream</a:t>
            </a:r>
            <a:r>
              <a:rPr lang="zh-CN" altLang="en-US" sz="1400" b="0">
                <a:latin typeface="黑体" panose="02010609060101010101" pitchFamily="49" charset="-122"/>
                <a:ea typeface="黑体" panose="02010609060101010101" pitchFamily="49" charset="-122"/>
                <a:cs typeface="宋体" panose="02010600030101010101" pitchFamily="2" charset="-122"/>
              </a:rPr>
              <a:t>眼镜   获得</a:t>
            </a:r>
            <a:r>
              <a:rPr lang="en-US" altLang="zh-CN" sz="1400" b="0">
                <a:latin typeface="黑体" panose="02010609060101010101" pitchFamily="49" charset="-122"/>
                <a:ea typeface="黑体" panose="02010609060101010101" pitchFamily="49" charset="-122"/>
                <a:cs typeface="宋体" panose="02010600030101010101" pitchFamily="2" charset="-122"/>
              </a:rPr>
              <a:t>2006</a:t>
            </a:r>
            <a:r>
              <a:rPr lang="zh-CN" altLang="en-US" sz="1400" b="0">
                <a:latin typeface="黑体" panose="02010609060101010101" pitchFamily="49" charset="-122"/>
                <a:ea typeface="黑体" panose="02010609060101010101" pitchFamily="49" charset="-122"/>
                <a:cs typeface="宋体" panose="02010600030101010101" pitchFamily="2" charset="-122"/>
              </a:rPr>
              <a:t>日本</a:t>
            </a:r>
            <a:r>
              <a:rPr lang="en-US" altLang="zh-CN" sz="1400" b="0">
                <a:latin typeface="黑体" panose="02010609060101010101" pitchFamily="49" charset="-122"/>
                <a:ea typeface="黑体" panose="02010609060101010101" pitchFamily="49" charset="-122"/>
                <a:cs typeface="宋体" panose="02010600030101010101" pitchFamily="2" charset="-122"/>
              </a:rPr>
              <a:t>OPUS</a:t>
            </a:r>
            <a:r>
              <a:rPr lang="zh-CN" altLang="en-US" sz="1400" b="0">
                <a:latin typeface="黑体" panose="02010609060101010101" pitchFamily="49" charset="-122"/>
                <a:ea typeface="黑体" panose="02010609060101010101" pitchFamily="49" charset="-122"/>
                <a:cs typeface="宋体" panose="02010600030101010101" pitchFamily="2" charset="-122"/>
              </a:rPr>
              <a:t>国际眼镜设计比赛评委特别奖作者：高冲 （山东科技大学工业设计</a:t>
            </a:r>
            <a:r>
              <a:rPr lang="en-US" altLang="zh-CN" sz="1400" b="0">
                <a:latin typeface="黑体" panose="02010609060101010101" pitchFamily="49" charset="-122"/>
                <a:ea typeface="黑体" panose="02010609060101010101" pitchFamily="49" charset="-122"/>
                <a:cs typeface="宋体" panose="02010600030101010101" pitchFamily="2" charset="-122"/>
              </a:rPr>
              <a:t>2001</a:t>
            </a:r>
            <a:r>
              <a:rPr lang="zh-CN" altLang="en-US" sz="1400" b="0">
                <a:latin typeface="黑体" panose="02010609060101010101" pitchFamily="49" charset="-122"/>
                <a:ea typeface="黑体" panose="02010609060101010101" pitchFamily="49" charset="-122"/>
                <a:cs typeface="宋体" panose="02010600030101010101" pitchFamily="2" charset="-122"/>
              </a:rPr>
              <a:t>级）</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endParaRPr lang="zh-CN" altLang="en-US" sz="1400" b="0">
              <a:latin typeface="黑体" panose="02010609060101010101" pitchFamily="49" charset="-122"/>
              <a:ea typeface="黑体" panose="02010609060101010101" pitchFamily="49" charset="-122"/>
              <a:cs typeface="宋体" panose="02010600030101010101" pitchFamily="2" charset="-122"/>
            </a:endParaRPr>
          </a:p>
          <a:p>
            <a:pPr indent="0"/>
            <a:r>
              <a:rPr lang="zh-CN" altLang="en-US" sz="1400" b="0">
                <a:latin typeface="黑体" panose="02010609060101010101" pitchFamily="49" charset="-122"/>
                <a:ea typeface="黑体" panose="02010609060101010101" pitchFamily="49" charset="-122"/>
                <a:cs typeface="宋体" panose="02010600030101010101" pitchFamily="2" charset="-122"/>
              </a:rPr>
              <a:t>该设计的创意来自中国传统的玩具—竹蜻蜓将当代眼镜以古代玩具的形式加以诠释，使得眼镜更加具有品味和趣味。采用有机强化玻璃作为镜片，具备一定的强度韧度与透明度。该眼镜形态简洁，拆装简单，携带方便。在起到眼镜作用的同时可以作为玩具。</a:t>
            </a:r>
            <a:endParaRPr lang="zh-CN" altLang="en-US" sz="1400">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ctr"/>
            <a:r>
              <a:rPr lang="zh-CN" altLang="en-US" sz="5400">
                <a:latin typeface="方正正大黑简体" panose="02000000000000000000" charset="-122"/>
                <a:ea typeface="方正正大黑简体" panose="02000000000000000000" charset="-122"/>
              </a:rPr>
              <a:t>办公文具类</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6.7</a:t>
            </a:r>
            <a:endParaRPr lang="en-US" altLang="zh-CN" sz="6600">
              <a:solidFill>
                <a:schemeClr val="bg1"/>
              </a:solidFill>
              <a:latin typeface="创艺简粗黑" charset="0"/>
              <a:ea typeface="创艺简粗黑" charset="0"/>
            </a:endParaRPr>
          </a:p>
        </p:txBody>
      </p:sp>
      <p:sp>
        <p:nvSpPr>
          <p:cNvPr id="11" name="矩形 10"/>
          <p:cNvSpPr/>
          <p:nvPr/>
        </p:nvSpPr>
        <p:spPr>
          <a:xfrm>
            <a:off x="0" y="6185535"/>
            <a:ext cx="12192635" cy="901700"/>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a:t>
            </a:r>
            <a:r>
              <a:rPr sz="2800" b="1" dirty="0">
                <a:solidFill>
                  <a:schemeClr val="bg1"/>
                </a:solidFill>
                <a:latin typeface="方正正中黑简体" panose="02000000000000000000" pitchFamily="2" charset="-122"/>
                <a:ea typeface="方正正中黑简体" panose="02000000000000000000" pitchFamily="2" charset="-122"/>
              </a:rPr>
              <a:t> 家用电器类——“光韵”影碟机</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8" name="图片 7"/>
          <p:cNvPicPr/>
          <p:nvPr/>
        </p:nvPicPr>
        <p:blipFill>
          <a:blip r:embed="rId1"/>
          <a:stretch>
            <a:fillRect/>
          </a:stretch>
        </p:blipFill>
        <p:spPr>
          <a:xfrm>
            <a:off x="370840" y="1584960"/>
            <a:ext cx="2790825" cy="3952875"/>
          </a:xfrm>
          <a:prstGeom prst="rect">
            <a:avLst/>
          </a:prstGeom>
          <a:noFill/>
          <a:ln w="9525">
            <a:noFill/>
          </a:ln>
        </p:spPr>
      </p:pic>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0" name="图片 9"/>
          <p:cNvPicPr/>
          <p:nvPr/>
        </p:nvPicPr>
        <p:blipFill>
          <a:blip r:embed="rId2"/>
          <a:stretch>
            <a:fillRect/>
          </a:stretch>
        </p:blipFill>
        <p:spPr>
          <a:xfrm>
            <a:off x="3258185" y="1584960"/>
            <a:ext cx="2789555" cy="3952240"/>
          </a:xfrm>
          <a:prstGeom prst="rect">
            <a:avLst/>
          </a:prstGeom>
          <a:noFill/>
          <a:ln w="9525">
            <a:noFill/>
          </a:ln>
        </p:spPr>
      </p:pic>
      <p:pic>
        <p:nvPicPr>
          <p:cNvPr id="2" name="图片 -2147482563" descr="004"/>
          <p:cNvPicPr>
            <a:picLocks noChangeAspect="1"/>
          </p:cNvPicPr>
          <p:nvPr/>
        </p:nvPicPr>
        <p:blipFill>
          <a:blip r:embed="rId3"/>
          <a:stretch>
            <a:fillRect/>
          </a:stretch>
        </p:blipFill>
        <p:spPr>
          <a:xfrm>
            <a:off x="6122035" y="1584960"/>
            <a:ext cx="2794000" cy="3964305"/>
          </a:xfrm>
          <a:prstGeom prst="rect">
            <a:avLst/>
          </a:prstGeom>
          <a:noFill/>
          <a:ln w="9525">
            <a:noFill/>
          </a:ln>
        </p:spPr>
      </p:pic>
      <p:pic>
        <p:nvPicPr>
          <p:cNvPr id="4" name="图片 -2147482564" descr="003"/>
          <p:cNvPicPr>
            <a:picLocks noChangeAspect="1"/>
          </p:cNvPicPr>
          <p:nvPr/>
        </p:nvPicPr>
        <p:blipFill>
          <a:blip r:embed="rId4"/>
          <a:stretch>
            <a:fillRect/>
          </a:stretch>
        </p:blipFill>
        <p:spPr>
          <a:xfrm>
            <a:off x="8998585" y="1584960"/>
            <a:ext cx="2792095" cy="3963035"/>
          </a:xfrm>
          <a:prstGeom prst="rect">
            <a:avLst/>
          </a:prstGeom>
          <a:noFill/>
          <a:ln w="9525">
            <a:noFill/>
          </a:ln>
        </p:spPr>
      </p:pic>
      <p:sp>
        <p:nvSpPr>
          <p:cNvPr id="123" name="文本框 122"/>
          <p:cNvSpPr txBox="1"/>
          <p:nvPr/>
        </p:nvSpPr>
        <p:spPr>
          <a:xfrm>
            <a:off x="2806065" y="5588635"/>
            <a:ext cx="6579235" cy="829945"/>
          </a:xfrm>
          <a:prstGeom prst="rect">
            <a:avLst/>
          </a:prstGeom>
          <a:noFill/>
          <a:ln w="9525">
            <a:noFill/>
          </a:ln>
        </p:spPr>
        <p:txBody>
          <a:bodyPr wrap="square">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6-7-1</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光韵”影碟机</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第十一届全国美展入选，作者：王俊涛、肖慧、李辉（中华人民共和国文化部、中国文学艺术界联和会、中国美术家协会）</a:t>
            </a:r>
            <a:endParaRPr lang="zh-CN" altLang="en-US" sz="1600" b="0">
              <a:latin typeface="+mn-ea"/>
              <a:ea typeface="黑体" panose="02010609060101010101" pitchFamily="49" charset="-122"/>
              <a:cs typeface="宋体" panose="02010600030101010101" pitchFamily="2" charset="-122"/>
            </a:endParaRPr>
          </a:p>
        </p:txBody>
      </p:sp>
      <p:sp>
        <p:nvSpPr>
          <p:cNvPr id="7" name="文本框 6"/>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880745"/>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7.1 </a:t>
            </a:r>
            <a:r>
              <a:rPr sz="2800" b="1" dirty="0">
                <a:solidFill>
                  <a:schemeClr val="bg1"/>
                </a:solidFill>
                <a:latin typeface="方正正中黑简体" panose="02000000000000000000" pitchFamily="2" charset="-122"/>
                <a:ea typeface="方正正中黑简体" panose="02000000000000000000" pitchFamily="2" charset="-122"/>
              </a:rPr>
              <a:t>家用电器类——“竹音”加湿器</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5" name="图片 4"/>
          <p:cNvPicPr/>
          <p:nvPr/>
        </p:nvPicPr>
        <p:blipFill>
          <a:blip r:embed="rId1"/>
          <a:stretch>
            <a:fillRect/>
          </a:stretch>
        </p:blipFill>
        <p:spPr>
          <a:xfrm>
            <a:off x="434340" y="1475740"/>
            <a:ext cx="2947670" cy="2079625"/>
          </a:xfrm>
          <a:prstGeom prst="rect">
            <a:avLst/>
          </a:prstGeom>
          <a:noFill/>
          <a:ln w="9525">
            <a:noFill/>
          </a:ln>
        </p:spPr>
      </p:pic>
      <p:sp>
        <p:nvSpPr>
          <p:cNvPr id="124" name="文本框 123"/>
          <p:cNvSpPr txBox="1"/>
          <p:nvPr/>
        </p:nvSpPr>
        <p:spPr>
          <a:xfrm>
            <a:off x="4815840" y="1309052"/>
            <a:ext cx="5080000" cy="213995"/>
          </a:xfrm>
          <a:prstGeom prst="rect">
            <a:avLst/>
          </a:prstGeom>
          <a:noFill/>
          <a:ln w="9525">
            <a:noFill/>
          </a:ln>
        </p:spPr>
        <p:txBody>
          <a:bodyPr>
            <a:spAutoFit/>
          </a:bodyPr>
          <a:p>
            <a:pPr indent="0" algn="ct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pic>
        <p:nvPicPr>
          <p:cNvPr id="7" name="图片 6"/>
          <p:cNvPicPr/>
          <p:nvPr/>
        </p:nvPicPr>
        <p:blipFill>
          <a:blip r:embed="rId2"/>
          <a:stretch>
            <a:fillRect/>
          </a:stretch>
        </p:blipFill>
        <p:spPr>
          <a:xfrm>
            <a:off x="4273550" y="1475740"/>
            <a:ext cx="2938780" cy="2079625"/>
          </a:xfrm>
          <a:prstGeom prst="rect">
            <a:avLst/>
          </a:prstGeom>
          <a:noFill/>
          <a:ln w="9525">
            <a:noFill/>
          </a:ln>
        </p:spPr>
      </p:pic>
      <p:pic>
        <p:nvPicPr>
          <p:cNvPr id="125" name="图片 124"/>
          <p:cNvPicPr/>
          <p:nvPr/>
        </p:nvPicPr>
        <p:blipFill>
          <a:blip r:embed="rId3"/>
          <a:stretch>
            <a:fillRect/>
          </a:stretch>
        </p:blipFill>
        <p:spPr>
          <a:xfrm>
            <a:off x="8116570" y="1475740"/>
            <a:ext cx="2930525" cy="2079625"/>
          </a:xfrm>
          <a:prstGeom prst="rect">
            <a:avLst/>
          </a:prstGeom>
          <a:noFill/>
          <a:ln w="9525">
            <a:noFill/>
          </a:ln>
        </p:spPr>
      </p:pic>
      <p:sp>
        <p:nvSpPr>
          <p:cNvPr id="126" name="文本框 125"/>
          <p:cNvSpPr txBox="1"/>
          <p:nvPr/>
        </p:nvSpPr>
        <p:spPr>
          <a:xfrm>
            <a:off x="4815840" y="5134928"/>
            <a:ext cx="5080000" cy="414020"/>
          </a:xfrm>
          <a:prstGeom prst="rect">
            <a:avLst/>
          </a:prstGeom>
          <a:noFill/>
          <a:ln w="9525">
            <a:noFill/>
          </a:ln>
        </p:spPr>
        <p:txBody>
          <a:bodyPr>
            <a:spAutoFit/>
          </a:bodyPr>
          <a:p>
            <a:pPr indent="0" algn="ctr"/>
            <a:r>
              <a:rPr lang="en-US" altLang="zh-CN" sz="1050" b="0">
                <a:solidFill>
                  <a:srgbClr val="FF00FF"/>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zh-CN" sz="800" b="0">
                <a:solidFill>
                  <a:srgbClr val="FFFFFF"/>
                </a:solidFill>
                <a:highlight>
                  <a:srgbClr val="000000"/>
                </a:highlight>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a:p>
        </p:txBody>
      </p:sp>
      <p:pic>
        <p:nvPicPr>
          <p:cNvPr id="127" name="图片 126"/>
          <p:cNvPicPr/>
          <p:nvPr/>
        </p:nvPicPr>
        <p:blipFill>
          <a:blip r:embed="rId4"/>
          <a:stretch>
            <a:fillRect/>
          </a:stretch>
        </p:blipFill>
        <p:spPr>
          <a:xfrm>
            <a:off x="8116570" y="4187825"/>
            <a:ext cx="2929890" cy="2078990"/>
          </a:xfrm>
          <a:prstGeom prst="rect">
            <a:avLst/>
          </a:prstGeom>
          <a:noFill/>
          <a:ln w="9525">
            <a:noFill/>
          </a:ln>
        </p:spPr>
      </p:pic>
      <p:sp>
        <p:nvSpPr>
          <p:cNvPr id="129" name="文本框 128"/>
          <p:cNvSpPr txBox="1"/>
          <p:nvPr/>
        </p:nvSpPr>
        <p:spPr>
          <a:xfrm>
            <a:off x="4823460" y="3134042"/>
            <a:ext cx="5080000" cy="252730"/>
          </a:xfrm>
          <a:prstGeom prst="rect">
            <a:avLst/>
          </a:prstGeom>
          <a:noFill/>
          <a:ln w="9525">
            <a:noFill/>
          </a:ln>
        </p:spPr>
        <p:txBody>
          <a:bodyPr>
            <a:spAutoFit/>
          </a:bodyPr>
          <a:p>
            <a:pPr indent="0" algn="ctr"/>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2" name="图片 11"/>
          <p:cNvPicPr/>
          <p:nvPr/>
        </p:nvPicPr>
        <p:blipFill>
          <a:blip r:embed="rId5"/>
          <a:stretch>
            <a:fillRect/>
          </a:stretch>
        </p:blipFill>
        <p:spPr>
          <a:xfrm>
            <a:off x="434340" y="4191000"/>
            <a:ext cx="2947670" cy="2091690"/>
          </a:xfrm>
          <a:prstGeom prst="rect">
            <a:avLst/>
          </a:prstGeom>
          <a:noFill/>
          <a:ln w="9525">
            <a:noFill/>
          </a:ln>
        </p:spPr>
      </p:pic>
      <p:pic>
        <p:nvPicPr>
          <p:cNvPr id="13" name="图片 12"/>
          <p:cNvPicPr/>
          <p:nvPr/>
        </p:nvPicPr>
        <p:blipFill>
          <a:blip r:embed="rId6"/>
          <a:stretch>
            <a:fillRect/>
          </a:stretch>
        </p:blipFill>
        <p:spPr>
          <a:xfrm>
            <a:off x="4273550" y="4186555"/>
            <a:ext cx="2938780" cy="2072640"/>
          </a:xfrm>
          <a:prstGeom prst="rect">
            <a:avLst/>
          </a:prstGeom>
          <a:noFill/>
          <a:ln w="9525">
            <a:noFill/>
          </a:ln>
        </p:spPr>
      </p:pic>
      <p:sp>
        <p:nvSpPr>
          <p:cNvPr id="2" name="文本框 1"/>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1092835"/>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7.1</a:t>
            </a:r>
            <a:r>
              <a:rPr sz="2800" b="1" dirty="0">
                <a:solidFill>
                  <a:schemeClr val="bg1"/>
                </a:solidFill>
                <a:latin typeface="方正正中黑简体" panose="02000000000000000000" pitchFamily="2" charset="-122"/>
                <a:ea typeface="方正正中黑简体" panose="02000000000000000000" pitchFamily="2" charset="-122"/>
              </a:rPr>
              <a:t> 家用电器类——“竹音”加湿器</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2" name="图片 -2147482559" descr="24"/>
          <p:cNvPicPr>
            <a:picLocks noChangeAspect="1"/>
          </p:cNvPicPr>
          <p:nvPr/>
        </p:nvPicPr>
        <p:blipFill>
          <a:blip r:embed="rId1"/>
          <a:stretch>
            <a:fillRect/>
          </a:stretch>
        </p:blipFill>
        <p:spPr>
          <a:xfrm>
            <a:off x="768350" y="1687830"/>
            <a:ext cx="4952365" cy="3488055"/>
          </a:xfrm>
          <a:prstGeom prst="rect">
            <a:avLst/>
          </a:prstGeom>
          <a:noFill/>
          <a:ln w="9525">
            <a:noFill/>
          </a:ln>
        </p:spPr>
      </p:pic>
      <p:pic>
        <p:nvPicPr>
          <p:cNvPr id="4" name="图片 -2147482557" descr="13"/>
          <p:cNvPicPr>
            <a:picLocks noChangeAspect="1"/>
          </p:cNvPicPr>
          <p:nvPr/>
        </p:nvPicPr>
        <p:blipFill>
          <a:blip r:embed="rId2"/>
          <a:stretch>
            <a:fillRect/>
          </a:stretch>
        </p:blipFill>
        <p:spPr>
          <a:xfrm>
            <a:off x="6171565" y="1687830"/>
            <a:ext cx="4924425" cy="3482975"/>
          </a:xfrm>
          <a:prstGeom prst="rect">
            <a:avLst/>
          </a:prstGeom>
          <a:noFill/>
          <a:ln w="9525">
            <a:noFill/>
          </a:ln>
        </p:spPr>
      </p:pic>
      <p:sp>
        <p:nvSpPr>
          <p:cNvPr id="131" name="文本框 130"/>
          <p:cNvSpPr txBox="1"/>
          <p:nvPr/>
        </p:nvSpPr>
        <p:spPr>
          <a:xfrm>
            <a:off x="1943735" y="5249545"/>
            <a:ext cx="8305165" cy="1076325"/>
          </a:xfrm>
          <a:prstGeom prst="rect">
            <a:avLst/>
          </a:prstGeom>
          <a:noFill/>
          <a:ln w="9525">
            <a:noFill/>
          </a:ln>
        </p:spPr>
        <p:txBody>
          <a:bodyPr wrap="square">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6-7-2</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竹音”加湿器</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作者：孔娜（山东科技大学工业设计</a:t>
            </a:r>
            <a:r>
              <a:rPr lang="en-US" altLang="zh-CN" sz="1600" b="0">
                <a:latin typeface="+mn-ea"/>
                <a:ea typeface="黑体" panose="02010609060101010101" pitchFamily="49" charset="-122"/>
                <a:cs typeface="Times New Roman" panose="02020603050405020304" pitchFamily="18" charset="0"/>
              </a:rPr>
              <a:t>2005</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a:p>
            <a:pPr indent="0" algn="ctr"/>
            <a:r>
              <a:rPr lang="en-US" altLang="zh-CN" sz="1600" b="0">
                <a:latin typeface="+mn-ea"/>
                <a:ea typeface="黑体" panose="02010609060101010101" pitchFamily="49" charset="-122"/>
                <a:cs typeface="宋体" panose="02010600030101010101" pitchFamily="2" charset="-122"/>
              </a:rPr>
              <a:t>2010</a:t>
            </a:r>
            <a:r>
              <a:rPr lang="zh-CN" altLang="en-US" sz="1600" b="0">
                <a:latin typeface="+mn-ea"/>
                <a:ea typeface="黑体" panose="02010609060101010101" pitchFamily="49" charset="-122"/>
                <a:cs typeface="宋体" panose="02010600030101010101" pitchFamily="2" charset="-122"/>
              </a:rPr>
              <a:t>届全国大学生工业设计专业优秀毕业设计展，二等奖（教育部工业设计指导委员会）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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01700"/>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7.2 </a:t>
            </a:r>
            <a:r>
              <a:rPr sz="2800" b="1" dirty="0">
                <a:solidFill>
                  <a:schemeClr val="bg1"/>
                </a:solidFill>
                <a:latin typeface="方正正中黑简体" panose="02000000000000000000" pitchFamily="2" charset="-122"/>
                <a:ea typeface="方正正中黑简体" panose="02000000000000000000" pitchFamily="2" charset="-122"/>
              </a:rPr>
              <a:t>家用电器类——“蜂巢”壁灯</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31" name="图片 130"/>
          <p:cNvPicPr/>
          <p:nvPr/>
        </p:nvPicPr>
        <p:blipFill>
          <a:blip r:embed="rId1"/>
          <a:stretch>
            <a:fillRect/>
          </a:stretch>
        </p:blipFill>
        <p:spPr>
          <a:xfrm>
            <a:off x="584835" y="1496695"/>
            <a:ext cx="3096260" cy="2197735"/>
          </a:xfrm>
          <a:prstGeom prst="rect">
            <a:avLst/>
          </a:prstGeom>
          <a:noFill/>
          <a:ln w="9525">
            <a:noFill/>
          </a:ln>
        </p:spPr>
      </p:pic>
      <p:pic>
        <p:nvPicPr>
          <p:cNvPr id="132" name="图片 131"/>
          <p:cNvPicPr/>
          <p:nvPr/>
        </p:nvPicPr>
        <p:blipFill>
          <a:blip r:embed="rId2"/>
          <a:stretch>
            <a:fillRect/>
          </a:stretch>
        </p:blipFill>
        <p:spPr>
          <a:xfrm>
            <a:off x="584835" y="4157345"/>
            <a:ext cx="3096260" cy="2197735"/>
          </a:xfrm>
          <a:prstGeom prst="rect">
            <a:avLst/>
          </a:prstGeom>
          <a:noFill/>
          <a:ln w="9525">
            <a:noFill/>
          </a:ln>
        </p:spPr>
      </p:pic>
      <p:pic>
        <p:nvPicPr>
          <p:cNvPr id="133" name="图片 132"/>
          <p:cNvPicPr/>
          <p:nvPr/>
        </p:nvPicPr>
        <p:blipFill>
          <a:blip r:embed="rId3"/>
          <a:stretch>
            <a:fillRect/>
          </a:stretch>
        </p:blipFill>
        <p:spPr>
          <a:xfrm>
            <a:off x="4328795" y="1496695"/>
            <a:ext cx="3096260" cy="2197735"/>
          </a:xfrm>
          <a:prstGeom prst="rect">
            <a:avLst/>
          </a:prstGeom>
          <a:noFill/>
          <a:ln w="9525">
            <a:noFill/>
          </a:ln>
        </p:spPr>
      </p:pic>
      <p:pic>
        <p:nvPicPr>
          <p:cNvPr id="134" name="图片 133"/>
          <p:cNvPicPr/>
          <p:nvPr/>
        </p:nvPicPr>
        <p:blipFill>
          <a:blip r:embed="rId4"/>
          <a:stretch>
            <a:fillRect/>
          </a:stretch>
        </p:blipFill>
        <p:spPr>
          <a:xfrm>
            <a:off x="4328160" y="4175760"/>
            <a:ext cx="3096260" cy="2188210"/>
          </a:xfrm>
          <a:prstGeom prst="rect">
            <a:avLst/>
          </a:prstGeom>
          <a:noFill/>
          <a:ln w="9525">
            <a:noFill/>
          </a:ln>
        </p:spPr>
      </p:pic>
      <p:pic>
        <p:nvPicPr>
          <p:cNvPr id="135" name="图片 134"/>
          <p:cNvPicPr/>
          <p:nvPr/>
        </p:nvPicPr>
        <p:blipFill>
          <a:blip r:embed="rId5"/>
          <a:stretch>
            <a:fillRect/>
          </a:stretch>
        </p:blipFill>
        <p:spPr>
          <a:xfrm>
            <a:off x="8049895" y="1497965"/>
            <a:ext cx="3115945" cy="2202180"/>
          </a:xfrm>
          <a:prstGeom prst="rect">
            <a:avLst/>
          </a:prstGeom>
          <a:noFill/>
          <a:ln w="9525">
            <a:noFill/>
          </a:ln>
        </p:spPr>
      </p:pic>
      <p:pic>
        <p:nvPicPr>
          <p:cNvPr id="136" name="图片 135"/>
          <p:cNvPicPr/>
          <p:nvPr/>
        </p:nvPicPr>
        <p:blipFill>
          <a:blip r:embed="rId6"/>
          <a:stretch>
            <a:fillRect/>
          </a:stretch>
        </p:blipFill>
        <p:spPr>
          <a:xfrm>
            <a:off x="8049895" y="4151630"/>
            <a:ext cx="3117215" cy="2212340"/>
          </a:xfrm>
          <a:prstGeom prst="rect">
            <a:avLst/>
          </a:prstGeom>
          <a:noFill/>
          <a:ln w="9525">
            <a:noFill/>
          </a:ln>
        </p:spPr>
      </p:pic>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720725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sym typeface="+mn-ea"/>
              </a:rPr>
              <a:t>6.</a:t>
            </a:r>
            <a:r>
              <a:rPr lang="en-US" sz="2800" b="1" dirty="0">
                <a:solidFill>
                  <a:schemeClr val="bg1"/>
                </a:solidFill>
                <a:latin typeface="方正正中黑简体" panose="02000000000000000000" pitchFamily="2" charset="-122"/>
                <a:ea typeface="方正正中黑简体" panose="02000000000000000000" pitchFamily="2" charset="-122"/>
                <a:sym typeface="+mn-ea"/>
              </a:rPr>
              <a:t>7.2 </a:t>
            </a:r>
            <a:r>
              <a:rPr sz="2800" b="1" dirty="0">
                <a:solidFill>
                  <a:schemeClr val="bg1"/>
                </a:solidFill>
                <a:latin typeface="方正正中黑简体" panose="02000000000000000000" pitchFamily="2" charset="-122"/>
                <a:ea typeface="方正正中黑简体" panose="02000000000000000000" pitchFamily="2" charset="-122"/>
                <a:sym typeface="+mn-ea"/>
              </a:rPr>
              <a:t>家用电器类——“蜂巢”壁灯</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22" name="文本框 121"/>
          <p:cNvSpPr txBox="1"/>
          <p:nvPr/>
        </p:nvSpPr>
        <p:spPr>
          <a:xfrm>
            <a:off x="4823460" y="3302635"/>
            <a:ext cx="5080000" cy="252730"/>
          </a:xfrm>
          <a:prstGeom prst="rect">
            <a:avLst/>
          </a:prstGeom>
          <a:noFill/>
          <a:ln w="9525">
            <a:noFill/>
          </a:ln>
        </p:spPr>
        <p:txBody>
          <a:bodyPr>
            <a:spAutoFit/>
          </a:bodyPr>
          <a:p>
            <a:pPr indent="0"/>
            <a:r>
              <a:rPr lang="en-US" altLang="zh-CN" sz="1050" b="0">
                <a:solidFill>
                  <a:srgbClr val="FF00FF"/>
                </a:solidFill>
                <a:latin typeface="宋体" panose="02010600030101010101" pitchFamily="2" charset="-122"/>
                <a:ea typeface="宋体" panose="02010600030101010101" pitchFamily="2" charset="-122"/>
                <a:cs typeface="宋体" panose="02010600030101010101" pitchFamily="2" charset="-122"/>
              </a:rPr>
              <a:t> </a:t>
            </a:r>
            <a:endParaRPr lang="zh-CN" altLang="en-US"/>
          </a:p>
        </p:txBody>
      </p:sp>
      <p:pic>
        <p:nvPicPr>
          <p:cNvPr id="137" name="图片 136"/>
          <p:cNvPicPr/>
          <p:nvPr/>
        </p:nvPicPr>
        <p:blipFill>
          <a:blip r:embed="rId1"/>
          <a:stretch>
            <a:fillRect/>
          </a:stretch>
        </p:blipFill>
        <p:spPr>
          <a:xfrm>
            <a:off x="1086485" y="1717675"/>
            <a:ext cx="5026025" cy="3566160"/>
          </a:xfrm>
          <a:prstGeom prst="rect">
            <a:avLst/>
          </a:prstGeom>
          <a:noFill/>
          <a:ln w="9525">
            <a:noFill/>
          </a:ln>
        </p:spPr>
      </p:pic>
      <p:pic>
        <p:nvPicPr>
          <p:cNvPr id="2" name="图片 1"/>
          <p:cNvPicPr/>
          <p:nvPr/>
        </p:nvPicPr>
        <p:blipFill>
          <a:blip r:embed="rId2"/>
          <a:stretch>
            <a:fillRect/>
          </a:stretch>
        </p:blipFill>
        <p:spPr>
          <a:xfrm>
            <a:off x="6319520" y="1732280"/>
            <a:ext cx="5026025" cy="3551555"/>
          </a:xfrm>
          <a:prstGeom prst="rect">
            <a:avLst/>
          </a:prstGeom>
          <a:noFill/>
          <a:ln w="9525">
            <a:noFill/>
          </a:ln>
        </p:spPr>
      </p:pic>
      <p:sp>
        <p:nvSpPr>
          <p:cNvPr id="139" name="文本框 138"/>
          <p:cNvSpPr txBox="1"/>
          <p:nvPr/>
        </p:nvSpPr>
        <p:spPr>
          <a:xfrm>
            <a:off x="3595370" y="5559425"/>
            <a:ext cx="5080000" cy="583565"/>
          </a:xfrm>
          <a:prstGeom prst="rect">
            <a:avLst/>
          </a:prstGeom>
          <a:noFill/>
          <a:ln w="9525">
            <a:noFill/>
          </a:ln>
        </p:spPr>
        <p:txBody>
          <a:bodyPr>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6-7-3</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蜂巢”壁灯</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作者：焦娜，（山东科技大学工业设计</a:t>
            </a:r>
            <a:r>
              <a:rPr lang="en-US" altLang="zh-CN" sz="1600" b="0">
                <a:latin typeface="+mn-ea"/>
                <a:ea typeface="黑体" panose="02010609060101010101" pitchFamily="49" charset="-122"/>
                <a:cs typeface="Times New Roman" panose="02020603050405020304" pitchFamily="18" charset="0"/>
              </a:rPr>
              <a:t>2006</a:t>
            </a:r>
            <a:r>
              <a:rPr lang="zh-CN" altLang="en-US" sz="1600" b="0">
                <a:latin typeface="+mn-ea"/>
                <a:ea typeface="黑体" panose="02010609060101010101" pitchFamily="49" charset="-122"/>
                <a:cs typeface="宋体" panose="02010600030101010101" pitchFamily="2" charset="-122"/>
              </a:rPr>
              <a:t>级），导师：王俊涛</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23900" y="1876425"/>
            <a:ext cx="8061325" cy="1371600"/>
          </a:xfrm>
          <a:prstGeom prst="rect">
            <a:avLst/>
          </a:prstGeom>
          <a:noFill/>
        </p:spPr>
        <p:txBody>
          <a:bodyPr wrap="square" rtlCol="0">
            <a:spAutoFit/>
          </a:bodyPr>
          <a:p>
            <a:pPr algn="l">
              <a:lnSpc>
                <a:spcPct val="140000"/>
              </a:lnSpc>
            </a:pPr>
            <a:r>
              <a:rPr lang="zh-CN" altLang="en-US" sz="2000">
                <a:latin typeface="黑体" panose="02010609060101010101" pitchFamily="49" charset="-122"/>
                <a:ea typeface="黑体" panose="02010609060101010101" pitchFamily="49" charset="-122"/>
              </a:rPr>
              <a:t>（1）产品开发为企业提供创造利润的动力</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（2）产品开发为企业持续发展提供保障</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（3）产品开发为企业发展创造机遇</a:t>
            </a:r>
            <a:endParaRPr lang="zh-CN" altLang="en-US" sz="2000">
              <a:latin typeface="黑体" panose="02010609060101010101" pitchFamily="49" charset="-122"/>
              <a:ea typeface="黑体" panose="02010609060101010101" pitchFamily="49" charset="-122"/>
            </a:endParaRPr>
          </a:p>
        </p:txBody>
      </p:sp>
      <p:pic>
        <p:nvPicPr>
          <p:cNvPr id="4" name="图片 3" descr="1-25-1"/>
          <p:cNvPicPr>
            <a:picLocks noChangeAspect="1"/>
          </p:cNvPicPr>
          <p:nvPr/>
        </p:nvPicPr>
        <p:blipFill>
          <a:blip r:embed="rId1"/>
          <a:stretch>
            <a:fillRect/>
          </a:stretch>
        </p:blipFill>
        <p:spPr>
          <a:xfrm>
            <a:off x="7855585" y="528320"/>
            <a:ext cx="3331845" cy="2719705"/>
          </a:xfrm>
          <a:prstGeom prst="rect">
            <a:avLst/>
          </a:prstGeom>
        </p:spPr>
      </p:pic>
      <p:pic>
        <p:nvPicPr>
          <p:cNvPr id="5" name="图片 4" descr="1-25-2"/>
          <p:cNvPicPr>
            <a:picLocks noChangeAspect="1"/>
          </p:cNvPicPr>
          <p:nvPr/>
        </p:nvPicPr>
        <p:blipFill>
          <a:blip r:embed="rId2"/>
          <a:stretch>
            <a:fillRect/>
          </a:stretch>
        </p:blipFill>
        <p:spPr>
          <a:xfrm>
            <a:off x="7855585" y="3615055"/>
            <a:ext cx="3411220" cy="2381885"/>
          </a:xfrm>
          <a:prstGeom prst="rect">
            <a:avLst/>
          </a:prstGeom>
        </p:spPr>
      </p:pic>
      <p:pic>
        <p:nvPicPr>
          <p:cNvPr id="6" name="图片 5" descr="1-25-3"/>
          <p:cNvPicPr>
            <a:picLocks noChangeAspect="1"/>
          </p:cNvPicPr>
          <p:nvPr/>
        </p:nvPicPr>
        <p:blipFill>
          <a:blip r:embed="rId3"/>
          <a:stretch>
            <a:fillRect/>
          </a:stretch>
        </p:blipFill>
        <p:spPr>
          <a:xfrm>
            <a:off x="723900" y="3615690"/>
            <a:ext cx="6613525" cy="2381250"/>
          </a:xfrm>
          <a:prstGeom prst="rect">
            <a:avLst/>
          </a:prstGeom>
        </p:spPr>
      </p:pic>
      <p:sp>
        <p:nvSpPr>
          <p:cNvPr id="7" name="流程图: 可选过程 6"/>
          <p:cNvSpPr/>
          <p:nvPr/>
        </p:nvSpPr>
        <p:spPr>
          <a:xfrm>
            <a:off x="723900" y="1035050"/>
            <a:ext cx="282130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产品开发的意义</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8" name="文本框 7"/>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1129220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rPr>
              <a:t>6.</a:t>
            </a:r>
            <a:r>
              <a:rPr lang="en-US" sz="2800" b="1" dirty="0">
                <a:solidFill>
                  <a:schemeClr val="bg1"/>
                </a:solidFill>
                <a:latin typeface="方正正中黑简体" panose="02000000000000000000" pitchFamily="2" charset="-122"/>
                <a:ea typeface="方正正中黑简体" panose="02000000000000000000" pitchFamily="2" charset="-122"/>
              </a:rPr>
              <a:t>7.3 </a:t>
            </a:r>
            <a:r>
              <a:rPr sz="2800" b="1" dirty="0">
                <a:solidFill>
                  <a:schemeClr val="bg1"/>
                </a:solidFill>
                <a:latin typeface="方正正中黑简体" panose="02000000000000000000" pitchFamily="2" charset="-122"/>
                <a:ea typeface="方正正中黑简体" panose="02000000000000000000" pitchFamily="2" charset="-122"/>
              </a:rPr>
              <a:t>家用电器类——“竹裙”室内灯“风景”概念台式电风扇</a:t>
            </a:r>
            <a:endParaRPr sz="2800" b="1" dirty="0">
              <a:solidFill>
                <a:schemeClr val="bg1"/>
              </a:solidFill>
              <a:latin typeface="方正正中黑简体" panose="02000000000000000000" pitchFamily="2" charset="-122"/>
              <a:ea typeface="方正正中黑简体" panose="02000000000000000000" pitchFamily="2" charset="-122"/>
            </a:endParaRPr>
          </a:p>
        </p:txBody>
      </p:sp>
      <p:pic>
        <p:nvPicPr>
          <p:cNvPr id="139" name="图片 138"/>
          <p:cNvPicPr/>
          <p:nvPr/>
        </p:nvPicPr>
        <p:blipFill>
          <a:blip r:embed="rId1"/>
          <a:stretch>
            <a:fillRect/>
          </a:stretch>
        </p:blipFill>
        <p:spPr>
          <a:xfrm>
            <a:off x="255905" y="1563370"/>
            <a:ext cx="3255010" cy="4637405"/>
          </a:xfrm>
          <a:prstGeom prst="rect">
            <a:avLst/>
          </a:prstGeom>
          <a:noFill/>
          <a:ln w="9525">
            <a:noFill/>
          </a:ln>
        </p:spPr>
      </p:pic>
      <p:sp>
        <p:nvSpPr>
          <p:cNvPr id="140" name="文本框 139"/>
          <p:cNvSpPr txBox="1"/>
          <p:nvPr/>
        </p:nvSpPr>
        <p:spPr>
          <a:xfrm>
            <a:off x="3678555" y="1563370"/>
            <a:ext cx="2766695" cy="1322070"/>
          </a:xfrm>
          <a:prstGeom prst="rect">
            <a:avLst/>
          </a:prstGeom>
          <a:noFill/>
          <a:ln w="9525">
            <a:noFill/>
          </a:ln>
        </p:spPr>
        <p:txBody>
          <a:bodyPr wrap="square">
            <a:spAutoFit/>
          </a:bodyPr>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6-7-4</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竹裙”室内灯</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作者：张修强，（山东科技大学工业设计</a:t>
            </a:r>
            <a:r>
              <a:rPr lang="en-US" altLang="zh-CN" sz="1600" b="0">
                <a:latin typeface="+mn-ea"/>
                <a:ea typeface="黑体" panose="02010609060101010101" pitchFamily="49" charset="-122"/>
                <a:cs typeface="Times New Roman" panose="02020603050405020304" pitchFamily="18" charset="0"/>
              </a:rPr>
              <a:t>2002</a:t>
            </a:r>
            <a:r>
              <a:rPr lang="zh-CN" altLang="en-US" sz="1600" b="0">
                <a:latin typeface="+mn-ea"/>
                <a:ea typeface="黑体" panose="02010609060101010101" pitchFamily="49" charset="-122"/>
                <a:cs typeface="宋体" panose="02010600030101010101" pitchFamily="2" charset="-122"/>
              </a:rPr>
              <a:t>级）</a:t>
            </a:r>
            <a:endParaRPr lang="zh-CN" altLang="en-US" sz="1600" b="0">
              <a:latin typeface="+mn-ea"/>
              <a:ea typeface="黑体" panose="02010609060101010101" pitchFamily="49" charset="-122"/>
              <a:cs typeface="宋体" panose="02010600030101010101" pitchFamily="2" charset="-122"/>
            </a:endParaRPr>
          </a:p>
          <a:p>
            <a:pPr indent="0" algn="ctr"/>
            <a:r>
              <a:rPr lang="en-US" altLang="zh-CN" sz="1600" b="0">
                <a:latin typeface="+mn-ea"/>
                <a:ea typeface="黑体" panose="02010609060101010101" pitchFamily="49" charset="-122"/>
                <a:cs typeface="宋体" panose="02010600030101010101" pitchFamily="2" charset="-122"/>
              </a:rPr>
              <a:t>2006</a:t>
            </a:r>
            <a:r>
              <a:rPr lang="zh-CN" altLang="en-US" sz="1600" b="0">
                <a:latin typeface="+mn-ea"/>
                <a:ea typeface="黑体" panose="02010609060101010101" pitchFamily="49" charset="-122"/>
                <a:cs typeface="宋体" panose="02010600030101010101" pitchFamily="2" charset="-122"/>
              </a:rPr>
              <a:t>上海未来工程师大赛灯具设计三等奖</a:t>
            </a:r>
            <a:endParaRPr lang="zh-CN" altLang="en-US" sz="1600" b="0">
              <a:latin typeface="+mn-ea"/>
              <a:ea typeface="黑体" panose="02010609060101010101" pitchFamily="49" charset="-122"/>
              <a:cs typeface="宋体" panose="02010600030101010101" pitchFamily="2" charset="-122"/>
            </a:endParaRPr>
          </a:p>
        </p:txBody>
      </p:sp>
      <p:pic>
        <p:nvPicPr>
          <p:cNvPr id="2" name="图片 1"/>
          <p:cNvPicPr/>
          <p:nvPr/>
        </p:nvPicPr>
        <p:blipFill>
          <a:blip r:embed="rId2"/>
          <a:stretch>
            <a:fillRect/>
          </a:stretch>
        </p:blipFill>
        <p:spPr>
          <a:xfrm>
            <a:off x="6646545" y="1609725"/>
            <a:ext cx="5133975" cy="3638550"/>
          </a:xfrm>
          <a:prstGeom prst="rect">
            <a:avLst/>
          </a:prstGeom>
          <a:noFill/>
          <a:ln w="9525">
            <a:noFill/>
          </a:ln>
        </p:spPr>
      </p:pic>
      <p:sp>
        <p:nvSpPr>
          <p:cNvPr id="141" name="文本框 140"/>
          <p:cNvSpPr txBox="1"/>
          <p:nvPr/>
        </p:nvSpPr>
        <p:spPr>
          <a:xfrm>
            <a:off x="6445250" y="5033010"/>
            <a:ext cx="5532120" cy="1322070"/>
          </a:xfrm>
          <a:prstGeom prst="rect">
            <a:avLst/>
          </a:prstGeom>
          <a:noFill/>
          <a:ln w="9525">
            <a:noFill/>
          </a:ln>
        </p:spPr>
        <p:txBody>
          <a:bodyPr wrap="square">
            <a:spAutoFit/>
          </a:bodyPr>
          <a:p>
            <a:pPr indent="0" algn="ctr"/>
            <a:r>
              <a:rPr lang="en-US" altLang="zh-CN" sz="1600" b="0">
                <a:solidFill>
                  <a:srgbClr val="FF0000"/>
                </a:solidFill>
                <a:latin typeface="+mn-ea"/>
                <a:ea typeface="黑体" panose="02010609060101010101" pitchFamily="49" charset="-122"/>
                <a:cs typeface="宋体" panose="02010600030101010101" pitchFamily="2" charset="-122"/>
              </a:rPr>
              <a:t> </a:t>
            </a:r>
            <a:endParaRPr lang="en-US" altLang="zh-CN" sz="1600" b="0">
              <a:solidFill>
                <a:srgbClr val="FF0000"/>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6-7-5</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风景”概念台式电风扇</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，设计：王俊涛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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488315" y="927100"/>
            <a:ext cx="996505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800" b="1" dirty="0">
                <a:solidFill>
                  <a:schemeClr val="bg1"/>
                </a:solidFill>
                <a:latin typeface="方正正中黑简体" panose="02000000000000000000" pitchFamily="2" charset="-122"/>
                <a:ea typeface="方正正中黑简体" panose="02000000000000000000" pitchFamily="2" charset="-122"/>
                <a:sym typeface="+mn-ea"/>
              </a:rPr>
              <a:t>6.</a:t>
            </a:r>
            <a:r>
              <a:rPr lang="en-US" sz="2800" b="1" dirty="0">
                <a:solidFill>
                  <a:schemeClr val="bg1"/>
                </a:solidFill>
                <a:latin typeface="方正正中黑简体" panose="02000000000000000000" pitchFamily="2" charset="-122"/>
                <a:ea typeface="方正正中黑简体" panose="02000000000000000000" pitchFamily="2" charset="-122"/>
                <a:sym typeface="+mn-ea"/>
              </a:rPr>
              <a:t>7.4 </a:t>
            </a:r>
            <a:r>
              <a:rPr sz="2800" b="1" dirty="0">
                <a:solidFill>
                  <a:schemeClr val="bg1"/>
                </a:solidFill>
                <a:latin typeface="方正正中黑简体" panose="02000000000000000000" pitchFamily="2" charset="-122"/>
                <a:ea typeface="方正正中黑简体" panose="02000000000000000000" pitchFamily="2" charset="-122"/>
                <a:sym typeface="+mn-ea"/>
              </a:rPr>
              <a:t>家用电器类——“沉积的冰” 概念塔式电风扇</a:t>
            </a:r>
            <a:endParaRPr sz="2800" b="1" dirty="0">
              <a:solidFill>
                <a:schemeClr val="bg1"/>
              </a:solidFill>
              <a:latin typeface="方正正中黑简体" panose="02000000000000000000" pitchFamily="2" charset="-122"/>
              <a:ea typeface="方正正中黑简体" panose="02000000000000000000" pitchFamily="2" charset="-122"/>
              <a:sym typeface="+mn-ea"/>
            </a:endParaRPr>
          </a:p>
        </p:txBody>
      </p:sp>
      <p:pic>
        <p:nvPicPr>
          <p:cNvPr id="141" name="图片 140"/>
          <p:cNvPicPr/>
          <p:nvPr/>
        </p:nvPicPr>
        <p:blipFill>
          <a:blip r:embed="rId1"/>
          <a:stretch>
            <a:fillRect/>
          </a:stretch>
        </p:blipFill>
        <p:spPr>
          <a:xfrm>
            <a:off x="580390" y="1664335"/>
            <a:ext cx="6477635" cy="4580890"/>
          </a:xfrm>
          <a:prstGeom prst="rect">
            <a:avLst/>
          </a:prstGeom>
          <a:noFill/>
          <a:ln w="9525">
            <a:noFill/>
          </a:ln>
        </p:spPr>
      </p:pic>
      <p:sp>
        <p:nvSpPr>
          <p:cNvPr id="142" name="文本框 141"/>
          <p:cNvSpPr txBox="1"/>
          <p:nvPr/>
        </p:nvSpPr>
        <p:spPr>
          <a:xfrm>
            <a:off x="7322820" y="1752600"/>
            <a:ext cx="4404360" cy="1814830"/>
          </a:xfrm>
          <a:prstGeom prst="rect">
            <a:avLst/>
          </a:prstGeom>
          <a:noFill/>
          <a:ln w="9525">
            <a:noFill/>
          </a:ln>
        </p:spPr>
        <p:txBody>
          <a:bodyPr wrap="square">
            <a:spAutoFit/>
          </a:bodyPr>
          <a:p>
            <a:pPr indent="0" algn="ctr"/>
            <a:r>
              <a:rPr lang="en-US" altLang="zh-CN" sz="1600" b="0">
                <a:solidFill>
                  <a:srgbClr val="FF0000"/>
                </a:solidFill>
                <a:latin typeface="+mn-ea"/>
                <a:ea typeface="黑体" panose="02010609060101010101" pitchFamily="49" charset="-122"/>
                <a:cs typeface="宋体" panose="02010600030101010101" pitchFamily="2" charset="-122"/>
              </a:rPr>
              <a:t> </a:t>
            </a:r>
            <a:endParaRPr lang="en-US" altLang="zh-CN" sz="1600" b="0">
              <a:solidFill>
                <a:srgbClr val="FF0000"/>
              </a:solidFill>
              <a:latin typeface="+mn-ea"/>
              <a:ea typeface="黑体" panose="02010609060101010101" pitchFamily="49" charset="-122"/>
              <a:cs typeface="宋体" panose="02010600030101010101" pitchFamily="2" charset="-122"/>
            </a:endParaRPr>
          </a:p>
          <a:p>
            <a:pPr indent="0" algn="ctr"/>
            <a:r>
              <a:rPr lang="zh-CN" altLang="en-US" sz="1600" b="0">
                <a:solidFill>
                  <a:srgbClr val="FF0000"/>
                </a:solidFill>
                <a:latin typeface="+mn-ea"/>
                <a:ea typeface="黑体" panose="02010609060101010101" pitchFamily="49" charset="-122"/>
                <a:cs typeface="宋体" panose="02010600030101010101" pitchFamily="2" charset="-122"/>
              </a:rPr>
              <a:t>图</a:t>
            </a:r>
            <a:r>
              <a:rPr lang="en-US" altLang="zh-CN" sz="1600" b="0">
                <a:solidFill>
                  <a:srgbClr val="FF0000"/>
                </a:solidFill>
                <a:latin typeface="+mn-ea"/>
                <a:ea typeface="黑体" panose="02010609060101010101" pitchFamily="49" charset="-122"/>
                <a:cs typeface="宋体" panose="02010600030101010101" pitchFamily="2" charset="-122"/>
              </a:rPr>
              <a:t>6-7-6</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沉积的冰” 概念塔式电风扇</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 设计：王俊涛山东省教育厅人文社科研究计划项目</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非物质文化在当代设计中的继承应用及发展研究</a:t>
            </a:r>
            <a:r>
              <a:rPr lang="en-US" altLang="zh-CN" sz="1600" b="0">
                <a:latin typeface="+mn-ea"/>
                <a:ea typeface="黑体" panose="02010609060101010101" pitchFamily="49" charset="-122"/>
                <a:cs typeface="宋体" panose="02010600030101010101" pitchFamily="2" charset="-122"/>
              </a:rPr>
              <a:t>》</a:t>
            </a:r>
            <a:r>
              <a:rPr lang="zh-CN" altLang="en-US" sz="1600" b="0">
                <a:latin typeface="+mn-ea"/>
                <a:ea typeface="黑体" panose="02010609060101010101" pitchFamily="49" charset="-122"/>
                <a:cs typeface="宋体" panose="02010600030101010101" pitchFamily="2" charset="-122"/>
              </a:rPr>
              <a:t>研究成果（项目编号：</a:t>
            </a:r>
            <a:r>
              <a:rPr lang="en-US" altLang="zh-CN" sz="1600" b="0">
                <a:latin typeface="+mn-ea"/>
                <a:ea typeface="黑体" panose="02010609060101010101" pitchFamily="49" charset="-122"/>
                <a:cs typeface="Times New Roman" panose="02020603050405020304" pitchFamily="18" charset="0"/>
              </a:rPr>
              <a:t>J08WH54</a:t>
            </a:r>
            <a:r>
              <a:rPr lang="zh-CN" altLang="en-US" sz="1600" b="0">
                <a:latin typeface="+mn-ea"/>
                <a:ea typeface="黑体" panose="02010609060101010101" pitchFamily="49" charset="-122"/>
                <a:cs typeface="宋体" panose="02010600030101010101" pitchFamily="2" charset="-122"/>
              </a:rPr>
              <a:t>）</a:t>
            </a:r>
            <a:endParaRPr lang="zh-CN" altLang="en-US" sz="1600" b="0">
              <a:latin typeface="+mn-ea"/>
              <a:ea typeface="黑体" panose="02010609060101010101" pitchFamily="49" charset="-122"/>
              <a:cs typeface="宋体" panose="02010600030101010101" pitchFamily="2" charset="-122"/>
            </a:endParaRPr>
          </a:p>
        </p:txBody>
      </p:sp>
      <p:sp>
        <p:nvSpPr>
          <p:cNvPr id="2" name="文本框 1"/>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814570" y="3096260"/>
            <a:ext cx="641985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lnSpc>
                <a:spcPct val="110000"/>
              </a:lnSpc>
              <a:spcBef>
                <a:spcPts val="0"/>
              </a:spcBef>
              <a:spcAft>
                <a:spcPts val="0"/>
              </a:spcAft>
              <a:defRPr/>
            </a:pPr>
            <a:r>
              <a:rPr lang="zh-CN" altLang="en-US" sz="6000" kern="0" dirty="0" smtClean="0">
                <a:solidFill>
                  <a:srgbClr val="FDB812"/>
                </a:solidFill>
                <a:latin typeface="方正正大黑简体" panose="02000000000000000000" charset="-122"/>
                <a:ea typeface="方正正大黑简体" panose="02000000000000000000" charset="-122"/>
                <a:sym typeface="+mn-ea"/>
              </a:rPr>
              <a:t>设计相关资源</a:t>
            </a:r>
            <a:endParaRPr lang="zh-CN" altLang="en-US" sz="6000" kern="0" dirty="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lstStyle/>
          <a:p>
            <a:r>
              <a:rPr lang="zh-CN" altLang="en-US" sz="6000" b="1" kern="0" dirty="0" smtClean="0">
                <a:solidFill>
                  <a:srgbClr val="FDB812"/>
                </a:solidFill>
                <a:latin typeface="Arial" panose="020B0604020202020204"/>
                <a:ea typeface="微软雅黑" panose="020B0503020204020204" pitchFamily="34" charset="-122"/>
                <a:sym typeface="+mn-ea"/>
              </a:rPr>
              <a:t>七、</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092001" y="6404788"/>
            <a:ext cx="845777" cy="413300"/>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391285"/>
            <a:ext cx="19653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方正正中黑简体" panose="02000000000000000000" pitchFamily="2" charset="-122"/>
                <a:ea typeface="方正正中黑简体" panose="02000000000000000000" pitchFamily="2" charset="-122"/>
              </a:rPr>
              <a:t>总体概述</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659023"/>
            <a:ext cx="9773285" cy="1323439"/>
          </a:xfrm>
          <a:prstGeom prst="rect">
            <a:avLst/>
          </a:prstGeom>
          <a:noFill/>
        </p:spPr>
        <p:txBody>
          <a:bodyPr wrap="square" rtlCol="0">
            <a:spAutoFit/>
          </a:bodyPr>
          <a:lstStyle/>
          <a:p>
            <a:r>
              <a:rPr lang="en-US" altLang="zh-CN" sz="2000" dirty="0" smtClean="0">
                <a:latin typeface="黑体" panose="02010609060101010101" pitchFamily="49" charset="-122"/>
                <a:ea typeface="黑体" panose="02010609060101010101" pitchFamily="49" charset="-122"/>
              </a:rPr>
              <a:t>    </a:t>
            </a:r>
            <a:r>
              <a:rPr lang="zh-CN" altLang="zh-CN" sz="2000" dirty="0" smtClean="0">
                <a:latin typeface="黑体" panose="02010609060101010101" pitchFamily="49" charset="-122"/>
                <a:ea typeface="黑体" panose="02010609060101010101" pitchFamily="49" charset="-122"/>
              </a:rPr>
              <a:t>无论</a:t>
            </a:r>
            <a:r>
              <a:rPr lang="zh-CN" altLang="zh-CN" sz="2000" dirty="0">
                <a:latin typeface="黑体" panose="02010609060101010101" pitchFamily="49" charset="-122"/>
                <a:ea typeface="黑体" panose="02010609060101010101" pitchFamily="49" charset="-122"/>
              </a:rPr>
              <a:t>任何时候，对于产品设计开发而言相关资料的调研都是非常重要的，本章搜集整理的相关设计资源网站</a:t>
            </a:r>
            <a:r>
              <a:rPr lang="en-US" altLang="zh-CN" sz="2000" dirty="0">
                <a:latin typeface="黑体" panose="02010609060101010101" pitchFamily="49" charset="-122"/>
                <a:ea typeface="黑体" panose="02010609060101010101" pitchFamily="49" charset="-122"/>
              </a:rPr>
              <a:t>300</a:t>
            </a:r>
            <a:r>
              <a:rPr lang="zh-CN" altLang="zh-CN" sz="2000" dirty="0">
                <a:latin typeface="黑体" panose="02010609060101010101" pitchFamily="49" charset="-122"/>
                <a:ea typeface="黑体" panose="02010609060101010101" pitchFamily="49" charset="-122"/>
              </a:rPr>
              <a:t>余个，包括国外设计组织及团体、国外设计院校、国外艺术中心、美术馆、博物馆网站、国外设计杂志、国外公司、企业网站，希望为读者的专业学习提供更广阔空间。</a:t>
            </a:r>
            <a:endParaRPr lang="zh-CN" altLang="zh-CN" sz="2000" dirty="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232639" y="1540701"/>
            <a:ext cx="9865421" cy="3170099"/>
          </a:xfrm>
          <a:prstGeom prst="rect">
            <a:avLst/>
          </a:prstGeom>
          <a:noFill/>
        </p:spPr>
        <p:txBody>
          <a:bodyPr wrap="square" rtlCol="0">
            <a:spAutoFit/>
          </a:bodyPr>
          <a:lstStyle/>
          <a:p>
            <a:r>
              <a:rPr lang="en-US" altLang="zh-CN" sz="2000" b="1" dirty="0">
                <a:latin typeface="黑体" panose="02010609060101010101" pitchFamily="49" charset="-122"/>
                <a:ea typeface="黑体" panose="02010609060101010101" pitchFamily="49" charset="-122"/>
              </a:rPr>
              <a:t>7.1</a:t>
            </a:r>
            <a:r>
              <a:rPr lang="zh-CN" altLang="zh-CN" sz="2000" b="1" dirty="0">
                <a:latin typeface="黑体" panose="02010609060101010101" pitchFamily="49" charset="-122"/>
                <a:ea typeface="黑体" panose="02010609060101010101" pitchFamily="49" charset="-122"/>
              </a:rPr>
              <a:t>国外设计组织及</a:t>
            </a:r>
            <a:r>
              <a:rPr lang="zh-CN" altLang="zh-CN" sz="2000" b="1" dirty="0" smtClean="0">
                <a:latin typeface="黑体" panose="02010609060101010101" pitchFamily="49" charset="-122"/>
                <a:ea typeface="黑体" panose="02010609060101010101" pitchFamily="49" charset="-122"/>
              </a:rPr>
              <a:t>团体</a:t>
            </a:r>
            <a:endParaRPr lang="en-US" altLang="zh-CN" sz="2000" b="1" dirty="0" smtClean="0">
              <a:latin typeface="黑体" panose="02010609060101010101" pitchFamily="49" charset="-122"/>
              <a:ea typeface="黑体" panose="02010609060101010101" pitchFamily="49" charset="-122"/>
            </a:endParaRPr>
          </a:p>
          <a:p>
            <a:endParaRPr lang="zh-CN" altLang="zh-CN" sz="2000" b="1" dirty="0">
              <a:latin typeface="黑体" panose="02010609060101010101" pitchFamily="49" charset="-122"/>
              <a:ea typeface="黑体" panose="02010609060101010101" pitchFamily="49" charset="-122"/>
            </a:endParaRPr>
          </a:p>
          <a:p>
            <a:r>
              <a:rPr lang="en-US" altLang="zh-CN" sz="2000" b="1" dirty="0">
                <a:latin typeface="黑体" panose="02010609060101010101" pitchFamily="49" charset="-122"/>
                <a:ea typeface="黑体" panose="02010609060101010101" pitchFamily="49" charset="-122"/>
              </a:rPr>
              <a:t>7.2</a:t>
            </a:r>
            <a:r>
              <a:rPr lang="zh-CN" altLang="zh-CN" sz="2000" b="1" dirty="0">
                <a:latin typeface="黑体" panose="02010609060101010101" pitchFamily="49" charset="-122"/>
                <a:ea typeface="黑体" panose="02010609060101010101" pitchFamily="49" charset="-122"/>
              </a:rPr>
              <a:t>国外设计杂志（按字母排序</a:t>
            </a:r>
            <a:r>
              <a:rPr lang="zh-CN" altLang="zh-CN" sz="2000" b="1" dirty="0" smtClean="0">
                <a:latin typeface="黑体" panose="02010609060101010101" pitchFamily="49" charset="-122"/>
                <a:ea typeface="黑体" panose="02010609060101010101" pitchFamily="49" charset="-122"/>
              </a:rPr>
              <a:t>）</a:t>
            </a:r>
            <a:endParaRPr lang="en-US" altLang="zh-CN" sz="2000" b="1" dirty="0" smtClean="0">
              <a:latin typeface="黑体" panose="02010609060101010101" pitchFamily="49" charset="-122"/>
              <a:ea typeface="黑体" panose="02010609060101010101" pitchFamily="49" charset="-122"/>
            </a:endParaRPr>
          </a:p>
          <a:p>
            <a:endParaRPr lang="zh-CN" altLang="zh-CN" sz="2000" b="1" dirty="0">
              <a:latin typeface="黑体" panose="02010609060101010101" pitchFamily="49" charset="-122"/>
              <a:ea typeface="黑体" panose="02010609060101010101" pitchFamily="49" charset="-122"/>
            </a:endParaRPr>
          </a:p>
          <a:p>
            <a:r>
              <a:rPr lang="en-US" altLang="zh-CN" sz="2000" b="1" dirty="0">
                <a:latin typeface="黑体" panose="02010609060101010101" pitchFamily="49" charset="-122"/>
                <a:ea typeface="黑体" panose="02010609060101010101" pitchFamily="49" charset="-122"/>
              </a:rPr>
              <a:t>7.3</a:t>
            </a:r>
            <a:r>
              <a:rPr lang="zh-CN" altLang="zh-CN" sz="2000" b="1" dirty="0">
                <a:latin typeface="黑体" panose="02010609060101010101" pitchFamily="49" charset="-122"/>
                <a:ea typeface="黑体" panose="02010609060101010101" pitchFamily="49" charset="-122"/>
              </a:rPr>
              <a:t>国外艺术中心、美术馆、博物馆</a:t>
            </a:r>
            <a:r>
              <a:rPr lang="zh-CN" altLang="zh-CN" sz="2000" b="1" dirty="0" smtClean="0">
                <a:latin typeface="黑体" panose="02010609060101010101" pitchFamily="49" charset="-122"/>
                <a:ea typeface="黑体" panose="02010609060101010101" pitchFamily="49" charset="-122"/>
              </a:rPr>
              <a:t>网站</a:t>
            </a:r>
            <a:endParaRPr lang="en-US" altLang="zh-CN" sz="2000" b="1" dirty="0" smtClean="0">
              <a:latin typeface="黑体" panose="02010609060101010101" pitchFamily="49" charset="-122"/>
              <a:ea typeface="黑体" panose="02010609060101010101" pitchFamily="49" charset="-122"/>
            </a:endParaRPr>
          </a:p>
          <a:p>
            <a:endParaRPr lang="zh-CN" altLang="zh-CN" sz="2000" b="1" dirty="0">
              <a:latin typeface="黑体" panose="02010609060101010101" pitchFamily="49" charset="-122"/>
              <a:ea typeface="黑体" panose="02010609060101010101" pitchFamily="49" charset="-122"/>
            </a:endParaRPr>
          </a:p>
          <a:p>
            <a:r>
              <a:rPr lang="en-US" altLang="zh-CN" sz="2000" b="1" dirty="0">
                <a:latin typeface="黑体" panose="02010609060101010101" pitchFamily="49" charset="-122"/>
                <a:ea typeface="黑体" panose="02010609060101010101" pitchFamily="49" charset="-122"/>
              </a:rPr>
              <a:t>7.4</a:t>
            </a:r>
            <a:r>
              <a:rPr lang="zh-CN" altLang="zh-CN" sz="2000" b="1" dirty="0">
                <a:latin typeface="黑体" panose="02010609060101010101" pitchFamily="49" charset="-122"/>
                <a:ea typeface="黑体" panose="02010609060101010101" pitchFamily="49" charset="-122"/>
              </a:rPr>
              <a:t>国外公司、企业</a:t>
            </a:r>
            <a:r>
              <a:rPr lang="zh-CN" altLang="zh-CN" sz="2000" b="1" dirty="0" smtClean="0">
                <a:latin typeface="黑体" panose="02010609060101010101" pitchFamily="49" charset="-122"/>
                <a:ea typeface="黑体" panose="02010609060101010101" pitchFamily="49" charset="-122"/>
              </a:rPr>
              <a:t>网站</a:t>
            </a:r>
            <a:endParaRPr lang="en-US" altLang="zh-CN" sz="2000" b="1" dirty="0" smtClean="0">
              <a:latin typeface="黑体" panose="02010609060101010101" pitchFamily="49" charset="-122"/>
              <a:ea typeface="黑体" panose="02010609060101010101" pitchFamily="49" charset="-122"/>
            </a:endParaRPr>
          </a:p>
          <a:p>
            <a:endParaRPr lang="zh-CN" altLang="zh-CN" sz="2000" b="1" dirty="0">
              <a:latin typeface="黑体" panose="02010609060101010101" pitchFamily="49" charset="-122"/>
              <a:ea typeface="黑体" panose="02010609060101010101" pitchFamily="49" charset="-122"/>
            </a:endParaRPr>
          </a:p>
          <a:p>
            <a:r>
              <a:rPr lang="en-US" altLang="zh-CN" sz="2000" b="1" dirty="0">
                <a:latin typeface="黑体" panose="02010609060101010101" pitchFamily="49" charset="-122"/>
                <a:ea typeface="黑体" panose="02010609060101010101" pitchFamily="49" charset="-122"/>
              </a:rPr>
              <a:t>7.5</a:t>
            </a:r>
            <a:r>
              <a:rPr lang="zh-CN" altLang="zh-CN" sz="2000" b="1" dirty="0">
                <a:latin typeface="黑体" panose="02010609060101010101" pitchFamily="49" charset="-122"/>
                <a:ea typeface="黑体" panose="02010609060101010101" pitchFamily="49" charset="-122"/>
              </a:rPr>
              <a:t>国外设计院校</a:t>
            </a:r>
            <a:endParaRPr lang="zh-CN" altLang="zh-CN" sz="2000" b="1" dirty="0">
              <a:latin typeface="黑体" panose="02010609060101010101" pitchFamily="49" charset="-122"/>
              <a:ea typeface="黑体" panose="02010609060101010101" pitchFamily="49" charset="-122"/>
            </a:endParaRPr>
          </a:p>
          <a:p>
            <a:r>
              <a:rPr lang="en-US" altLang="zh-CN" sz="2000" b="1" dirty="0">
                <a:latin typeface="黑体" panose="02010609060101010101" pitchFamily="49" charset="-122"/>
                <a:ea typeface="黑体" panose="02010609060101010101" pitchFamily="49" charset="-122"/>
              </a:rPr>
              <a:t> </a:t>
            </a:r>
            <a:endParaRPr lang="zh-CN" altLang="zh-CN" sz="2000" b="1" dirty="0">
              <a:latin typeface="黑体" panose="02010609060101010101" pitchFamily="49" charset="-122"/>
              <a:ea typeface="黑体" panose="02010609060101010101" pitchFamily="49" charset="-122"/>
            </a:endParaRPr>
          </a:p>
        </p:txBody>
      </p:sp>
      <p:sp>
        <p:nvSpPr>
          <p:cNvPr id="5"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3150"/>
            <a:ext cx="12192000" cy="2095500"/>
          </a:xfrm>
          <a:prstGeom prst="rect">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33951" y="2790735"/>
            <a:ext cx="3352800" cy="1200329"/>
          </a:xfrm>
          <a:prstGeom prst="rect">
            <a:avLst/>
          </a:prstGeom>
          <a:noFill/>
        </p:spPr>
        <p:txBody>
          <a:bodyPr wrap="square" rtlCol="0">
            <a:spAutoFit/>
          </a:bodyPr>
          <a:lstStyle/>
          <a:p>
            <a:r>
              <a:rPr lang="zh-CN" altLang="en-US" sz="7200" dirty="0" smtClean="0">
                <a:solidFill>
                  <a:schemeClr val="bg1"/>
                </a:solidFill>
                <a:latin typeface="方正正中黑简体" panose="02000000000000000000" pitchFamily="2" charset="-122"/>
                <a:ea typeface="方正正中黑简体" panose="02000000000000000000" pitchFamily="2" charset="-122"/>
              </a:rPr>
              <a:t>谢 谢</a:t>
            </a:r>
            <a:endParaRPr lang="zh-CN" altLang="en-US" sz="7200"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40435"/>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产品开发的时机</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097280"/>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1.2</a:t>
            </a:r>
            <a:endParaRPr lang="en-US" altLang="zh-CN" sz="6600">
              <a:solidFill>
                <a:schemeClr val="bg1"/>
              </a:solidFill>
              <a:latin typeface="创艺简粗黑" charset="0"/>
              <a:ea typeface="创艺简粗黑" charset="0"/>
            </a:endParaRPr>
          </a:p>
        </p:txBody>
      </p:sp>
      <p:sp>
        <p:nvSpPr>
          <p:cNvPr id="11" name="矩形 10"/>
          <p:cNvSpPr/>
          <p:nvPr/>
        </p:nvSpPr>
        <p:spPr>
          <a:xfrm>
            <a:off x="-635" y="6134735"/>
            <a:ext cx="12192635" cy="9391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520763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1.2.1 产品寿命周期与持续经营</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1345565" y="1929130"/>
            <a:ext cx="9697720" cy="3078480"/>
          </a:xfrm>
          <a:prstGeom prst="rect">
            <a:avLst/>
          </a:prstGeom>
          <a:noFill/>
        </p:spPr>
        <p:txBody>
          <a:bodyPr wrap="square" rtlCol="0">
            <a:spAutoFit/>
          </a:bodyPr>
          <a:p>
            <a:pPr algn="l">
              <a:lnSpc>
                <a:spcPct val="140000"/>
              </a:lnSpc>
            </a:pPr>
            <a:r>
              <a:rPr lang="en-US" altLang="zh-CN" sz="2000">
                <a:latin typeface="黑体" panose="02010609060101010101" pitchFamily="49" charset="-122"/>
                <a:ea typeface="黑体" panose="02010609060101010101" pitchFamily="49" charset="-122"/>
              </a:rPr>
              <a:t>    产品寿命周期（product life cycle，PLC）指产品从开发（development）、成长（growth）、成熟（maturity）、饱和（saturation）至衰落（decline）的整个过程。</a:t>
            </a:r>
            <a:endParaRPr lang="en-US" altLang="zh-CN" sz="2000">
              <a:latin typeface="黑体" panose="02010609060101010101" pitchFamily="49" charset="-122"/>
              <a:ea typeface="黑体" panose="02010609060101010101" pitchFamily="49" charset="-122"/>
            </a:endParaRPr>
          </a:p>
          <a:p>
            <a:pPr algn="l">
              <a:lnSpc>
                <a:spcPct val="140000"/>
              </a:lnSpc>
            </a:pPr>
            <a:r>
              <a:rPr lang="en-US" altLang="zh-CN" sz="2000">
                <a:latin typeface="黑体" panose="02010609060101010101" pitchFamily="49" charset="-122"/>
                <a:ea typeface="黑体" panose="02010609060101010101" pitchFamily="49" charset="-122"/>
              </a:rPr>
              <a:t>    产品在寿命周期不同阶段的盈利情况是不同的：在产品开发阶段通常是亏损的，在成长阶段则呈直线上升趋势，至成熟阶段收益达到最高峰。当产品销量超过饱和点，收益即呈下降趋势。并非一切产品均有寿命周期，例如日用小商品。但高技术产品，例如黑白电视机和电子计算机，则是具有产品寿命周期的典型产品。</a:t>
            </a:r>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0275" y="1083945"/>
            <a:ext cx="3656330" cy="460375"/>
          </a:xfrm>
          <a:prstGeom prst="rect">
            <a:avLst/>
          </a:prstGeom>
          <a:noFill/>
        </p:spPr>
        <p:txBody>
          <a:bodyPr wrap="square" rtlCol="0">
            <a:spAutoFit/>
          </a:bodyPr>
          <a:lstStyle/>
          <a:p>
            <a:r>
              <a:rPr lang="zh-CN" altLang="en-US" sz="2400" dirty="0">
                <a:solidFill>
                  <a:schemeClr val="tx1">
                    <a:lumMod val="75000"/>
                    <a:lumOff val="25000"/>
                  </a:schemeClr>
                </a:solidFill>
                <a:latin typeface="方正正中黑简体" panose="02000000000000000000" pitchFamily="2" charset="-122"/>
                <a:ea typeface="方正正中黑简体" panose="02000000000000000000" pitchFamily="2" charset="-122"/>
              </a:rPr>
              <a:t>什么是新产品？</a:t>
            </a:r>
            <a:endParaRPr lang="zh-CN" altLang="en-US" sz="2400"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6" name="流程图: 可选过程 5"/>
          <p:cNvSpPr/>
          <p:nvPr/>
        </p:nvSpPr>
        <p:spPr>
          <a:xfrm>
            <a:off x="930275" y="1697355"/>
            <a:ext cx="19653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概 念</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96185"/>
            <a:ext cx="9773285" cy="2245360"/>
          </a:xfrm>
          <a:prstGeom prst="rect">
            <a:avLst/>
          </a:prstGeom>
          <a:noFill/>
        </p:spPr>
        <p:txBody>
          <a:bodyPr wrap="square" rtlCol="0">
            <a:spAutoFit/>
          </a:bodyPr>
          <a:lstStyle/>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新产品：指采用新技术原理、新设计构思研制、生产的全新产品，或在结构、材质、工艺等某一方面比原有产品有明显改进，从而显著提高了产品性能或扩大了使用功能的产品。从市场营销的角度看，凡是企业向市场提供的过去没有生产过的产品都叫新产品。具体地说，只要是产品整体概念中的任何一部分的变革或创新，并且给消费者带来新的利益、新的满足的产品，都可以认为是一种新产品。</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4290060"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1.2.2 领导市场 引导潮流</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818515" y="2529840"/>
            <a:ext cx="4581525" cy="1798320"/>
          </a:xfrm>
          <a:prstGeom prst="rect">
            <a:avLst/>
          </a:prstGeom>
          <a:noFill/>
          <a:ln w="9525">
            <a:noFill/>
          </a:ln>
        </p:spPr>
        <p:txBody>
          <a:bodyPr wrap="square">
            <a:spAutoFit/>
          </a:bodyPr>
          <a:p>
            <a:pPr marL="0" algn="l">
              <a:lnSpc>
                <a:spcPct val="140000"/>
              </a:lnSpc>
              <a:buNone/>
            </a:pPr>
            <a:r>
              <a:rPr lang="en-US" altLang="zh-CN" sz="2000" b="0" u="none">
                <a:latin typeface="黑体" panose="02010609060101010101" pitchFamily="49" charset="-122"/>
                <a:ea typeface="黑体" panose="02010609060101010101" pitchFamily="49" charset="-122"/>
              </a:rPr>
              <a:t>    随着现代科学技术的发展，产品设计是一种特定的商业化设计策略，企业要紧抓时代时尚潮流的脉搏，提取针对时尚流行策略应用于产品设计。</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7014210" y="4949825"/>
            <a:ext cx="4151630" cy="1066800"/>
          </a:xfrm>
          <a:prstGeom prst="rect">
            <a:avLst/>
          </a:prstGeom>
          <a:noFill/>
          <a:ln w="9525">
            <a:noFill/>
          </a:ln>
        </p:spPr>
        <p:txBody>
          <a:bodyPr wrap="square">
            <a:spAutoFit/>
          </a:bodyPr>
          <a:p>
            <a:pPr marL="0" indent="228600" algn="l"/>
            <a:r>
              <a:rPr lang="en-US" altLang="zh-CN" sz="1600" b="0" u="none">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u="none">
                <a:solidFill>
                  <a:srgbClr val="FF0000"/>
                </a:solidFill>
                <a:latin typeface="宋体" panose="02010600030101010101" pitchFamily="2" charset="-122"/>
                <a:ea typeface="宋体" panose="02010600030101010101" pitchFamily="2" charset="-122"/>
                <a:cs typeface="宋体" panose="02010600030101010101" pitchFamily="2" charset="-122"/>
              </a:rPr>
              <a:t>苹果产品现在人气正是如日中天，</a:t>
            </a:r>
            <a:r>
              <a:rPr lang="en-US" altLang="zh-CN" sz="1600" b="0" u="none">
                <a:solidFill>
                  <a:srgbClr val="FF0000"/>
                </a:solidFill>
                <a:latin typeface="宋体" panose="02010600030101010101" pitchFamily="2" charset="-122"/>
                <a:ea typeface="宋体" panose="02010600030101010101" pitchFamily="2" charset="-122"/>
                <a:cs typeface="宋体" panose="02010600030101010101" pitchFamily="2" charset="-122"/>
              </a:rPr>
              <a:t>iPod</a:t>
            </a:r>
            <a:r>
              <a:rPr lang="zh-CN" altLang="en-US" sz="1600" b="0" u="none">
                <a:solidFill>
                  <a:srgbClr val="FF0000"/>
                </a:solidFill>
                <a:latin typeface="宋体" panose="02010600030101010101" pitchFamily="2" charset="-122"/>
                <a:ea typeface="宋体" panose="02010600030101010101" pitchFamily="2" charset="-122"/>
                <a:cs typeface="宋体" panose="02010600030101010101" pitchFamily="2" charset="-122"/>
              </a:rPr>
              <a:t>的设计更加贴近现在年轻人的风格，时尚、个性、多元化、娱乐、色彩等要素都体现在了产品设计中。</a:t>
            </a:r>
            <a:endParaRPr lang="zh-CN" altLang="en-US" sz="1600"/>
          </a:p>
        </p:txBody>
      </p:sp>
      <p:pic>
        <p:nvPicPr>
          <p:cNvPr id="4" name="图片 3" descr="1-26"/>
          <p:cNvPicPr>
            <a:picLocks noChangeAspect="1"/>
          </p:cNvPicPr>
          <p:nvPr/>
        </p:nvPicPr>
        <p:blipFill>
          <a:blip r:embed="rId1"/>
          <a:stretch>
            <a:fillRect/>
          </a:stretch>
        </p:blipFill>
        <p:spPr>
          <a:xfrm>
            <a:off x="6858000" y="1883410"/>
            <a:ext cx="4464050" cy="28486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300672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1.2.3 消费者需求</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23900" y="2510790"/>
            <a:ext cx="5539105" cy="2225040"/>
          </a:xfrm>
          <a:prstGeom prst="rect">
            <a:avLst/>
          </a:prstGeom>
          <a:noFill/>
        </p:spPr>
        <p:txBody>
          <a:bodyPr wrap="square" rtlCol="0">
            <a:spAutoFit/>
          </a:bodyPr>
          <a:p>
            <a:pPr algn="l">
              <a:lnSpc>
                <a:spcPct val="140000"/>
              </a:lnSpc>
            </a:pPr>
            <a:r>
              <a:rPr lang="en-US" altLang="zh-CN" sz="2000">
                <a:latin typeface="黑体" panose="02010609060101010101" pitchFamily="49" charset="-122"/>
                <a:ea typeface="黑体" panose="02010609060101010101" pitchFamily="49" charset="-122"/>
              </a:rPr>
              <a:t>    产品开发要尊重消费者的需求，消费者才是最终决定产品成败的决定性因素，如果除了消费者都说好，产品连一件也卖不出去，这样的产品最终还是失败的产品。因此了解分析消费者的需求就显得尤为重要。</a:t>
            </a:r>
            <a:endParaRPr lang="en-US" altLang="zh-CN" sz="2000">
              <a:latin typeface="黑体" panose="02010609060101010101" pitchFamily="49" charset="-122"/>
              <a:ea typeface="黑体" panose="02010609060101010101" pitchFamily="49" charset="-122"/>
            </a:endParaRPr>
          </a:p>
        </p:txBody>
      </p:sp>
      <p:pic>
        <p:nvPicPr>
          <p:cNvPr id="4" name="图片 3" descr="1-27"/>
          <p:cNvPicPr>
            <a:picLocks noChangeAspect="1"/>
          </p:cNvPicPr>
          <p:nvPr/>
        </p:nvPicPr>
        <p:blipFill>
          <a:blip r:embed="rId1"/>
          <a:stretch>
            <a:fillRect/>
          </a:stretch>
        </p:blipFill>
        <p:spPr>
          <a:xfrm>
            <a:off x="7815580" y="1035050"/>
            <a:ext cx="3318510" cy="4234815"/>
          </a:xfrm>
          <a:prstGeom prst="rect">
            <a:avLst/>
          </a:prstGeom>
        </p:spPr>
      </p:pic>
      <p:sp>
        <p:nvSpPr>
          <p:cNvPr id="100" name="文本框 99"/>
          <p:cNvSpPr txBox="1"/>
          <p:nvPr/>
        </p:nvSpPr>
        <p:spPr>
          <a:xfrm>
            <a:off x="6753225" y="5485130"/>
            <a:ext cx="5080000" cy="365760"/>
          </a:xfrm>
          <a:prstGeom prst="rect">
            <a:avLst/>
          </a:prstGeom>
          <a:noFill/>
          <a:ln w="9525">
            <a:noFill/>
          </a:ln>
        </p:spPr>
        <p:txBody>
          <a:bodyPr>
            <a:spAutoFit/>
          </a:bodyPr>
          <a:p>
            <a:pPr marL="0" indent="293370" algn="ctr"/>
            <a:r>
              <a:rPr lang="zh-CN" altLang="en-US" b="0" u="none">
                <a:latin typeface="黑体" panose="02010609060101010101" pitchFamily="49" charset="-122"/>
                <a:ea typeface="黑体" panose="02010609060101010101" pitchFamily="49" charset="-122"/>
                <a:cs typeface="宋体" panose="02010600030101010101" pitchFamily="2" charset="-122"/>
              </a:rPr>
              <a:t>诺基亚旗下</a:t>
            </a:r>
            <a:r>
              <a:rPr lang="en-US" altLang="zh-CN" b="0" u="none">
                <a:latin typeface="黑体" panose="02010609060101010101" pitchFamily="49" charset="-122"/>
                <a:ea typeface="黑体" panose="02010609060101010101" pitchFamily="49" charset="-122"/>
                <a:cs typeface="Arial" panose="020B0604020202020204" pitchFamily="34" charset="0"/>
              </a:rPr>
              <a:t>VERTU </a:t>
            </a:r>
            <a:r>
              <a:rPr lang="zh-CN" altLang="en-US" b="0" u="none">
                <a:latin typeface="黑体" panose="02010609060101010101" pitchFamily="49" charset="-122"/>
                <a:ea typeface="黑体" panose="02010609060101010101" pitchFamily="49" charset="-122"/>
                <a:cs typeface="宋体" panose="02010600030101010101" pitchFamily="2" charset="-122"/>
              </a:rPr>
              <a:t>手机</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901065" y="2103120"/>
            <a:ext cx="5080000" cy="2651760"/>
          </a:xfrm>
          <a:prstGeom prst="rect">
            <a:avLst/>
          </a:prstGeom>
          <a:noFill/>
          <a:ln w="9525">
            <a:noFill/>
          </a:ln>
        </p:spPr>
        <p:txBody>
          <a:bodyPr>
            <a:spAutoFit/>
          </a:bodyPr>
          <a:p>
            <a:pPr marL="0" algn="l">
              <a:lnSpc>
                <a:spcPct val="140000"/>
              </a:lnSpc>
            </a:pPr>
            <a:r>
              <a:rPr lang="en-US" altLang="zh-CN" sz="2000" b="0" u="none">
                <a:latin typeface="黑体" panose="02010609060101010101" pitchFamily="49" charset="-122"/>
                <a:ea typeface="黑体" panose="02010609060101010101" pitchFamily="49" charset="-122"/>
              </a:rPr>
              <a:t>（1）直接需求。（2）常规需求。（3）普遍需求。（4）可变需求。（5）特定需求。（6）潜在需求。</a:t>
            </a:r>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4" name="图片 3" descr="1-28-2"/>
          <p:cNvPicPr>
            <a:picLocks noChangeAspect="1"/>
          </p:cNvPicPr>
          <p:nvPr/>
        </p:nvPicPr>
        <p:blipFill>
          <a:blip r:embed="rId1"/>
          <a:stretch>
            <a:fillRect/>
          </a:stretch>
        </p:blipFill>
        <p:spPr>
          <a:xfrm>
            <a:off x="4983480" y="873760"/>
            <a:ext cx="6478270" cy="4865370"/>
          </a:xfrm>
          <a:prstGeom prst="rect">
            <a:avLst/>
          </a:prstGeom>
        </p:spPr>
      </p:pic>
      <p:sp>
        <p:nvSpPr>
          <p:cNvPr id="6" name="文本框 5"/>
          <p:cNvSpPr txBox="1"/>
          <p:nvPr/>
        </p:nvSpPr>
        <p:spPr>
          <a:xfrm>
            <a:off x="763270" y="1310005"/>
            <a:ext cx="2585085" cy="670560"/>
          </a:xfrm>
          <a:prstGeom prst="rect">
            <a:avLst/>
          </a:prstGeom>
          <a:noFill/>
        </p:spPr>
        <p:txBody>
          <a:bodyPr wrap="square" rtlCol="0">
            <a:spAutoFit/>
          </a:bodyPr>
          <a:p>
            <a:r>
              <a:rPr lang="zh-CN" altLang="en-US" sz="20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消费者需求主要分为：</a:t>
            </a:r>
            <a:endParaRPr lang="zh-CN" altLang="en-US" sz="20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3449320"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1.2.4 市场营销策略</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07135" y="2027555"/>
            <a:ext cx="9668510" cy="3444240"/>
          </a:xfrm>
          <a:prstGeom prst="rect">
            <a:avLst/>
          </a:prstGeom>
          <a:noFill/>
          <a:ln w="9525">
            <a:noFill/>
          </a:ln>
        </p:spPr>
        <p:txBody>
          <a:bodyPr wrap="square">
            <a:spAutoFit/>
          </a:bodyPr>
          <a:p>
            <a:pPr marL="0" indent="0" algn="l"/>
            <a:r>
              <a:rPr lang="en-US" altLang="zh-CN" sz="2000" b="0" u="none">
                <a:latin typeface="黑体" panose="02010609060101010101" pitchFamily="49" charset="-122"/>
                <a:ea typeface="黑体" panose="02010609060101010101" pitchFamily="49" charset="-122"/>
              </a:rPr>
              <a:t>    营销策略分析活动的重心不在销，而在买，在于刺激消费者的购买欲望。刺激消费源头应把重点放在研究买上，采取的形式：    一是推介形式的新颖性和多样性，围绕品牌的功能，通过形式多样而新颖的品牌宣传，介绍产品和产品的功效，使品牌深入人心，刺激消费者的购买欲望，引导消费者的购买行为；    二是提供到位的优质的服务保证，从购、用、维修、保养等方方面面提供全方位的保证，使用户买得放心，用得放心，提高用户的信誉感；    三是实行使用跟踪，针对用户使用过程中提出的问题展开攻关，不断提高和改正产品的性能和攻效，提高质量。只要消费者认同、放心，就会形成企业与客户合一的局面，客户就愿意购买，就会有经销商的出现；只要有经销商，就会出现批发商；就会有批发零售商经营。</a:t>
            </a:r>
            <a:r>
              <a:rPr lang="zh-CN" altLang="en-US" sz="2000" b="0" u="none">
                <a:latin typeface="宋体" panose="02010600030101010101" pitchFamily="2" charset="-122"/>
                <a:ea typeface="宋体" panose="02010600030101010101" pitchFamily="2" charset="-122"/>
                <a:cs typeface="宋体" panose="02010600030101010101" pitchFamily="2" charset="-122"/>
              </a:rPr>
              <a:t>　</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626110" y="1494155"/>
            <a:ext cx="5201920" cy="4053840"/>
          </a:xfrm>
          <a:prstGeom prst="rect">
            <a:avLst/>
          </a:prstGeom>
          <a:noFill/>
          <a:ln w="9525">
            <a:noFill/>
          </a:ln>
        </p:spPr>
        <p:txBody>
          <a:bodyPr wrap="square">
            <a:spAutoFit/>
          </a:bodyPr>
          <a:p>
            <a:pPr marL="0" algn="l">
              <a:lnSpc>
                <a:spcPct val="130000"/>
              </a:lnSpc>
            </a:pPr>
            <a:r>
              <a:rPr lang="en-US" altLang="zh-CN" sz="2000" b="0" u="none">
                <a:latin typeface="黑体" panose="02010609060101010101" pitchFamily="49" charset="-122"/>
                <a:ea typeface="黑体" panose="02010609060101010101" pitchFamily="49" charset="-122"/>
              </a:rPr>
              <a:t>    产品只有通过媒体的作用，才可能变成大众化的品牌形象。提升品牌形象，不是某个单一的宣传形式可以做好的。媒体组合策略，一是选用媒体具有组合性。    由于不同媒体其功能不同，所以选择媒体时，就要注意媒体的组合性和层次性，避免单一性。    二是宣传层次的组合性，就是把品牌的宣传分成产品宣传、品牌宣传、企业形象宣传的三个不同的层次。</a:t>
            </a:r>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2" name="图片 1" descr="1-30"/>
          <p:cNvPicPr>
            <a:picLocks noChangeAspect="1"/>
          </p:cNvPicPr>
          <p:nvPr/>
        </p:nvPicPr>
        <p:blipFill>
          <a:blip r:embed="rId1"/>
          <a:stretch>
            <a:fillRect/>
          </a:stretch>
        </p:blipFill>
        <p:spPr>
          <a:xfrm>
            <a:off x="7884160" y="528320"/>
            <a:ext cx="3313430" cy="5397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7" name="流程图: 可选过程 6"/>
          <p:cNvSpPr/>
          <p:nvPr/>
        </p:nvSpPr>
        <p:spPr>
          <a:xfrm>
            <a:off x="723900" y="1035050"/>
            <a:ext cx="3449320"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1.2.5 法律规章制约</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100" name="文本框 99"/>
          <p:cNvSpPr txBox="1"/>
          <p:nvPr/>
        </p:nvSpPr>
        <p:spPr>
          <a:xfrm>
            <a:off x="1551940" y="2301875"/>
            <a:ext cx="8659495" cy="3078480"/>
          </a:xfrm>
          <a:prstGeom prst="rect">
            <a:avLst/>
          </a:prstGeom>
          <a:noFill/>
          <a:ln w="9525">
            <a:noFill/>
          </a:ln>
        </p:spPr>
        <p:txBody>
          <a:bodyPr wrap="square">
            <a:spAutoFit/>
          </a:bodyPr>
          <a:p>
            <a:pPr marL="0" algn="l">
              <a:lnSpc>
                <a:spcPct val="140000"/>
              </a:lnSpc>
            </a:pPr>
            <a:r>
              <a:rPr lang="en-US" altLang="zh-CN" sz="2000" b="0" u="none">
                <a:latin typeface="黑体" panose="02010609060101010101" pitchFamily="49" charset="-122"/>
                <a:ea typeface="黑体" panose="02010609060101010101" pitchFamily="49" charset="-122"/>
              </a:rPr>
              <a:t>   任何产品的设计、生产、销售环节都在相关法律、法规的规范之下，设计师在设计过程中不能抄袭他人的设计，否则会造成侵权，惹来法律官司。企业也同样不可能直接拿来其他公司的产品开模生产能。产品的外观、结构、系统及相关技术指标受到法律保护。中国保护知识产权的法律主要有著作权法、商标法和专利法，我国1985年就颁布了《中华人民共和国专利法》，在中国加入世贸组织以后，相关的法律法规又得以进一步完善。相关标准请参阅本书第五章内容。</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流程图: 可选过程 6"/>
          <p:cNvSpPr/>
          <p:nvPr/>
        </p:nvSpPr>
        <p:spPr>
          <a:xfrm>
            <a:off x="723900" y="1035050"/>
            <a:ext cx="557085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1.2.6 产品改良、导入期、衰退期</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877570" y="1849120"/>
            <a:ext cx="5080000" cy="457200"/>
          </a:xfrm>
          <a:prstGeom prst="rect">
            <a:avLst/>
          </a:prstGeom>
          <a:noFill/>
          <a:ln w="9525">
            <a:noFill/>
          </a:ln>
        </p:spPr>
        <p:txBody>
          <a:bodyPr>
            <a:spAutoFit/>
          </a:bodyPr>
          <a:p>
            <a:pPr marL="0" indent="0" algn="l"/>
            <a:r>
              <a:rPr lang="en-US" altLang="zh-CN" sz="2400" b="0" u="none">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1.2.6.1</a:t>
            </a:r>
            <a:r>
              <a:rPr lang="zh-CN" altLang="en-US" sz="2400" b="0" u="none">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产品改良策略的具体方式</a:t>
            </a:r>
            <a:endParaRPr lang="zh-CN" altLang="en-US" sz="2400" b="0" u="none">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1468120" y="2701290"/>
            <a:ext cx="9255125" cy="3246120"/>
          </a:xfrm>
          <a:prstGeom prst="rect">
            <a:avLst/>
          </a:prstGeom>
          <a:noFill/>
          <a:ln w="9525">
            <a:noFill/>
          </a:ln>
        </p:spPr>
        <p:txBody>
          <a:bodyPr wrap="square">
            <a:spAutoFit/>
          </a:bodyPr>
          <a:p>
            <a:pPr marL="0" algn="l">
              <a:lnSpc>
                <a:spcPct val="140000"/>
              </a:lnSpc>
            </a:pPr>
            <a:r>
              <a:rPr lang="en-US" altLang="zh-CN" sz="2000" b="1">
                <a:latin typeface="黑体" panose="02010609060101010101" pitchFamily="49" charset="-122"/>
                <a:ea typeface="黑体" panose="02010609060101010101" pitchFamily="49" charset="-122"/>
              </a:rPr>
              <a:t>（1）品质改良。</a:t>
            </a:r>
            <a:r>
              <a:rPr lang="en-US" altLang="zh-CN" sz="2000">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a:p>
            <a:pPr marL="0" algn="l">
              <a:lnSpc>
                <a:spcPct val="140000"/>
              </a:lnSpc>
            </a:pPr>
            <a:endParaRPr lang="en-US" altLang="zh-CN" sz="2000">
              <a:latin typeface="黑体" panose="02010609060101010101" pitchFamily="49" charset="-122"/>
              <a:ea typeface="黑体" panose="02010609060101010101" pitchFamily="49" charset="-122"/>
            </a:endParaRPr>
          </a:p>
          <a:p>
            <a:pPr marL="0" algn="l">
              <a:lnSpc>
                <a:spcPct val="140000"/>
              </a:lnSpc>
            </a:pPr>
            <a:r>
              <a:rPr lang="en-US" altLang="zh-CN">
                <a:latin typeface="黑体" panose="02010609060101010101" pitchFamily="49" charset="-122"/>
                <a:ea typeface="黑体" panose="02010609060101010101" pitchFamily="49" charset="-122"/>
              </a:rPr>
              <a:t>    ①提高产品的耐久性、可靠性、安全性等。 如洗衣机制造商把普通洗衣机改为漂洗、甩干多功能的自动、半自动洗衣机等。     ②将产品从低档上升为高档，或从高档变为低档。 例如，原来面向高收入消费者的产品，可以选用较低质量的材料，使之变为低档产品而寻求新的市场；原来面向一般消费者的产品，也可以选用高级原料，使之变为高档产品而重新受到欢迎。这种策略既能延长成熟期，又能提高产品的竞争力。</a:t>
            </a:r>
            <a:endParaRPr lang="en-US" altLang="zh-CN">
              <a:latin typeface="黑体" panose="02010609060101010101" pitchFamily="49" charset="-122"/>
              <a:ea typeface="黑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879475" y="2742565"/>
            <a:ext cx="4652010" cy="1615440"/>
          </a:xfrm>
          <a:prstGeom prst="rect">
            <a:avLst/>
          </a:prstGeom>
          <a:noFill/>
          <a:ln w="9525">
            <a:noFill/>
          </a:ln>
        </p:spPr>
        <p:txBody>
          <a:bodyPr wrap="square">
            <a:spAutoFit/>
          </a:bodyPr>
          <a:p>
            <a:pPr marL="0" indent="342265" algn="l"/>
            <a:endParaRPr lang="zh-CN" altLang="en-US" sz="2000" b="1" u="none">
              <a:latin typeface="黑体" panose="02010609060101010101" pitchFamily="49" charset="-122"/>
              <a:ea typeface="黑体" panose="02010609060101010101" pitchFamily="49" charset="-122"/>
            </a:endParaRPr>
          </a:p>
          <a:p>
            <a:pPr marL="0" indent="342265" algn="l"/>
            <a:r>
              <a:rPr lang="en-US" altLang="zh-CN" sz="2000" b="0" u="none">
                <a:latin typeface="黑体" panose="02010609060101010101" pitchFamily="49" charset="-122"/>
                <a:ea typeface="黑体" panose="02010609060101010101" pitchFamily="49" charset="-122"/>
              </a:rPr>
              <a:t>　　就是增加产品新的特性(如大小、重量、材料、附加物等)，以此扩大产品的多方面适用性，提高其安全性，使之更方便使用。 </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1047750" y="1991360"/>
            <a:ext cx="2098040" cy="396240"/>
          </a:xfrm>
          <a:prstGeom prst="rect">
            <a:avLst/>
          </a:prstGeom>
          <a:noFill/>
        </p:spPr>
        <p:txBody>
          <a:bodyPr wrap="none" rtlCol="0" anchor="t">
            <a:spAutoFit/>
          </a:bodyPr>
          <a:p>
            <a:r>
              <a:rPr lang="en-US" altLang="zh-CN" sz="2000" b="1">
                <a:latin typeface="黑体" panose="02010609060101010101" pitchFamily="49" charset="-122"/>
                <a:ea typeface="黑体" panose="02010609060101010101" pitchFamily="49" charset="-122"/>
                <a:sym typeface="+mn-ea"/>
              </a:rPr>
              <a:t>（2）</a:t>
            </a:r>
            <a:r>
              <a:rPr lang="zh-CN" altLang="en-US" sz="2000" b="1">
                <a:latin typeface="黑体" panose="02010609060101010101" pitchFamily="49" charset="-122"/>
                <a:ea typeface="黑体" panose="02010609060101010101" pitchFamily="49" charset="-122"/>
                <a:sym typeface="+mn-ea"/>
              </a:rPr>
              <a:t>特性</a:t>
            </a:r>
            <a:r>
              <a:rPr lang="en-US" altLang="zh-CN" sz="2000" b="1">
                <a:latin typeface="黑体" panose="02010609060101010101" pitchFamily="49" charset="-122"/>
                <a:ea typeface="黑体" panose="02010609060101010101" pitchFamily="49" charset="-122"/>
                <a:sym typeface="+mn-ea"/>
              </a:rPr>
              <a:t>改良。</a:t>
            </a:r>
            <a:endParaRPr lang="zh-CN" altLang="en-US" sz="2000"/>
          </a:p>
        </p:txBody>
      </p:sp>
      <p:pic>
        <p:nvPicPr>
          <p:cNvPr id="3" name="图片 2" descr="1-34"/>
          <p:cNvPicPr>
            <a:picLocks noChangeAspect="1"/>
          </p:cNvPicPr>
          <p:nvPr/>
        </p:nvPicPr>
        <p:blipFill>
          <a:blip r:embed="rId1"/>
          <a:stretch>
            <a:fillRect/>
          </a:stretch>
        </p:blipFill>
        <p:spPr>
          <a:xfrm>
            <a:off x="6681470" y="576580"/>
            <a:ext cx="4457065" cy="57048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123315" y="2393315"/>
            <a:ext cx="4820285" cy="1920240"/>
          </a:xfrm>
          <a:prstGeom prst="rect">
            <a:avLst/>
          </a:prstGeom>
          <a:noFill/>
          <a:ln w="9525">
            <a:noFill/>
          </a:ln>
        </p:spPr>
        <p:txBody>
          <a:bodyPr wrap="square">
            <a:spAutoFit/>
          </a:bodyPr>
          <a:p>
            <a:pPr marL="0" indent="227965" algn="l"/>
            <a:r>
              <a:rPr lang="en-US" altLang="zh-CN" sz="2000" b="0" u="none">
                <a:latin typeface="黑体" panose="02010609060101010101" pitchFamily="49" charset="-122"/>
                <a:ea typeface="黑体" panose="02010609060101010101" pitchFamily="49" charset="-122"/>
              </a:rPr>
              <a:t> </a:t>
            </a:r>
            <a:endParaRPr lang="en-US" altLang="zh-CN" sz="2000" b="0" u="none">
              <a:latin typeface="黑体" panose="02010609060101010101" pitchFamily="49" charset="-122"/>
              <a:ea typeface="黑体" panose="02010609060101010101" pitchFamily="49" charset="-122"/>
            </a:endParaRPr>
          </a:p>
          <a:p>
            <a:pPr marL="0" indent="227965" algn="l"/>
            <a:r>
              <a:rPr lang="en-US" altLang="zh-CN" sz="2000" b="0" u="none">
                <a:latin typeface="黑体" panose="02010609060101010101" pitchFamily="49" charset="-122"/>
                <a:ea typeface="黑体" panose="02010609060101010101" pitchFamily="49" charset="-122"/>
              </a:rPr>
              <a:t>　　式样改良就是基于美学欣赏观念而进行款式、外观及形态的改良，形成新规格新花色的产品，从而刺激消费者，引起新的</a:t>
            </a:r>
            <a:r>
              <a:rPr lang="zh-CN" altLang="en-US" sz="2000" b="0" u="none">
                <a:latin typeface="黑体" panose="02010609060101010101" pitchFamily="49" charset="-122"/>
                <a:ea typeface="黑体" panose="02010609060101010101" pitchFamily="49" charset="-122"/>
              </a:rPr>
              <a:t>需求。</a:t>
            </a:r>
            <a:r>
              <a:rPr lang="en-US" altLang="zh-CN" sz="2000" b="0" u="none">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1123315" y="1997075"/>
            <a:ext cx="2098040" cy="396240"/>
          </a:xfrm>
          <a:prstGeom prst="rect">
            <a:avLst/>
          </a:prstGeom>
          <a:noFill/>
        </p:spPr>
        <p:txBody>
          <a:bodyPr wrap="none" rtlCol="0" anchor="t">
            <a:spAutoFit/>
          </a:bodyPr>
          <a:p>
            <a:r>
              <a:rPr lang="en-US" altLang="zh-CN" sz="2000" b="1">
                <a:latin typeface="黑体" panose="02010609060101010101" pitchFamily="49" charset="-122"/>
                <a:ea typeface="黑体" panose="02010609060101010101" pitchFamily="49" charset="-122"/>
                <a:sym typeface="+mn-ea"/>
              </a:rPr>
              <a:t>（3）</a:t>
            </a:r>
            <a:r>
              <a:rPr lang="zh-CN" altLang="en-US" sz="2000" b="1">
                <a:latin typeface="黑体" panose="02010609060101010101" pitchFamily="49" charset="-122"/>
                <a:ea typeface="黑体" panose="02010609060101010101" pitchFamily="49" charset="-122"/>
                <a:sym typeface="+mn-ea"/>
              </a:rPr>
              <a:t>式样</a:t>
            </a:r>
            <a:r>
              <a:rPr lang="en-US" altLang="zh-CN" sz="2000" b="1">
                <a:latin typeface="黑体" panose="02010609060101010101" pitchFamily="49" charset="-122"/>
                <a:ea typeface="黑体" panose="02010609060101010101" pitchFamily="49" charset="-122"/>
                <a:sym typeface="+mn-ea"/>
              </a:rPr>
              <a:t>改良。</a:t>
            </a:r>
            <a:endParaRPr lang="zh-CN" altLang="en-US" sz="2000"/>
          </a:p>
        </p:txBody>
      </p:sp>
      <p:pic>
        <p:nvPicPr>
          <p:cNvPr id="3" name="图片 2" descr="1-35-1"/>
          <p:cNvPicPr>
            <a:picLocks noChangeAspect="1"/>
          </p:cNvPicPr>
          <p:nvPr/>
        </p:nvPicPr>
        <p:blipFill>
          <a:blip r:embed="rId1"/>
          <a:stretch>
            <a:fillRect/>
          </a:stretch>
        </p:blipFill>
        <p:spPr>
          <a:xfrm>
            <a:off x="6295390" y="801370"/>
            <a:ext cx="5103495" cy="510349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750695" y="2211705"/>
            <a:ext cx="8475345" cy="3505200"/>
          </a:xfrm>
          <a:prstGeom prst="rect">
            <a:avLst/>
          </a:prstGeom>
          <a:noFill/>
          <a:ln w="9525">
            <a:noFill/>
          </a:ln>
        </p:spPr>
        <p:txBody>
          <a:bodyPr wrap="square">
            <a:spAutoFit/>
          </a:bodyPr>
          <a:p>
            <a:pPr marL="0" algn="l">
              <a:lnSpc>
                <a:spcPct val="140000"/>
              </a:lnSpc>
              <a:buNone/>
            </a:pPr>
            <a:r>
              <a:rPr lang="en-US" altLang="zh-CN" sz="2000">
                <a:latin typeface="黑体" panose="02010609060101010101" pitchFamily="49" charset="-122"/>
                <a:ea typeface="黑体" panose="02010609060101010101" pitchFamily="49" charset="-122"/>
              </a:rPr>
              <a:t>　　就是向消费者提供良好服务、优惠条件、技术咨询、质量保证、消费指导等。美国一家咨询公司在调查中发现，顾客从一家企业转向另一家企业，70%的原因是服务。他们认为，企业员工怠慢了一个顾客，就会影响40名潜在顾客。“在竞争焦点上，服务因素已逐步取代产品质量和价格，世界经济已进入服务经济时代。”正是基于这样的认识，美国IBM公司公开表示自己不是电脑制造商，而是服务性公司。该公司总裁说：“IBM并不卖电脑，而是卖服务。”</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1123315" y="1997075"/>
            <a:ext cx="2608580" cy="396240"/>
          </a:xfrm>
          <a:prstGeom prst="rect">
            <a:avLst/>
          </a:prstGeom>
          <a:noFill/>
        </p:spPr>
        <p:txBody>
          <a:bodyPr wrap="none" rtlCol="0" anchor="t">
            <a:spAutoFit/>
          </a:bodyPr>
          <a:p>
            <a:r>
              <a:rPr lang="en-US" altLang="zh-CN" sz="2000" b="1">
                <a:latin typeface="黑体" panose="02010609060101010101" pitchFamily="49" charset="-122"/>
                <a:ea typeface="黑体" panose="02010609060101010101" pitchFamily="49" charset="-122"/>
                <a:sym typeface="+mn-ea"/>
              </a:rPr>
              <a:t>（4）</a:t>
            </a:r>
            <a:r>
              <a:rPr lang="zh-CN" altLang="en-US" sz="2000" b="1">
                <a:latin typeface="黑体" panose="02010609060101010101" pitchFamily="49" charset="-122"/>
                <a:ea typeface="黑体" panose="02010609060101010101" pitchFamily="49" charset="-122"/>
                <a:sym typeface="+mn-ea"/>
              </a:rPr>
              <a:t>附加产品</a:t>
            </a:r>
            <a:r>
              <a:rPr lang="en-US" altLang="zh-CN" sz="2000" b="1">
                <a:latin typeface="黑体" panose="02010609060101010101" pitchFamily="49" charset="-122"/>
                <a:ea typeface="黑体" panose="02010609060101010101" pitchFamily="49" charset="-122"/>
                <a:sym typeface="+mn-ea"/>
              </a:rPr>
              <a:t>改良。</a:t>
            </a:r>
            <a:endParaRPr lang="zh-CN" alt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1252220" y="1283970"/>
            <a:ext cx="127635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特征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686435" y="1985645"/>
            <a:ext cx="6670675" cy="3291840"/>
          </a:xfrm>
          <a:prstGeom prst="rect">
            <a:avLst/>
          </a:prstGeom>
          <a:noFill/>
        </p:spPr>
        <p:txBody>
          <a:bodyPr wrap="square" rtlCol="0">
            <a:spAutoFit/>
          </a:bodyPr>
          <a:lstStyle/>
          <a:p>
            <a:pPr>
              <a:lnSpc>
                <a:spcPct val="140000"/>
              </a:lnSpc>
            </a:pPr>
            <a:r>
              <a:rPr lang="zh-CN" altLang="en-US" sz="2000" b="1" dirty="0">
                <a:latin typeface="黑体" panose="02010609060101010101" pitchFamily="49" charset="-122"/>
                <a:ea typeface="黑体" panose="02010609060101010101" pitchFamily="49" charset="-122"/>
              </a:rPr>
              <a:t>（1）新颖性</a:t>
            </a:r>
            <a:endParaRPr lang="zh-CN" altLang="en-US" sz="2000" b="1" dirty="0">
              <a:latin typeface="黑体" panose="02010609060101010101" pitchFamily="49" charset="-122"/>
              <a:ea typeface="黑体" panose="02010609060101010101" pitchFamily="49" charset="-122"/>
            </a:endParaRPr>
          </a:p>
          <a:p>
            <a:pPr>
              <a:lnSpc>
                <a:spcPct val="130000"/>
              </a:lnSpc>
            </a:pPr>
            <a:r>
              <a:rPr lang="zh-CN" altLang="en-US" sz="2000" dirty="0">
                <a:latin typeface="黑体" panose="02010609060101010101" pitchFamily="49" charset="-122"/>
                <a:ea typeface="黑体" panose="02010609060101010101" pitchFamily="49" charset="-122"/>
              </a:rPr>
              <a:t>    一个产品之所以可以归入新产品的范围，就说明它在技术性能、结构、指标上与现有产品相比具有一定的先进性。产品或者采用了新原理、新结构、新材料、新工艺、新技术、新元件，或者具有新功能、新性能、更高质量、外观新颖等，新产品的新颖性可以是具备上述“新”中的全部，可以是其中的一项或几项。新产品所在地域的分类，就是根据产品的新颖性程度来划分的。</a:t>
            </a:r>
            <a:endParaRPr lang="zh-CN" altLang="en-US" sz="2000" dirty="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147482624" descr="能够自由移动的音乐机器人－－AMP"/>
          <p:cNvPicPr>
            <a:picLocks noChangeAspect="1"/>
          </p:cNvPicPr>
          <p:nvPr/>
        </p:nvPicPr>
        <p:blipFill>
          <a:blip r:embed="rId1"/>
          <a:stretch>
            <a:fillRect/>
          </a:stretch>
        </p:blipFill>
        <p:spPr>
          <a:xfrm>
            <a:off x="8224422" y="789305"/>
            <a:ext cx="3041650" cy="4391025"/>
          </a:xfrm>
          <a:prstGeom prst="rect">
            <a:avLst/>
          </a:prstGeom>
          <a:noFill/>
          <a:ln w="9525">
            <a:noFill/>
          </a:ln>
        </p:spPr>
      </p:pic>
      <p:sp>
        <p:nvSpPr>
          <p:cNvPr id="4" name="文本框 3"/>
          <p:cNvSpPr txBox="1"/>
          <p:nvPr/>
        </p:nvSpPr>
        <p:spPr>
          <a:xfrm>
            <a:off x="8490488" y="4950997"/>
            <a:ext cx="2249170" cy="1099820"/>
          </a:xfrm>
          <a:prstGeom prst="rect">
            <a:avLst/>
          </a:prstGeom>
          <a:noFill/>
        </p:spPr>
        <p:txBody>
          <a:bodyPr wrap="square" rtlCol="0">
            <a:spAutoFit/>
          </a:bodyPr>
          <a:lstStyle/>
          <a:p>
            <a:endParaRPr lang="zh-CN" altLang="en-US" dirty="0">
              <a:solidFill>
                <a:srgbClr val="FDB812"/>
              </a:solidFill>
            </a:endParaRPr>
          </a:p>
          <a:p>
            <a:r>
              <a:rPr lang="zh-CN" altLang="en-US" sz="1600" dirty="0"/>
              <a:t>自由移动音乐机器人－－AMP（美国Hasbro公司）</a:t>
            </a:r>
            <a:endParaRPr lang="zh-CN" altLang="en-US" sz="1600" dirty="0"/>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25195" y="1192530"/>
            <a:ext cx="5080000" cy="457200"/>
          </a:xfrm>
          <a:prstGeom prst="rect">
            <a:avLst/>
          </a:prstGeom>
          <a:noFill/>
          <a:ln w="9525">
            <a:noFill/>
          </a:ln>
        </p:spPr>
        <p:txBody>
          <a:bodyPr>
            <a:spAutoFit/>
          </a:bodyPr>
          <a:p>
            <a:pPr marL="0" algn="l"/>
            <a:r>
              <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1.2.6.2新产品市场导入策略</a:t>
            </a:r>
            <a:endPar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1804670" y="2092325"/>
            <a:ext cx="8583295" cy="3931920"/>
          </a:xfrm>
          <a:prstGeom prst="rect">
            <a:avLst/>
          </a:prstGeom>
          <a:noFill/>
          <a:ln w="9525">
            <a:noFill/>
          </a:ln>
        </p:spPr>
        <p:txBody>
          <a:bodyPr wrap="square">
            <a:spAutoFit/>
          </a:bodyPr>
          <a:p>
            <a:pPr marL="0" algn="l">
              <a:lnSpc>
                <a:spcPct val="140000"/>
              </a:lnSpc>
            </a:pPr>
            <a:r>
              <a:rPr lang="en-US" altLang="zh-CN" sz="2000" b="0" u="none">
                <a:latin typeface="黑体" panose="02010609060101010101" pitchFamily="49" charset="-122"/>
                <a:ea typeface="黑体" panose="02010609060101010101" pitchFamily="49" charset="-122"/>
              </a:rPr>
              <a:t>（1）概念    产品导入期——产品导入期是指一个全新的产品刚刚进入市场的时候，产品不被认知，市场没有显现的需求的时期。（2）阶段特征    ①产品的概念是全新的，市场认知度完全需要从无到有的一点点培育，所以市场营销成本高而利润很低。    ②应致力于短时间内把市场“炒热”，将产品概念灌输到目标消费者的头脑中，让这种产品在消费者的脑海中建立正面的形象，激发消费者尝试购买的欲望。</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123950" y="1225550"/>
            <a:ext cx="5080000" cy="457200"/>
          </a:xfrm>
          <a:prstGeom prst="rect">
            <a:avLst/>
          </a:prstGeom>
          <a:noFill/>
          <a:ln w="9525">
            <a:noFill/>
          </a:ln>
        </p:spPr>
        <p:txBody>
          <a:bodyPr>
            <a:spAutoFit/>
          </a:bodyPr>
          <a:p>
            <a:pPr marL="0" algn="l"/>
            <a:r>
              <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1.2.6.3衰退期</a:t>
            </a:r>
            <a:endPar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1475740" y="1928495"/>
            <a:ext cx="9239885" cy="4053840"/>
          </a:xfrm>
          <a:prstGeom prst="rect">
            <a:avLst/>
          </a:prstGeom>
          <a:noFill/>
          <a:ln w="9525">
            <a:noFill/>
          </a:ln>
        </p:spPr>
        <p:txBody>
          <a:bodyPr wrap="square">
            <a:spAutoFit/>
          </a:bodyPr>
          <a:p>
            <a:pPr marL="0" indent="266700" algn="l">
              <a:lnSpc>
                <a:spcPct val="130000"/>
              </a:lnSpc>
            </a:pPr>
            <a:r>
              <a:rPr lang="en-US" altLang="zh-CN" sz="2000" b="0" u="none">
                <a:latin typeface="黑体" panose="02010609060101010101" pitchFamily="49" charset="-122"/>
                <a:ea typeface="黑体" panose="02010609060101010101" pitchFamily="49" charset="-122"/>
              </a:rPr>
              <a:t>在产品衰退期要注意几个方面内容：</a:t>
            </a:r>
            <a:endParaRPr lang="en-US" altLang="zh-CN" sz="2000" b="0" u="none">
              <a:latin typeface="黑体" panose="02010609060101010101" pitchFamily="49" charset="-122"/>
              <a:ea typeface="黑体" panose="02010609060101010101" pitchFamily="49" charset="-122"/>
            </a:endParaRPr>
          </a:p>
          <a:p>
            <a:pPr marL="0" indent="266700" algn="l">
              <a:lnSpc>
                <a:spcPct val="130000"/>
              </a:lnSpc>
            </a:pPr>
            <a:endParaRPr lang="en-US" altLang="zh-CN" sz="2000" b="0" u="none">
              <a:latin typeface="黑体" panose="02010609060101010101" pitchFamily="49" charset="-122"/>
              <a:ea typeface="黑体" panose="02010609060101010101" pitchFamily="49" charset="-122"/>
            </a:endParaRPr>
          </a:p>
          <a:p>
            <a:pPr marL="0" indent="266700" algn="l">
              <a:lnSpc>
                <a:spcPct val="130000"/>
              </a:lnSpc>
            </a:pPr>
            <a:r>
              <a:rPr lang="en-US" altLang="zh-CN" sz="2000" b="1" u="none">
                <a:latin typeface="黑体" panose="02010609060101010101" pitchFamily="49" charset="-122"/>
                <a:ea typeface="黑体" panose="02010609060101010101" pitchFamily="49" charset="-122"/>
              </a:rPr>
              <a:t>（1）找出造成产品衰退的原因。</a:t>
            </a:r>
            <a:endParaRPr lang="en-US" altLang="zh-CN" sz="2000" b="1" u="none">
              <a:latin typeface="黑体" panose="02010609060101010101" pitchFamily="49" charset="-122"/>
              <a:ea typeface="黑体" panose="02010609060101010101" pitchFamily="49" charset="-122"/>
            </a:endParaRPr>
          </a:p>
          <a:p>
            <a:pPr marL="0" indent="266700" algn="l">
              <a:lnSpc>
                <a:spcPct val="130000"/>
              </a:lnSpc>
            </a:pPr>
            <a:r>
              <a:rPr lang="en-US" altLang="zh-CN" sz="2000" b="0" u="none">
                <a:latin typeface="黑体" panose="02010609060101010101" pitchFamily="49" charset="-122"/>
                <a:ea typeface="黑体" panose="02010609060101010101" pitchFamily="49" charset="-122"/>
              </a:rPr>
              <a:t>    一般来说形成具体某个企业或者某个品牌的在具体某一个市场上衰退有如下几个原因：  ① 需求变化  ② 竞争者的价值替代  ③ 新技术、新科技对原有产品的革命  ④ 政府政策的发布  ⑤ 企业自身市场运行失误后竞争力相对减退</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92860" y="988695"/>
            <a:ext cx="9606915" cy="5638800"/>
          </a:xfrm>
          <a:prstGeom prst="rect">
            <a:avLst/>
          </a:prstGeom>
          <a:noFill/>
          <a:ln w="9525">
            <a:noFill/>
          </a:ln>
        </p:spPr>
        <p:txBody>
          <a:bodyPr wrap="square">
            <a:spAutoFit/>
          </a:bodyPr>
          <a:p>
            <a:pPr marL="0" indent="266700" algn="l">
              <a:lnSpc>
                <a:spcPct val="130000"/>
              </a:lnSpc>
            </a:pPr>
            <a:r>
              <a:rPr lang="en-US" altLang="zh-CN" sz="2000" b="1" u="none">
                <a:latin typeface="黑体" panose="02010609060101010101" pitchFamily="49" charset="-122"/>
                <a:ea typeface="黑体" panose="02010609060101010101" pitchFamily="49" charset="-122"/>
              </a:rPr>
              <a:t>（2）树立正确面对衰退期的基本理念。</a:t>
            </a:r>
            <a:endParaRPr lang="en-US" altLang="zh-CN" sz="2000" b="1" u="none">
              <a:latin typeface="黑体" panose="02010609060101010101" pitchFamily="49" charset="-122"/>
              <a:ea typeface="黑体" panose="02010609060101010101" pitchFamily="49" charset="-122"/>
            </a:endParaRPr>
          </a:p>
          <a:p>
            <a:pPr marL="0" indent="266700" algn="l">
              <a:lnSpc>
                <a:spcPct val="130000"/>
              </a:lnSpc>
            </a:pPr>
            <a:endParaRPr lang="en-US" altLang="zh-CN" sz="2000" b="1" u="none">
              <a:latin typeface="黑体" panose="02010609060101010101" pitchFamily="49" charset="-122"/>
              <a:ea typeface="黑体" panose="02010609060101010101" pitchFamily="49" charset="-122"/>
            </a:endParaRPr>
          </a:p>
          <a:p>
            <a:pPr marL="0" indent="266700" algn="l">
              <a:lnSpc>
                <a:spcPct val="130000"/>
              </a:lnSpc>
            </a:pPr>
            <a:r>
              <a:rPr lang="en-US" altLang="zh-CN" sz="2000" b="0" u="none">
                <a:latin typeface="黑体" panose="02010609060101010101" pitchFamily="49" charset="-122"/>
                <a:ea typeface="黑体" panose="02010609060101010101" pitchFamily="49" charset="-122"/>
              </a:rPr>
              <a:t>    衰退只是意味着某个产品的退出，并不是企业的失败，更不是企业全部的失败。所以企业应该确立如下观念：    ① 企业的使命就是通过产品的开发、推广，来满足消费，从而创造价值。因此，一个产品的退出，并不意味着企业使命的终结，当然也不意味着企业与这个市场关系的终结。    ② 面对一个即将退出的市场，企业应该敢于向企业的消费者说“再见”，同时需要与消费者建立一个良好的“责任关系”，以维护原有的市场资源。    ③ 初步进入某个市场，是企业形象的展示，而退出某个市场，是企业形象与企业理念的检验，产品退出不是企业逃跑和责任的逃避。</a:t>
            </a:r>
            <a:endParaRPr lang="en-US" altLang="zh-CN" sz="2000" b="0" u="none">
              <a:latin typeface="黑体" panose="02010609060101010101" pitchFamily="49" charset="-122"/>
              <a:ea typeface="黑体" panose="02010609060101010101" pitchFamily="49" charset="-122"/>
            </a:endParaRPr>
          </a:p>
          <a:p>
            <a:pPr marL="0" indent="266700" algn="l">
              <a:lnSpc>
                <a:spcPct val="130000"/>
              </a:lnSpc>
            </a:pPr>
            <a:r>
              <a:rPr lang="en-US" altLang="zh-CN" sz="2000">
                <a:latin typeface="黑体" panose="02010609060101010101" pitchFamily="49" charset="-122"/>
                <a:ea typeface="黑体" panose="02010609060101010101" pitchFamily="49" charset="-122"/>
              </a:rPr>
              <a:t> ④ 要善于经营失败的资源，这是中国企业在衰退期最不会处理的问题。因为失败也是企业可用以经营的资源。例如，最近常见的“产品召回”就是企业成熟和责任的体现。</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786630" y="2776220"/>
            <a:ext cx="716153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产品开发的规划组织</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二、</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246485" y="6398895"/>
            <a:ext cx="615315" cy="412750"/>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产品设计基本原则</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20090" y="1008380"/>
            <a:ext cx="242252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42390" y="2338070"/>
            <a:ext cx="9778365" cy="1753235"/>
          </a:xfrm>
          <a:prstGeom prst="rect">
            <a:avLst/>
          </a:prstGeom>
          <a:noFill/>
        </p:spPr>
        <p:txBody>
          <a:bodyPr wrap="square" rtlCol="0">
            <a:spAutoFit/>
          </a:bodyPr>
          <a:p>
            <a:r>
              <a:rPr lang="en-US" altLang="zh-CN">
                <a:latin typeface="黑体" panose="02010609060101010101" pitchFamily="49" charset="-122"/>
                <a:ea typeface="黑体" panose="02010609060101010101" pitchFamily="49" charset="-122"/>
              </a:rPr>
              <a:t>   </a:t>
            </a:r>
            <a:r>
              <a:rPr lang="zh-CN" altLang="en-US">
                <a:latin typeface="黑体" panose="02010609060101010101" pitchFamily="49" charset="-122"/>
                <a:ea typeface="黑体" panose="02010609060101010101" pitchFamily="49" charset="-122"/>
              </a:rPr>
              <a:t>同样是一把扶手椅，只是为了满足“坐”的功能，但它可以被设计师创造的千变万化，千差万别。同样功能的产品，设计者可以通过使用对象性别、年龄、地域、收入、文化背景、心理感受等诸多因素，而设计的各具特征。另一方面，随着国家对知识产权与设计专利的保护，设计领域中，特别是产品设计领域中的照搬照抄变得越来越不可能，设计者、生产者或是销售者，无论那一方都经受不起侵权行为所带了的严重后果，因此，独创性是产品设计中必须引起关注足够重视的设计原则之一</a:t>
            </a:r>
            <a:endParaRPr lang="zh-CN" altLang="en-US">
              <a:latin typeface="黑体" panose="02010609060101010101" pitchFamily="49" charset="-122"/>
              <a:ea typeface="黑体" panose="02010609060101010101" pitchFamily="49" charset="-122"/>
            </a:endParaRPr>
          </a:p>
        </p:txBody>
      </p:sp>
      <p:sp>
        <p:nvSpPr>
          <p:cNvPr id="9" name="文本框 8"/>
          <p:cNvSpPr txBox="1"/>
          <p:nvPr/>
        </p:nvSpPr>
        <p:spPr>
          <a:xfrm>
            <a:off x="876935" y="1008380"/>
            <a:ext cx="2584450" cy="521970"/>
          </a:xfrm>
          <a:prstGeom prst="rect">
            <a:avLst/>
          </a:prstGeom>
          <a:noFill/>
        </p:spPr>
        <p:txBody>
          <a:bodyPr wrap="square" rtlCol="0">
            <a:spAutoFit/>
          </a:bodyPr>
          <a:p>
            <a:r>
              <a:rPr lang="zh-CN" altLang="en-US" sz="2800">
                <a:solidFill>
                  <a:schemeClr val="bg1"/>
                </a:solidFill>
                <a:effectLst>
                  <a:outerShdw blurRad="38100" dist="19050" dir="2700000" algn="tl" rotWithShape="0">
                    <a:schemeClr val="dk1">
                      <a:alpha val="40000"/>
                    </a:schemeClr>
                  </a:outerShdw>
                </a:effectLst>
                <a:latin typeface="方正黑体简体" panose="02010601030101010101" charset="-122"/>
                <a:ea typeface="方正黑体简体" panose="02010601030101010101" charset="-122"/>
              </a:rPr>
              <a:t>2.1.1 独创性</a:t>
            </a:r>
            <a:endParaRPr lang="zh-CN" altLang="en-US" sz="2800">
              <a:solidFill>
                <a:schemeClr val="bg1"/>
              </a:solidFill>
              <a:effectLst>
                <a:outerShdw blurRad="38100" dist="19050" dir="2700000" algn="tl" rotWithShape="0">
                  <a:schemeClr val="dk1">
                    <a:alpha val="40000"/>
                  </a:schemeClr>
                </a:outerShdw>
              </a:effectLst>
              <a:latin typeface="方正黑体简体" panose="02010601030101010101" charset="-122"/>
              <a:ea typeface="方正黑体简体" panose="02010601030101010101" charset="-122"/>
            </a:endParaRPr>
          </a:p>
        </p:txBody>
      </p:sp>
      <p:sp>
        <p:nvSpPr>
          <p:cNvPr id="12" name="文本框 11"/>
          <p:cNvSpPr txBox="1"/>
          <p:nvPr/>
        </p:nvSpPr>
        <p:spPr>
          <a:xfrm>
            <a:off x="617855"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89305" y="102489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970280" y="1024890"/>
            <a:ext cx="2263775" cy="521970"/>
          </a:xfrm>
          <a:prstGeom prst="rect">
            <a:avLst/>
          </a:prstGeom>
          <a:noFill/>
        </p:spPr>
        <p:txBody>
          <a:bodyPr wrap="square" rtlCol="0">
            <a:spAutoFit/>
          </a:bodyPr>
          <a:p>
            <a:r>
              <a:rPr lang="zh-CN" altLang="en-US" sz="2800">
                <a:solidFill>
                  <a:schemeClr val="bg1"/>
                </a:solidFill>
              </a:rPr>
              <a:t>2.1.2 技术性</a:t>
            </a:r>
            <a:endParaRPr lang="zh-CN" altLang="en-US" sz="2800">
              <a:solidFill>
                <a:schemeClr val="bg1"/>
              </a:solidFill>
            </a:endParaRPr>
          </a:p>
        </p:txBody>
      </p:sp>
      <p:sp>
        <p:nvSpPr>
          <p:cNvPr id="4" name="文本框 3"/>
          <p:cNvSpPr txBox="1"/>
          <p:nvPr/>
        </p:nvSpPr>
        <p:spPr>
          <a:xfrm>
            <a:off x="1209040" y="1967230"/>
            <a:ext cx="9763760"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我们可以将人类所有认知与改造世界的社会实践活动分为两个部分，一个是世界观，另一个是方法论；一个是发现，而另一个则是发明。发现是一种从客观实际出发，努力按照事物本来面貌认知事物的过程。在这个过程中，人类创立了自然科学，自然科学的研究目的很大程度上是向我们解释“事物是什么”；而另一方面，当人类处于某种目的，将经过验证且相对正确的发现，以一种新的组合方式排列，并成为人类改造世界的工具的时候，这种行为便可以称之为发明，具体到造物行为上，便可以称之为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工业设计，从本质上理解，就是将人们所掌握的技术性因素通过“造物”活动，并以“功能物”的为媒介应用于人们的生产生活实践。造物所以达到的目的是“物以致用”，而造物所依托的物质背景则是科学技术。我们甚至可以按产品设计开发所依托的技术因素的不同，将其区分为概念设计、创新设计与改良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另一方面，产品开发的整个过程包括市场调研、设计、工艺、制造、检验、销售、售后服务、回收处理等，产品设计虽然只占产品整个成本的5%，但它确影响产品整个成本的70%，工业设计对科学技术的依托程度可见一斑。</a:t>
            </a:r>
            <a:endParaRPr lang="zh-CN" altLang="en-US">
              <a:latin typeface="黑体" panose="02010609060101010101" pitchFamily="49" charset="-122"/>
              <a:ea typeface="黑体" panose="02010609060101010101" pitchFamily="49" charset="-122"/>
            </a:endParaRPr>
          </a:p>
        </p:txBody>
      </p:sp>
      <p:sp>
        <p:nvSpPr>
          <p:cNvPr id="6" name="文本框 5"/>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23265" y="107442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88365" y="1074420"/>
            <a:ext cx="26752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2.1.3 经济性</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249045" y="2061210"/>
            <a:ext cx="9625965" cy="283019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设计师与工程师发生争执的很多原因并非都源自相互之间的专业差异，很多情况，他们争执的焦点并不是某个产品部件能不能被加工出来（技术问题），而是在争执这个部件值不值得生产（经济问题）。</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毋庸置疑，就大批量生产的工业产品而言，每个产品单体增加一个可有可无的零件（大多时候，这个部件被增加的原因很可能出于美感的考量），或某个零部件微妙的形态特征，对于整个生产线来说，生产成本可能会大幅度提升；换言之，如果可能，工程师会不假思索的建议设计师尽可能的减少产品部件，以节约开发成本，方便生产组装。但另一方面，我们同样会发现，在很多产品开发中，设计者会被企业生产者或销售者所告知——设计看上去尽可能昂贵高档，产品会出现某些非功能性的部件，它可能只是一块玻璃，也可能被替换为块宝石</a:t>
            </a:r>
            <a:r>
              <a:rPr lang="zh-CN" altLang="en-US" sz="1600">
                <a:latin typeface="黑体" panose="02010609060101010101" pitchFamily="49" charset="-122"/>
                <a:ea typeface="黑体" panose="02010609060101010101" pitchFamily="49" charset="-122"/>
              </a:rPr>
              <a:t>[ 2001年初TCL推出世界第一部钻石手机TCL999D，售价高达一万多元。</a:t>
            </a:r>
            <a:endParaRPr lang="zh-CN" altLang="en-US" sz="1600">
              <a:latin typeface="黑体" panose="02010609060101010101" pitchFamily="49" charset="-122"/>
              <a:ea typeface="黑体" panose="02010609060101010101" pitchFamily="49" charset="-122"/>
            </a:endParaRPr>
          </a:p>
        </p:txBody>
      </p:sp>
      <p:sp>
        <p:nvSpPr>
          <p:cNvPr id="6" name="文本框 5"/>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23265" y="107442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04240" y="1074420"/>
            <a:ext cx="251142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2.1.4 文化性</a:t>
            </a:r>
            <a:endParaRPr lang="zh-CN" altLang="en-US" sz="2800">
              <a:solidFill>
                <a:schemeClr val="bg1"/>
              </a:solidFill>
              <a:latin typeface="方正黑体简体" panose="02010601030101010101" charset="-122"/>
              <a:ea typeface="方正黑体简体" panose="02010601030101010101" charset="-122"/>
            </a:endParaRPr>
          </a:p>
        </p:txBody>
      </p:sp>
      <p:sp>
        <p:nvSpPr>
          <p:cNvPr id="6" name="文本框 5"/>
          <p:cNvSpPr txBox="1"/>
          <p:nvPr/>
        </p:nvSpPr>
        <p:spPr>
          <a:xfrm>
            <a:off x="1357630" y="2065655"/>
            <a:ext cx="9476740" cy="258445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很多时候，我们的确弄不明白西式男装背后为什么要开衩；结婚时夫妻双方又为何佩带戒指；凯迪拉克轿车尾部为什么要出现鲨鱼鳍等等。其实，西装后面的开衩起初只不过是为了适应男人骑马的需要，而我们如今所佩带的金属首饰也多半源于奴隶时代的人身依附制度，至于轿车后面的鲨鱼鳍更是借鉴了飞行物的符号，通过视觉化的语言来强化汽车的速度感。</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我们周围其实充斥着很多诸如此类的“无用”形式，这些在今天看来非功能性的形式，起初并非真的没有功能，只是因为随着时代的发展，这些功能所依托的需求已然消失，但人们仍然固执的认为，某个事物如果缺少了这种形式便不再完整，我们可以形象的将其称之为“功能的盲肠”。</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43940" y="1582420"/>
            <a:ext cx="4782185"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sym typeface="+mn-ea"/>
              </a:rPr>
              <a:t>再如，汽车发明之前，中国的马车与西方的马车几乎没有什么优劣之别，相对而言，中国的马车因为主要采用木质结构，材料更轻，柔韧性更好，比起大量采用金属构件的西方马车，速度应该更快。但第一辆汽车的发明彻底改变了这种局面，这就决定了现代汽车的外形只能由西方马车逐步演变而来，而不是中国马车。可见，特定文化背景对于设计者的造物行为具有潜移默化的框定作用。在特定区域文化背景下，设计者与生产者往往会自觉遵循特定文化特征所引发的思维定势与风俗习惯，并在产品的设计开发中显露出来。</a:t>
            </a:r>
            <a:endParaRPr lang="zh-CN" altLang="en-US">
              <a:latin typeface="黑体" panose="02010609060101010101" pitchFamily="49" charset="-122"/>
              <a:ea typeface="黑体" panose="02010609060101010101" pitchFamily="49" charset="-122"/>
              <a:sym typeface="+mn-ea"/>
            </a:endParaRPr>
          </a:p>
          <a:p>
            <a:endParaRPr lang="zh-CN" altLang="en-US"/>
          </a:p>
        </p:txBody>
      </p:sp>
      <p:pic>
        <p:nvPicPr>
          <p:cNvPr id="4" name="图片 3" descr="2-1"/>
          <p:cNvPicPr>
            <a:picLocks noChangeAspect="1"/>
          </p:cNvPicPr>
          <p:nvPr/>
        </p:nvPicPr>
        <p:blipFill>
          <a:blip r:embed="rId1"/>
          <a:stretch>
            <a:fillRect/>
          </a:stretch>
        </p:blipFill>
        <p:spPr>
          <a:xfrm>
            <a:off x="7244080" y="1417320"/>
            <a:ext cx="2994025" cy="2639695"/>
          </a:xfrm>
          <a:prstGeom prst="rect">
            <a:avLst/>
          </a:prstGeom>
        </p:spPr>
      </p:pic>
      <p:sp>
        <p:nvSpPr>
          <p:cNvPr id="101" name="文本框 100"/>
          <p:cNvSpPr txBox="1"/>
          <p:nvPr/>
        </p:nvSpPr>
        <p:spPr>
          <a:xfrm>
            <a:off x="6363335" y="4311968"/>
            <a:ext cx="5080000" cy="645160"/>
          </a:xfrm>
          <a:prstGeom prst="rect">
            <a:avLst/>
          </a:prstGeom>
          <a:noFill/>
          <a:ln w="9525">
            <a:noFill/>
          </a:ln>
        </p:spPr>
        <p:txBody>
          <a:bodyPr>
            <a:spAutoFit/>
          </a:bodyPr>
          <a:p>
            <a:pPr indent="17145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2-1  </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街车，设计者：西格弗里德</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马库斯</a:t>
            </a:r>
            <a:endPar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171450" algn="ct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1868</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年西格弗里德</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马库斯制造了一辆车并在</a:t>
            </a:r>
            <a:r>
              <a:rPr lang="en-US" altLang="zh-CN" sz="9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1873</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年的维也纳展览会上展出。那辆车被命名为街车，马力约为</a:t>
            </a:r>
            <a:r>
              <a:rPr lang="en-US" altLang="zh-CN" sz="9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500rpm</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。它有金属支架和木质车轮组成，刹车时木桩会卡住金属边缘。至今，马库斯的一辆车仍在维也纳科技博物馆中展出，且仍可自动驾驶。</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5305" y="1249045"/>
            <a:ext cx="6271260" cy="3931920"/>
          </a:xfrm>
          <a:prstGeom prst="rect">
            <a:avLst/>
          </a:prstGeom>
          <a:noFill/>
        </p:spPr>
        <p:txBody>
          <a:bodyPr wrap="square" rtlCol="0">
            <a:spAutoFit/>
          </a:bodyPr>
          <a:lstStyle/>
          <a:p>
            <a:pPr>
              <a:lnSpc>
                <a:spcPct val="140000"/>
              </a:lnSpc>
            </a:pPr>
            <a:r>
              <a:rPr lang="en-US" altLang="zh-CN" sz="2000" b="1" dirty="0">
                <a:latin typeface="黑体" panose="02010609060101010101" pitchFamily="49" charset="-122"/>
                <a:ea typeface="黑体" panose="02010609060101010101" pitchFamily="49" charset="-122"/>
              </a:rPr>
              <a:t>（2）先进性</a:t>
            </a:r>
            <a:endParaRPr lang="en-US" altLang="zh-CN" sz="2000" b="1" dirty="0">
              <a:latin typeface="黑体" panose="02010609060101010101" pitchFamily="49" charset="-122"/>
              <a:ea typeface="黑体" panose="02010609060101010101" pitchFamily="49" charset="-122"/>
            </a:endParaRPr>
          </a:p>
          <a:p>
            <a:pPr>
              <a:lnSpc>
                <a:spcPct val="140000"/>
              </a:lnSpc>
            </a:pPr>
            <a:endParaRPr lang="en-US" altLang="zh-CN" sz="2000" dirty="0">
              <a:latin typeface="黑体" panose="02010609060101010101" pitchFamily="49" charset="-122"/>
              <a:ea typeface="黑体" panose="02010609060101010101" pitchFamily="49" charset="-122"/>
            </a:endParaRPr>
          </a:p>
          <a:p>
            <a:pPr>
              <a:lnSpc>
                <a:spcPct val="140000"/>
              </a:lnSpc>
            </a:pPr>
            <a:r>
              <a:rPr lang="en-US" altLang="zh-CN" sz="2000" dirty="0">
                <a:latin typeface="黑体" panose="02010609060101010101" pitchFamily="49" charset="-122"/>
                <a:ea typeface="黑体" panose="02010609060101010101" pitchFamily="49" charset="-122"/>
              </a:rPr>
              <a:t>     新产品的先进性主要表现在由新技术、新材料产生的先进性，或有已有技术、经验技术和改进技术综合产生的先进性。例如：1992年，日本佳能公司利用红外光技术生产出具有眼控对焦功能的EOS5单反相机。“眼控对焦技术”是佳能公司首创的一种全新的“人——机”摄影控制方式。曾经在国际摄影界引起了很大的轰动。</a:t>
            </a:r>
            <a:endParaRPr lang="en-US" altLang="zh-CN" sz="2000" dirty="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147482623" descr="650_430_1233909975"/>
          <p:cNvPicPr>
            <a:picLocks noChangeAspect="1"/>
          </p:cNvPicPr>
          <p:nvPr/>
        </p:nvPicPr>
        <p:blipFill>
          <a:blip r:embed="rId1"/>
          <a:stretch>
            <a:fillRect/>
          </a:stretch>
        </p:blipFill>
        <p:spPr>
          <a:xfrm>
            <a:off x="7311390" y="1075055"/>
            <a:ext cx="1861185" cy="3241675"/>
          </a:xfrm>
          <a:prstGeom prst="rect">
            <a:avLst/>
          </a:prstGeom>
          <a:noFill/>
          <a:ln w="9525">
            <a:noFill/>
          </a:ln>
        </p:spPr>
      </p:pic>
      <p:pic>
        <p:nvPicPr>
          <p:cNvPr id="4" name="图片 -2147482622" descr="20080921165133_T6T6V81J"/>
          <p:cNvPicPr>
            <a:picLocks noChangeAspect="1"/>
          </p:cNvPicPr>
          <p:nvPr/>
        </p:nvPicPr>
        <p:blipFill>
          <a:blip r:embed="rId2"/>
          <a:stretch>
            <a:fillRect/>
          </a:stretch>
        </p:blipFill>
        <p:spPr>
          <a:xfrm>
            <a:off x="9337675" y="1075055"/>
            <a:ext cx="2239645" cy="3241675"/>
          </a:xfrm>
          <a:prstGeom prst="rect">
            <a:avLst/>
          </a:prstGeom>
          <a:noFill/>
          <a:ln w="9525">
            <a:noFill/>
          </a:ln>
        </p:spPr>
      </p:pic>
      <p:sp>
        <p:nvSpPr>
          <p:cNvPr id="5" name="文本框 4"/>
          <p:cNvSpPr txBox="1"/>
          <p:nvPr/>
        </p:nvSpPr>
        <p:spPr>
          <a:xfrm>
            <a:off x="7586980" y="4667250"/>
            <a:ext cx="4390390" cy="614045"/>
          </a:xfrm>
          <a:prstGeom prst="rect">
            <a:avLst/>
          </a:prstGeom>
          <a:noFill/>
        </p:spPr>
        <p:txBody>
          <a:bodyPr wrap="square" rtlCol="0">
            <a:spAutoFit/>
          </a:bodyPr>
          <a:lstStyle/>
          <a:p>
            <a:r>
              <a:rPr lang="zh-CN" altLang="en-US" b="1">
                <a:solidFill>
                  <a:srgbClr val="FDB812"/>
                </a:solidFill>
              </a:rPr>
              <a:t>图1-2</a:t>
            </a:r>
            <a:r>
              <a:rPr lang="zh-CN" altLang="en-US">
                <a:solidFill>
                  <a:srgbClr val="FDB812"/>
                </a:solidFill>
              </a:rPr>
              <a:t>   </a:t>
            </a:r>
            <a:r>
              <a:rPr lang="zh-CN" altLang="en-US" sz="1600"/>
              <a:t>Segway电动代步车，发明者：Dean     Kaman （Segway 公司创始人兼董事长）</a:t>
            </a:r>
            <a:endParaRPr lang="zh-CN" altLang="en-US" sz="1600"/>
          </a:p>
        </p:txBody>
      </p:sp>
      <p:sp>
        <p:nvSpPr>
          <p:cNvPr id="6" name="文本框 5"/>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38835" y="1085850"/>
            <a:ext cx="250253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2.1.5 易用性</a:t>
            </a:r>
            <a:endParaRPr lang="zh-CN" altLang="en-US" sz="2800">
              <a:solidFill>
                <a:schemeClr val="bg1"/>
              </a:solidFill>
              <a:latin typeface="方正黑体简体" panose="02010601030101010101" charset="-122"/>
              <a:ea typeface="方正黑体简体" panose="02010601030101010101" charset="-122"/>
            </a:endParaRPr>
          </a:p>
        </p:txBody>
      </p:sp>
      <p:sp>
        <p:nvSpPr>
          <p:cNvPr id="6" name="文本框 5"/>
          <p:cNvSpPr txBox="1"/>
          <p:nvPr/>
        </p:nvSpPr>
        <p:spPr>
          <a:xfrm>
            <a:off x="1834515" y="2584450"/>
            <a:ext cx="8652510" cy="119888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实现功能是工业设计的第一步，也就是维系一个产品得以存在的本质特征。但即便产品的功能得以实现，亦未必是好设计。独木舟一定会让位于大型帆船，而帆船也必须让位于铁甲蒸汽船。两个相同功能的产品，它们之间比拼的一定是效率，效率与产品的易用性其实本质上是一回事：方便的使用同样也就意味着高效的使用。</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790440" y="2186305"/>
            <a:ext cx="6002655" cy="2584450"/>
          </a:xfrm>
          <a:prstGeom prst="rect">
            <a:avLst/>
          </a:prstGeom>
          <a:noFill/>
        </p:spPr>
        <p:txBody>
          <a:bodyPr wrap="square" rtlCol="0">
            <a:spAutoFit/>
          </a:bodyPr>
          <a:p>
            <a:endParaRPr lang="zh-CN" altLang="en-US"/>
          </a:p>
          <a:p>
            <a:r>
              <a:rPr lang="zh-CN" altLang="en-US">
                <a:latin typeface="黑体" panose="02010609060101010101" pitchFamily="49" charset="-122"/>
                <a:ea typeface="黑体" panose="02010609060101010101" pitchFamily="49" charset="-122"/>
              </a:rPr>
              <a:t>“一个商品售货员将饼干扔在你的脚下，而你不得不弯下腰将摔碎的商品捡起——毫无疑问，这种情况下，你十之八九会非常生气并将你的愤怒表达出来，但自动售货机这样做的时候，……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很明显，很多产品缺乏“可以被人容易和有效使用的能力” 。易用性（Usability）通俗的讲就是指“（产品）是否好用或有多么好用”</a:t>
            </a:r>
            <a:endParaRPr lang="zh-CN" altLang="en-US">
              <a:latin typeface="黑体" panose="02010609060101010101" pitchFamily="49" charset="-122"/>
              <a:ea typeface="黑体" panose="02010609060101010101" pitchFamily="49" charset="-122"/>
            </a:endParaRPr>
          </a:p>
        </p:txBody>
      </p:sp>
      <p:pic>
        <p:nvPicPr>
          <p:cNvPr id="5" name="图片 4" descr="2-3"/>
          <p:cNvPicPr>
            <a:picLocks noChangeAspect="1"/>
          </p:cNvPicPr>
          <p:nvPr/>
        </p:nvPicPr>
        <p:blipFill>
          <a:blip r:embed="rId1"/>
          <a:stretch>
            <a:fillRect/>
          </a:stretch>
        </p:blipFill>
        <p:spPr>
          <a:xfrm>
            <a:off x="1858010" y="1915160"/>
            <a:ext cx="1913890" cy="3399790"/>
          </a:xfrm>
          <a:prstGeom prst="rect">
            <a:avLst/>
          </a:prstGeom>
        </p:spPr>
      </p:pic>
      <p:sp>
        <p:nvSpPr>
          <p:cNvPr id="102" name="文本框 101"/>
          <p:cNvSpPr txBox="1"/>
          <p:nvPr/>
        </p:nvSpPr>
        <p:spPr>
          <a:xfrm rot="10800000" flipV="1">
            <a:off x="184785" y="5314950"/>
            <a:ext cx="5080000" cy="229870"/>
          </a:xfrm>
          <a:prstGeom prst="rect">
            <a:avLst/>
          </a:prstGeom>
          <a:noFill/>
          <a:ln w="9525">
            <a:noFill/>
          </a:ln>
        </p:spPr>
        <p:txBody>
          <a:bodyPr wrap="square">
            <a:spAutoFit/>
          </a:bodyPr>
          <a:p>
            <a:pPr indent="29337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2-3 </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冷藏柜</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512570" y="1604645"/>
            <a:ext cx="9015095" cy="3415030"/>
          </a:xfrm>
          <a:prstGeom prst="rect">
            <a:avLst/>
          </a:prstGeom>
          <a:noFill/>
        </p:spPr>
        <p:txBody>
          <a:bodyPr wrap="square" rtlCol="0">
            <a:spAutoFit/>
          </a:bodyPr>
          <a:p>
            <a:r>
              <a:rPr lang="zh-CN" altLang="en-US">
                <a:solidFill>
                  <a:schemeClr val="tx1"/>
                </a:solidFill>
                <a:latin typeface="黑体" panose="02010609060101010101" pitchFamily="49" charset="-122"/>
                <a:ea typeface="黑体" panose="02010609060101010101" pitchFamily="49" charset="-122"/>
              </a:rPr>
              <a:t>夏凯尔将产品的“易用性”基本范围划分为：</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1.有效性（Effectiveness），指在一定的使用环境中，产品的性能能达到预期的效果，</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2.易学性（Learnability），产品的使用和安装被限定在一定的难度范围之中，并能向使用者提高相关的服务支持；</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3. 适应性（Flexibility），指产品对不同对象和环境的适应能力；</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4. 使用态度（Attitude），指消费者对产品使用过程中出现的疲劳、不适、干扰等不利因素的承受能力。</a:t>
            </a:r>
            <a:endParaRPr lang="zh-CN" altLang="en-US">
              <a:solidFill>
                <a:schemeClr val="tx1"/>
              </a:solidFill>
              <a:latin typeface="黑体" panose="02010609060101010101" pitchFamily="49" charset="-122"/>
              <a:ea typeface="黑体" panose="02010609060101010101" pitchFamily="49" charset="-122"/>
            </a:endParaRPr>
          </a:p>
          <a:p>
            <a:endParaRPr lang="zh-CN" altLang="en-US"/>
          </a:p>
          <a:p>
            <a:endParaRPr lang="zh-CN" altLang="en-US"/>
          </a:p>
          <a:p>
            <a:r>
              <a:rPr lang="zh-CN" altLang="en-US">
                <a:latin typeface="黑体" panose="02010609060101010101" pitchFamily="49" charset="-122"/>
                <a:ea typeface="黑体" panose="02010609060101010101" pitchFamily="49" charset="-122"/>
              </a:rPr>
              <a:t>事实上，在本纳特与夏凯尔持续研究发展产品易用性理论的之前，很多学者已经开始围绕产品效能的实际解决途径展开研究，比较有代表性的研究成果主要是解决人机尺度匹配关系的人机工程学与解决人机交互关系的产品语义学。</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30580" y="1085850"/>
            <a:ext cx="272478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2.1.6 审美性</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416050" y="2559685"/>
            <a:ext cx="9459595" cy="1476375"/>
          </a:xfrm>
          <a:prstGeom prst="rect">
            <a:avLst/>
          </a:prstGeom>
          <a:noFill/>
        </p:spPr>
        <p:txBody>
          <a:bodyPr wrap="square" rtlCol="0">
            <a:spAutoFit/>
          </a:bodyPr>
          <a:p>
            <a:r>
              <a:rPr lang="zh-CN" altLang="en-US">
                <a:solidFill>
                  <a:schemeClr val="tx1"/>
                </a:solidFill>
                <a:latin typeface="黑体" panose="02010609060101010101" pitchFamily="49" charset="-122"/>
                <a:ea typeface="黑体" panose="02010609060101010101" pitchFamily="49" charset="-122"/>
              </a:rPr>
              <a:t>如今我们购物中遇到的最大问题可能并不是买不到什么，而是在众多同类产品中，我们究竟如何做出取舍。当然，决定取舍的影响因素很多，可能出于品牌效益，或者出于售后服务保障，或是使用成本。但一个很重要的原因便是使用者对产品外形的美感认同。很多产品的外形似乎已经规定好了它的使用对象与产品品质，这是不争的事实。多数情况，并不是贵的东西才是美的，而是看上去美的产品却被证实往往是较昂贵的，这也正是设计的精妙之处。</a:t>
            </a:r>
            <a:endParaRPr lang="zh-CN" altLang="en-US">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70585" y="1085850"/>
            <a:ext cx="2642870"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2.1.7 伦理性</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456690" y="1967230"/>
            <a:ext cx="9038590" cy="3138170"/>
          </a:xfrm>
          <a:prstGeom prst="rect">
            <a:avLst/>
          </a:prstGeom>
          <a:noFill/>
        </p:spPr>
        <p:txBody>
          <a:bodyPr wrap="square" rtlCol="0">
            <a:spAutoFit/>
          </a:bodyPr>
          <a:p>
            <a:r>
              <a:rPr lang="zh-CN" altLang="en-US">
                <a:solidFill>
                  <a:schemeClr val="tx1"/>
                </a:solidFill>
                <a:latin typeface="黑体" panose="02010609060101010101" pitchFamily="49" charset="-122"/>
                <a:ea typeface="黑体" panose="02010609060101010101" pitchFamily="49" charset="-122"/>
              </a:rPr>
              <a:t>最早的提出设计的伦理性的是美国的设计理论家维克多 巴巴纳克（victor papanek）。他在60年代末出版了他的最著名的著作《为真实世界的设计》（Design for the Real word）。在这本书上，巴巴纳克明确地提出了设计的三个主要问题：</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1）.设计应该为广大人民服务，而不是少数富裕国家服务。在这里，他特别强调设计应改为第三世界的人民服务；</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2）.设计不但为健康人服务，同时还必须考虑为残疾人服务；</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3）.设计应该认真地考虑地球的有限资源使用问题，设计应该为保护我们居住的地球有限资源服务。从这些问题上来看，巴巴纳克的观点明确了设计的伦理性在设计中的积极作用，从当今设计的发展来看，设计的伦理性要求变的更为重要和迫切。</a:t>
            </a:r>
            <a:endParaRPr lang="zh-CN" altLang="en-US">
              <a:solidFill>
                <a:schemeClr val="tx1"/>
              </a:solidFill>
              <a:latin typeface="黑体" panose="02010609060101010101" pitchFamily="49" charset="-122"/>
              <a:ea typeface="黑体" panose="02010609060101010101" pitchFamily="49" charset="-122"/>
            </a:endParaRPr>
          </a:p>
          <a:p>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设计伦理中主要包括普适设计、绿色设计、可持续设计等主题。</a:t>
            </a:r>
            <a:endParaRPr lang="zh-CN" altLang="en-US">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669280" y="2654300"/>
            <a:ext cx="894080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标准化设计与</a:t>
            </a:r>
            <a:endParaRPr lang="zh-CN" altLang="en-US" sz="5400">
              <a:latin typeface="方正正大黑简体" panose="02000000000000000000" charset="-122"/>
              <a:ea typeface="方正正大黑简体" panose="02000000000000000000" charset="-122"/>
            </a:endParaRPr>
          </a:p>
          <a:p>
            <a:pPr algn="l"/>
            <a:r>
              <a:rPr lang="zh-CN" altLang="en-US" sz="5400">
                <a:latin typeface="方正正大黑简体" panose="02000000000000000000" charset="-122"/>
                <a:ea typeface="方正正大黑简体" panose="02000000000000000000" charset="-122"/>
              </a:rPr>
              <a:t> 模块化设计</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2.2</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99021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104265" y="1969135"/>
            <a:ext cx="5548630" cy="313817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标准化的设计生产方式直接为20世纪初，由亨利·福特设计出装配流水线提供了可能性。以活塞杆组装为例，按照传统的方法，28个人每天装配175只——每只3分5秒；福特公司的管理人员用秒表分析动作之后，发现装配工人有一半时间用于来回走动，每个人要作六个动作，于是他们改造了流程，把工人分成三组——再也不需要在奔波过程中耗费体力了，凳子上装了滑轮传动——现在7个人就能每天装配2600只。几乎每个星期，…… 对生产流程的彻底分解和优化，预示了生产史上最具有颠复性的力量。亨利·福特在此基础上，创造了前所未有的流水线。</a:t>
            </a:r>
            <a:endParaRPr lang="zh-CN" altLang="en-US">
              <a:latin typeface="黑体" panose="02010609060101010101" pitchFamily="49" charset="-122"/>
              <a:ea typeface="黑体" panose="02010609060101010101" pitchFamily="49" charset="-122"/>
            </a:endParaRPr>
          </a:p>
        </p:txBody>
      </p:sp>
      <p:sp>
        <p:nvSpPr>
          <p:cNvPr id="9" name="文本框 8"/>
          <p:cNvSpPr txBox="1"/>
          <p:nvPr/>
        </p:nvSpPr>
        <p:spPr>
          <a:xfrm>
            <a:off x="855980" y="1085850"/>
            <a:ext cx="28149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sym typeface="+mn-ea"/>
              </a:rPr>
              <a:t>2.2.1标准化设计</a:t>
            </a:r>
            <a:endParaRPr lang="zh-CN" altLang="en-US" sz="2800">
              <a:solidFill>
                <a:schemeClr val="bg1"/>
              </a:solidFill>
              <a:latin typeface="方正黑体简体" panose="02010601030101010101" charset="-122"/>
              <a:ea typeface="方正黑体简体" panose="02010601030101010101" charset="-122"/>
              <a:sym typeface="+mn-ea"/>
            </a:endParaRPr>
          </a:p>
        </p:txBody>
      </p:sp>
      <p:pic>
        <p:nvPicPr>
          <p:cNvPr id="2" name="图片 1" descr="2-4"/>
          <p:cNvPicPr>
            <a:picLocks noChangeAspect="1"/>
          </p:cNvPicPr>
          <p:nvPr/>
        </p:nvPicPr>
        <p:blipFill>
          <a:blip r:embed="rId1"/>
          <a:stretch>
            <a:fillRect/>
          </a:stretch>
        </p:blipFill>
        <p:spPr>
          <a:xfrm>
            <a:off x="7074535" y="2081530"/>
            <a:ext cx="3808095" cy="2914015"/>
          </a:xfrm>
          <a:prstGeom prst="rect">
            <a:avLst/>
          </a:prstGeom>
        </p:spPr>
      </p:pic>
      <p:sp>
        <p:nvSpPr>
          <p:cNvPr id="102" name="文本框 101"/>
          <p:cNvSpPr txBox="1"/>
          <p:nvPr/>
        </p:nvSpPr>
        <p:spPr>
          <a:xfrm>
            <a:off x="6537325" y="4995545"/>
            <a:ext cx="5080000" cy="275590"/>
          </a:xfrm>
          <a:prstGeom prst="rect">
            <a:avLst/>
          </a:prstGeom>
          <a:noFill/>
          <a:ln w="9525">
            <a:noFill/>
          </a:ln>
        </p:spPr>
        <p:txBody>
          <a:bodyPr>
            <a:spAutoFit/>
          </a:bodyPr>
          <a:p>
            <a:pPr indent="293370" algn="ct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1200" b="0">
                <a:solidFill>
                  <a:srgbClr val="FF0000"/>
                </a:solidFill>
                <a:latin typeface="宋体" panose="02010600030101010101" pitchFamily="2" charset="-122"/>
                <a:ea typeface="宋体" panose="02010600030101010101" pitchFamily="2" charset="-122"/>
                <a:cs typeface="宋体" panose="02010600030101010101" pitchFamily="2" charset="-122"/>
              </a:rPr>
              <a:t>2-4  </a:t>
            </a: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福特生产线</a:t>
            </a:r>
            <a:endPar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349375" y="1802765"/>
            <a:ext cx="9335770" cy="341503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事实上，正是基于以上标准化及生产装配流程的分解和优化，才真正使工业设计具备了今天的面貌：提前规划、大批量生产、标准化作业、程序化安装。今天我们使用的任何一件产品几乎不再体现制造者的个人意志：一个产品被设计出来，有N个配件，它们将以同样的方式被批量生产出来，并被标准化的、分毫不差的组装在一起，逐一通过质量检测，以确保它们具有相同品质，能发挥一样的功效。</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随着标准化设计在产品设计开发中逐步显露的重要作用，1901年，英国成立了世界第一个国家标准团体──英国标准学会(British Standards Institution; BSI)。1906年，成立了世界最早的国际性标准团体──国际电工委员会（International Electrotechnical Commission）。1947年，成立了目前世界最大的国际标准化机构──国际标准化组织（International Organization for Standardization）简称ISO，我国于1978年9月加入该组织。</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91590" y="1637665"/>
            <a:ext cx="9278620" cy="3969385"/>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标准化设计的基本原则通常包括以下六个方面:</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1) 统一化原则：即把一些分散的、具有相关性、重复性、共同性特征的事物加以科学的归并，使它们在一定范围内达到统一。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2) 简化原则：即去劣存优、化繁为简，将多余的品种、规格、型号简化掉，保留并发展合理的品种规格系列。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3) 互换性原则：即尽可能使各种零部件的尺寸、形状、性能、作用接近一致，彼此可以互相替换。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4) 协调原则：即可能把各专业、部门、企业、环节间的相互技术联系或技术特性关系用标准统一起来，实现各方面的合理的联接、配合与协调。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5) 选优原则：即按照一定的目标，在一定的限制条件下，对实现目标的各种方案进行最佳选择。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6) 阶梯或动态过渡原则：即既要使标准在技术上先进、合理、又要保持其相对稳定性(适用期)，使原有的标准在稳定中不断完善和发展，一步一步地在动态中上升。</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99021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29005" y="1971675"/>
            <a:ext cx="5293360" cy="341503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标准化的设计生产方式直接为20世纪初，由亨利·福特设计出装配流水线提供了可能性。以活塞杆组装为例，按照传统的方法，28个人每天装配175只——每只3分5秒；福特公司的管理人员用秒表分析动作之后，发现装配工人有一半时间用于来回走动，每个人要作六个动作，于是他们改造了流程，把工人分成三组——再也不需要在奔波过程中耗费体力了，凳子上装了滑轮传动——现在7个人就能每天装配2600只。几乎每个星期，…… 对生产流程的彻底分解和优化，预示了生产史上最具有颠复性的力量。亨利·福特在此基础上，创造了前所未有的流水线。</a:t>
            </a:r>
            <a:endParaRPr lang="zh-CN" altLang="en-US">
              <a:latin typeface="黑体" panose="02010609060101010101" pitchFamily="49" charset="-122"/>
              <a:ea typeface="黑体" panose="02010609060101010101" pitchFamily="49" charset="-122"/>
            </a:endParaRPr>
          </a:p>
        </p:txBody>
      </p:sp>
      <p:sp>
        <p:nvSpPr>
          <p:cNvPr id="9" name="文本框 8"/>
          <p:cNvSpPr txBox="1"/>
          <p:nvPr/>
        </p:nvSpPr>
        <p:spPr>
          <a:xfrm>
            <a:off x="995045" y="1085850"/>
            <a:ext cx="28149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sym typeface="+mn-ea"/>
              </a:rPr>
              <a:t>2.2.1标准化设计</a:t>
            </a:r>
            <a:endParaRPr lang="zh-CN" altLang="en-US" sz="2800">
              <a:solidFill>
                <a:schemeClr val="bg1"/>
              </a:solidFill>
              <a:latin typeface="方正黑体简体" panose="02010601030101010101" charset="-122"/>
              <a:ea typeface="方正黑体简体" panose="02010601030101010101" charset="-122"/>
              <a:sym typeface="+mn-ea"/>
            </a:endParaRPr>
          </a:p>
        </p:txBody>
      </p:sp>
      <p:pic>
        <p:nvPicPr>
          <p:cNvPr id="2" name="图片 1" descr="2-4"/>
          <p:cNvPicPr>
            <a:picLocks noChangeAspect="1"/>
          </p:cNvPicPr>
          <p:nvPr/>
        </p:nvPicPr>
        <p:blipFill>
          <a:blip r:embed="rId1"/>
          <a:stretch>
            <a:fillRect/>
          </a:stretch>
        </p:blipFill>
        <p:spPr>
          <a:xfrm>
            <a:off x="7173595" y="1971675"/>
            <a:ext cx="3808095" cy="2914015"/>
          </a:xfrm>
          <a:prstGeom prst="rect">
            <a:avLst/>
          </a:prstGeom>
        </p:spPr>
      </p:pic>
      <p:sp>
        <p:nvSpPr>
          <p:cNvPr id="102" name="文本框 101"/>
          <p:cNvSpPr txBox="1"/>
          <p:nvPr/>
        </p:nvSpPr>
        <p:spPr>
          <a:xfrm>
            <a:off x="6537325" y="4995545"/>
            <a:ext cx="5080000" cy="275590"/>
          </a:xfrm>
          <a:prstGeom prst="rect">
            <a:avLst/>
          </a:prstGeom>
          <a:noFill/>
          <a:ln w="9525">
            <a:noFill/>
          </a:ln>
        </p:spPr>
        <p:txBody>
          <a:bodyPr>
            <a:spAutoFit/>
          </a:bodyPr>
          <a:p>
            <a:pPr indent="293370" algn="ct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1200" b="0">
                <a:solidFill>
                  <a:srgbClr val="FF0000"/>
                </a:solidFill>
                <a:latin typeface="宋体" panose="02010600030101010101" pitchFamily="2" charset="-122"/>
                <a:ea typeface="宋体" panose="02010600030101010101" pitchFamily="2" charset="-122"/>
                <a:cs typeface="宋体" panose="02010600030101010101" pitchFamily="2" charset="-122"/>
              </a:rPr>
              <a:t>2-4  </a:t>
            </a: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福特生产线</a:t>
            </a:r>
            <a:endPar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9144" y="1292860"/>
            <a:ext cx="3107267"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（3）经济性</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423035" y="1975485"/>
            <a:ext cx="8735060" cy="975360"/>
          </a:xfrm>
          <a:prstGeom prst="rect">
            <a:avLst/>
          </a:prstGeom>
          <a:noFill/>
        </p:spPr>
        <p:txBody>
          <a:bodyPr wrap="square" rtlCol="0">
            <a:spAutoFit/>
          </a:bodyPr>
          <a:lstStyle/>
          <a:p>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经济性是指产品的设计、制造、使用等各方面所付出或所消耗成本的程度。同时，亦包含其可获得经济利益的程度，即投入与产出的效益能力。</a:t>
            </a:r>
            <a:endParaRPr lang="zh-CN" altLang="en-US" sz="2000" dirty="0">
              <a:latin typeface="黑体" panose="02010609060101010101" pitchFamily="49" charset="-122"/>
              <a:ea typeface="黑体" panose="02010609060101010101" pitchFamily="49" charset="-122"/>
            </a:endParaRPr>
          </a:p>
          <a:p>
            <a:endParaRPr lang="zh-CN" altLang="en-US" dirty="0">
              <a:latin typeface="黑体" panose="02010609060101010101" pitchFamily="49" charset="-122"/>
              <a:ea typeface="黑体" panose="02010609060101010101" pitchFamily="49" charset="-122"/>
            </a:endParaRPr>
          </a:p>
        </p:txBody>
      </p:sp>
      <p:pic>
        <p:nvPicPr>
          <p:cNvPr id="5" name="图片 -2147482621" descr="作品 “材料的本质”家具设计，Ran Amitai（以色列，bakery公司）"/>
          <p:cNvPicPr>
            <a:picLocks noChangeAspect="1"/>
          </p:cNvPicPr>
          <p:nvPr/>
        </p:nvPicPr>
        <p:blipFill>
          <a:blip r:embed="rId1"/>
          <a:stretch>
            <a:fillRect/>
          </a:stretch>
        </p:blipFill>
        <p:spPr>
          <a:xfrm>
            <a:off x="1697355" y="3409950"/>
            <a:ext cx="2555240" cy="1907540"/>
          </a:xfrm>
          <a:prstGeom prst="rect">
            <a:avLst/>
          </a:prstGeom>
          <a:noFill/>
          <a:ln w="9525">
            <a:noFill/>
          </a:ln>
        </p:spPr>
      </p:pic>
      <p:pic>
        <p:nvPicPr>
          <p:cNvPr id="6" name="图片 -2147482620" descr="03作品 “材料的本质”家具设计，Ran Amitai（以色列，bakery公司）"/>
          <p:cNvPicPr>
            <a:picLocks noChangeAspect="1"/>
          </p:cNvPicPr>
          <p:nvPr/>
        </p:nvPicPr>
        <p:blipFill>
          <a:blip r:embed="rId2"/>
          <a:stretch>
            <a:fillRect/>
          </a:stretch>
        </p:blipFill>
        <p:spPr>
          <a:xfrm>
            <a:off x="4900295" y="3409950"/>
            <a:ext cx="2221230" cy="1909445"/>
          </a:xfrm>
          <a:prstGeom prst="rect">
            <a:avLst/>
          </a:prstGeom>
          <a:noFill/>
          <a:ln w="9525">
            <a:noFill/>
          </a:ln>
        </p:spPr>
      </p:pic>
      <p:pic>
        <p:nvPicPr>
          <p:cNvPr id="7" name="图片 -2147482619" descr="02作品 “材料的本质”家具设计，Ran Amitai（以色列，bakery公司）"/>
          <p:cNvPicPr>
            <a:picLocks noChangeAspect="1"/>
          </p:cNvPicPr>
          <p:nvPr/>
        </p:nvPicPr>
        <p:blipFill>
          <a:blip r:embed="rId3"/>
          <a:stretch>
            <a:fillRect/>
          </a:stretch>
        </p:blipFill>
        <p:spPr>
          <a:xfrm>
            <a:off x="7861300" y="3396615"/>
            <a:ext cx="2142490" cy="1934845"/>
          </a:xfrm>
          <a:prstGeom prst="rect">
            <a:avLst/>
          </a:prstGeom>
          <a:noFill/>
          <a:ln w="9525">
            <a:noFill/>
          </a:ln>
        </p:spPr>
      </p:pic>
      <p:sp>
        <p:nvSpPr>
          <p:cNvPr id="8" name="文本框 7"/>
          <p:cNvSpPr txBox="1"/>
          <p:nvPr/>
        </p:nvSpPr>
        <p:spPr>
          <a:xfrm>
            <a:off x="2507615" y="5714365"/>
            <a:ext cx="7005955" cy="368300"/>
          </a:xfrm>
          <a:prstGeom prst="rect">
            <a:avLst/>
          </a:prstGeom>
          <a:noFill/>
        </p:spPr>
        <p:txBody>
          <a:bodyPr wrap="square" rtlCol="0">
            <a:spAutoFit/>
          </a:bodyPr>
          <a:lstStyle/>
          <a:p>
            <a:r>
              <a:rPr lang="zh-CN" altLang="en-US" b="1" dirty="0">
                <a:solidFill>
                  <a:srgbClr val="FDB812"/>
                </a:solidFill>
              </a:rPr>
              <a:t>图1-3</a:t>
            </a:r>
            <a:r>
              <a:rPr lang="zh-CN" altLang="en-US" dirty="0">
                <a:solidFill>
                  <a:srgbClr val="FDB812"/>
                </a:solidFill>
              </a:rPr>
              <a:t>  </a:t>
            </a:r>
            <a:r>
              <a:rPr lang="zh-CN" altLang="en-US" sz="1600" dirty="0"/>
              <a:t>作品 “材料的本质”家具设计，Ran Amitai（以色列，bakery公司）</a:t>
            </a:r>
            <a:endParaRPr lang="zh-CN" altLang="en-US" sz="1600" dirty="0"/>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99021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805815" y="1085850"/>
            <a:ext cx="297878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sym typeface="+mn-ea"/>
              </a:rPr>
              <a:t>2.2.2. 模块化设计</a:t>
            </a:r>
            <a:endParaRPr lang="zh-CN" altLang="en-US" sz="2800">
              <a:solidFill>
                <a:schemeClr val="bg1"/>
              </a:solidFill>
              <a:latin typeface="方正黑体简体" panose="02010601030101010101" charset="-122"/>
              <a:ea typeface="方正黑体简体" panose="02010601030101010101" charset="-122"/>
              <a:sym typeface="+mn-ea"/>
            </a:endParaRPr>
          </a:p>
        </p:txBody>
      </p:sp>
      <p:sp>
        <p:nvSpPr>
          <p:cNvPr id="6" name="文本框 5"/>
          <p:cNvSpPr txBox="1"/>
          <p:nvPr/>
        </p:nvSpPr>
        <p:spPr>
          <a:xfrm>
            <a:off x="1386840" y="2979420"/>
            <a:ext cx="9418955" cy="203009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所谓的模块化设计，简单地说就是将产品的某些要素组合在一起，构成一个具有特定功能的子系统，将这个子系统作为通用性的模块与其它产品要素进行多种组合，构成新的系统，产生多种不同功能、或相同功能但不同性能的系列产品。模块化设计是绿色设计方法之一，它已经从理念转变为较成熟的设计方法。将绿色设计思想与模块化设计方法结合起来，可以同时满足产品的功能属性和环境属性，一方面可以缩短产品研发与制造周期，增加产品系列，提高产品质量，快速应对市场变化；另一方面，可以减少或消除对环境的不利影响，方便技术的重复利用、升级、维修和产品废弃后的拆卸、回收和处理。</a:t>
            </a:r>
            <a:endParaRPr lang="zh-CN" altLang="en-US">
              <a:latin typeface="黑体" panose="02010609060101010101" pitchFamily="49" charset="-122"/>
              <a:ea typeface="黑体" panose="02010609060101010101" pitchFamily="49" charset="-122"/>
            </a:endParaRPr>
          </a:p>
        </p:txBody>
      </p:sp>
      <p:sp>
        <p:nvSpPr>
          <p:cNvPr id="8" name="文本框 7"/>
          <p:cNvSpPr txBox="1"/>
          <p:nvPr/>
        </p:nvSpPr>
        <p:spPr>
          <a:xfrm>
            <a:off x="1308735" y="2304415"/>
            <a:ext cx="5267960" cy="398780"/>
          </a:xfrm>
          <a:prstGeom prst="rect">
            <a:avLst/>
          </a:prstGeom>
          <a:noFill/>
        </p:spPr>
        <p:txBody>
          <a:bodyPr wrap="square" rtlCol="0">
            <a:spAutoFit/>
          </a:bodyPr>
          <a:p>
            <a:r>
              <a:rPr lang="zh-CN" altLang="en-US" sz="2000" b="1">
                <a:latin typeface="黑体" panose="02010609060101010101" pitchFamily="49" charset="-122"/>
                <a:ea typeface="黑体" panose="02010609060101010101" pitchFamily="49" charset="-122"/>
                <a:sym typeface="+mn-ea"/>
              </a:rPr>
              <a:t>（一）模块化设计的基本概念</a:t>
            </a:r>
            <a:endParaRPr lang="zh-CN" altLang="en-US" sz="2000" b="1">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83335" y="1555115"/>
            <a:ext cx="9625330"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（二）模块化设计原理</a:t>
            </a:r>
            <a:endParaRPr lang="zh-CN" altLang="en-US" b="1">
              <a:latin typeface="黑体" panose="02010609060101010101" pitchFamily="49" charset="-122"/>
              <a:ea typeface="黑体" panose="02010609060101010101" pitchFamily="49" charset="-122"/>
            </a:endParaRPr>
          </a:p>
        </p:txBody>
      </p:sp>
      <p:sp>
        <p:nvSpPr>
          <p:cNvPr id="4" name="文本框 3"/>
          <p:cNvSpPr txBox="1"/>
          <p:nvPr/>
        </p:nvSpPr>
        <p:spPr>
          <a:xfrm>
            <a:off x="1378585" y="2182495"/>
            <a:ext cx="6579235" cy="3138170"/>
          </a:xfrm>
          <a:prstGeom prst="rect">
            <a:avLst/>
          </a:prstGeom>
          <a:noFill/>
        </p:spPr>
        <p:txBody>
          <a:bodyPr wrap="square" rtlCol="0">
            <a:spAutoFit/>
          </a:bodyPr>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模块化产品是实现以大批量的效益进行单件生产目标的一种有效方法。产品模块化也是支持用户自行设计产品的一种有效方法。产品模块是具有独立功能和输入、输出的标准部件。这里的部件，一般包括分部件、组合件和零件等。模块化产品设计方法的原理是，在对一定范围内的不同功能或相同功能、不同性能、不同规格的产品进行功能分析的基础上，划分并设计出一系列功能模块，通过模块的选择和组合构成不同的顾客定制的产品，以满足市场的不同需求。这是相似性原理在产品功能和结构上的应用，是一种实现标准化与多样化的有机结合，及多品种、小批量与效率的有效统一的标准化方法。</a:t>
            </a:r>
            <a:endParaRPr lang="zh-CN" altLang="en-US">
              <a:latin typeface="黑体" panose="02010609060101010101" pitchFamily="49" charset="-122"/>
              <a:ea typeface="黑体" panose="02010609060101010101" pitchFamily="49" charset="-122"/>
            </a:endParaRPr>
          </a:p>
        </p:txBody>
      </p:sp>
      <p:pic>
        <p:nvPicPr>
          <p:cNvPr id="2" name="图片 -2147482616" descr="C:\Documents and Settings\Administrator\桌面\书稿\第五章\未标题-1.jpg"/>
          <p:cNvPicPr>
            <a:picLocks noChangeAspect="1"/>
          </p:cNvPicPr>
          <p:nvPr/>
        </p:nvPicPr>
        <p:blipFill>
          <a:blip r:embed="rId1"/>
          <a:stretch>
            <a:fillRect/>
          </a:stretch>
        </p:blipFill>
        <p:spPr>
          <a:xfrm>
            <a:off x="8757285" y="2647315"/>
            <a:ext cx="2282825" cy="2207895"/>
          </a:xfrm>
          <a:prstGeom prst="rect">
            <a:avLst/>
          </a:prstGeom>
          <a:noFill/>
          <a:ln w="9525">
            <a:noFill/>
          </a:ln>
        </p:spPr>
      </p:pic>
      <p:sp>
        <p:nvSpPr>
          <p:cNvPr id="102" name="文本框 101"/>
          <p:cNvSpPr txBox="1"/>
          <p:nvPr/>
        </p:nvSpPr>
        <p:spPr>
          <a:xfrm>
            <a:off x="7206615" y="5090795"/>
            <a:ext cx="5080000" cy="229870"/>
          </a:xfrm>
          <a:prstGeom prst="rect">
            <a:avLst/>
          </a:prstGeom>
          <a:noFill/>
          <a:ln w="9525">
            <a:noFill/>
          </a:ln>
        </p:spPr>
        <p:txBody>
          <a:bodyPr>
            <a:spAutoFit/>
          </a:bodyPr>
          <a:p>
            <a:pPr indent="30480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2-5  </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电动机与产品</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83335" y="1555115"/>
            <a:ext cx="9625330"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（三）模块化设计的目的</a:t>
            </a:r>
            <a:endParaRPr lang="zh-CN" altLang="en-US" b="1">
              <a:latin typeface="黑体" panose="02010609060101010101" pitchFamily="49" charset="-122"/>
              <a:ea typeface="黑体" panose="02010609060101010101" pitchFamily="49" charset="-122"/>
            </a:endParaRPr>
          </a:p>
        </p:txBody>
      </p:sp>
      <p:sp>
        <p:nvSpPr>
          <p:cNvPr id="5" name="文本框 4"/>
          <p:cNvSpPr txBox="1"/>
          <p:nvPr/>
        </p:nvSpPr>
        <p:spPr>
          <a:xfrm>
            <a:off x="1338580" y="2661285"/>
            <a:ext cx="9431020" cy="175323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模块化产品设计的目的是尽量少的变化产生尽可能多的组合形式与产品层次，以尽可能少的投入生产尽可能多的产品，以最为经济的方法满足各种要求。由于模块具有不同的组合可以配置生成多样化的满足用户需求的产品的特点，同时模块又具有标准的几何连接接口和一致的输入输出接口，如果模块的划分和接口定义符合企业批量化生产中采购、物流、生产和服务的实际情况，这就意味着按照模块化模式配置出来的产品是符合批量化生产的实际情况的，从而使定制化生产和批量化生产这对矛盾得到解决。</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50315" y="1201420"/>
            <a:ext cx="9625330"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（四）模块化设计的优势</a:t>
            </a:r>
            <a:endParaRPr lang="zh-CN" altLang="en-US" b="1">
              <a:latin typeface="黑体" panose="02010609060101010101" pitchFamily="49" charset="-122"/>
              <a:ea typeface="黑体" panose="02010609060101010101" pitchFamily="49" charset="-122"/>
            </a:endParaRPr>
          </a:p>
        </p:txBody>
      </p:sp>
      <p:sp>
        <p:nvSpPr>
          <p:cNvPr id="5" name="文本框 4"/>
          <p:cNvSpPr txBox="1"/>
          <p:nvPr/>
        </p:nvSpPr>
        <p:spPr>
          <a:xfrm>
            <a:off x="1472565" y="1764030"/>
            <a:ext cx="9247505" cy="396938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模块化设计对企业工作效率和成本控制的贡献主要表现在：设计和零部件的重新使用可以大大缩短设计周期；同步进行的产品设计开发和测试可以缩短设计周期；利用已有成熟模块可有效缩短采购周期、物流周期和生产周期，从而加快新产品上市时间，提高设计开发效率与企业竞争力；如果划分模块时考虑到企业售后服务的特定需求，同样可以缩短服务周期和耗费资源时间。成熟模块再次使用，可以大大降低设计成本；采用经过验证且功能可靠模块，可以提高采购数量，降低采购和物流成本，并大大减少由于新产品的投产对生产系统调整的频率，使新产品更容易生产制造，降低生产制造成本；产品平台中及平台之间存在大量的互换模块，可以降低售后服务成本。</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模块化有利于企业研发团队分工，规范不同团队间的信息接口，进行更为深入的专业化研究和不同模块系统的并行开发；抽象平台和模块的建立，可以实现企业组织结构与产品模块结构之间的交互，使并行工程拥有实施的根基，工艺、财务、采购和售后服务可以在产品研发早期就介入产品研发项目；标准规范的模块接口有利于形成产品的供应商规范，有利于产业分工的细化。</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599305" y="2965450"/>
            <a:ext cx="8940800" cy="922020"/>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产品开发的基本程序</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2.3</a:t>
            </a:r>
            <a:endParaRPr lang="en-US" altLang="zh-CN" sz="6600">
              <a:solidFill>
                <a:schemeClr val="bg1"/>
              </a:solidFill>
              <a:latin typeface="创艺简粗黑" charset="0"/>
              <a:ea typeface="创艺简粗黑" charset="0"/>
            </a:endParaRPr>
          </a:p>
        </p:txBody>
      </p:sp>
      <p:sp>
        <p:nvSpPr>
          <p:cNvPr id="11" name="矩形 10"/>
          <p:cNvSpPr/>
          <p:nvPr/>
        </p:nvSpPr>
        <p:spPr>
          <a:xfrm>
            <a:off x="-161290"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437261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821690" y="1110615"/>
            <a:ext cx="4354195" cy="521970"/>
          </a:xfrm>
          <a:prstGeom prst="rect">
            <a:avLst/>
          </a:prstGeom>
          <a:noFill/>
        </p:spPr>
        <p:txBody>
          <a:bodyPr wrap="square" rtlCol="0">
            <a:spAutoFit/>
          </a:bodyPr>
          <a:p>
            <a:r>
              <a:rPr lang="zh-CN" altLang="en-US" sz="2800">
                <a:solidFill>
                  <a:schemeClr val="bg1"/>
                </a:solidFill>
              </a:rPr>
              <a:t>2.3.1 产品开发设计的类型</a:t>
            </a:r>
            <a:endParaRPr lang="zh-CN" altLang="en-US" sz="2800"/>
          </a:p>
        </p:txBody>
      </p:sp>
      <p:sp>
        <p:nvSpPr>
          <p:cNvPr id="4" name="文本框 3"/>
          <p:cNvSpPr txBox="1"/>
          <p:nvPr/>
        </p:nvSpPr>
        <p:spPr>
          <a:xfrm>
            <a:off x="1282700" y="1967230"/>
            <a:ext cx="9476105" cy="286131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（一） 按新产品的创新程度进行分类，可以将产品开发设计分为：</a:t>
            </a:r>
            <a:endParaRPr lang="zh-CN" altLang="en-US" b="1">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①全新产品开发设计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全新产品开发设计是指利用全新的技术和原理生产出来的产品；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②改进型产品开发设计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改进型产品开发设计是指在原有产品的技术和原理的基础上，采用相应的改进技术，使外观、性能有一定进步的新产品；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③概念性产品开发设计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概念性产品开发设计是采用新技术、新结构、新方法或新材料在原有技术基础上有较大突破的新产品。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67155" y="1728470"/>
            <a:ext cx="8798560" cy="258445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 按新产品所在地的特征分类，我们可以将产品开发设计分为：</a:t>
            </a:r>
            <a:endParaRPr lang="zh-CN" altLang="en-US" b="1">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①地区或企业产品开发设计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地区或企业产品开发设计，指在国内其他地区或企业已经生产，但本地区或本企业初次生产和销售的产品；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②国内新产品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国内新产品，指在国外已经试制成功但国内尚属首次生产和销售的产品；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③国际新产品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国际新产品；指在世界范围内首次研制成功并投入生产和销售的产品。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473200" y="1785620"/>
            <a:ext cx="8322310" cy="313817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（三）按新产品的开发方式分类，可以将产品开发设计分为：</a:t>
            </a:r>
            <a:endParaRPr lang="zh-CN" altLang="en-US" b="1">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①技术引进型产品开发设计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技术引进型产品开发设计是直接引进市场上已有的成熟技术制造的产品，这样可以避开自身开发能力较弱的难点。</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②独立开发新产品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独立开发新产品是指从用户所需要的产品功能出发，探索能够满足功能需求的原理和结构，结合新技术、新材料的研究独立开发制造的产品；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③混合开发的产品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混合开发的产品是指在新产品的开发过程中，既有直接引进的部分，又有独立开发的部分，将两者有机结合在一起而制造出的新产品。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437261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62025" y="1110615"/>
            <a:ext cx="4485640"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2.3.2产品开发设计的方向</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423035" y="1860550"/>
            <a:ext cx="9213215"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由于市场竞争日益激烈，消费需求日益多样化和个性化，新产品开发呈现出多能化、系列化、复合化、微型化、智能化、艺术化等发展趋势。因此，企业在选择新产品开发方向时应考虑以下几点：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考虑产品性质和用途：在进行新产品开发前，应充分考察同类产品和相应的替代产品的技术含量和性能用途，确保所开发产品的先进性或独创性，避免“新”产品自诞生之日起就被市场淘汰。</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考虑价格和销售量：系列化产品成本低，可以降价出售增加销售量，但是系列化产品单调，也可能影响销售量。因此，对系列化、多样化产品以及价格、销售之间的关系，要经过调查研究再加以确定。</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充分考虑消费者需求变化速度和变化方向：随着人们物质生活水平的提高，消费者的需求呈多样化趋势，并且变化速度很快。而开发一样新产品需要一定的时间，这个时间一定要比消费者需求变动的时间短，才能有市场，才能获得经济效益。</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508000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05815" y="1110615"/>
            <a:ext cx="8322310" cy="521970"/>
          </a:xfrm>
          <a:prstGeom prst="rect">
            <a:avLst/>
          </a:prstGeom>
          <a:noFill/>
        </p:spPr>
        <p:txBody>
          <a:bodyPr wrap="square" rtlCol="0">
            <a:spAutoFit/>
          </a:bodyPr>
          <a:p>
            <a:r>
              <a:rPr lang="zh-CN" altLang="en-US" sz="2800">
                <a:solidFill>
                  <a:schemeClr val="bg1"/>
                </a:solidFill>
              </a:rPr>
              <a:t>2.3.3 产品开发设计的基本方式</a:t>
            </a:r>
            <a:endParaRPr lang="zh-CN" altLang="en-US" sz="2800">
              <a:solidFill>
                <a:schemeClr val="bg1"/>
              </a:solidFill>
            </a:endParaRPr>
          </a:p>
        </p:txBody>
      </p:sp>
      <p:sp>
        <p:nvSpPr>
          <p:cNvPr id="3" name="文本框 2"/>
          <p:cNvSpPr txBox="1"/>
          <p:nvPr/>
        </p:nvSpPr>
        <p:spPr>
          <a:xfrm>
            <a:off x="1537970" y="1843405"/>
            <a:ext cx="8735060"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①独创方式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从长远考虑，企业开发新产品最根本的途径是自行设计、自行研制，即所谓独创方式。采用这种方式开发新产品，有利于产品更新换代及形成企业的技术优势，也有利于产品竞争。</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②引进方式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技术引进是开发新产品的一种常用方式。企业采用这种方式可以很快地掌握新产品制造技术，减少研制经费和投入的力量，从而赢得时间，缩短与其他企业的差距。但引进技术不利于形成企业的技术优势和企业产品的更新换代。</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③改进方式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这种方式是以企业的现有产品为基础，根据用户的需要，采取改变性能、变换型式或扩大用途等措施来开发新产品。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④结合方式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结合方式是独创与引进相结合方式。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09" y="1032315"/>
            <a:ext cx="3107267" cy="400110"/>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4</a:t>
            </a:r>
            <a:r>
              <a:rPr lang="zh-CN" altLang="zh-CN" sz="2000" b="1" dirty="0">
                <a:latin typeface="黑体" panose="02010609060101010101" pitchFamily="49" charset="-122"/>
                <a:ea typeface="黑体" panose="02010609060101010101" pitchFamily="49" charset="-122"/>
              </a:rPr>
              <a:t>）风险性</a:t>
            </a:r>
            <a:endParaRPr lang="zh-CN" altLang="zh-CN" sz="2000" b="1" dirty="0">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520656" y="1432279"/>
            <a:ext cx="9355016" cy="2286000"/>
          </a:xfrm>
          <a:prstGeom prst="rect">
            <a:avLst/>
          </a:prstGeom>
          <a:noFill/>
        </p:spPr>
        <p:txBody>
          <a:bodyPr wrap="square" rtlCol="0">
            <a:spAutoFit/>
          </a:bodyPr>
          <a:lstStyle/>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新产品</a:t>
            </a:r>
            <a:r>
              <a:rPr lang="zh-CN" altLang="zh-CN" dirty="0">
                <a:latin typeface="黑体" panose="02010609060101010101" pitchFamily="49" charset="-122"/>
                <a:ea typeface="黑体" panose="02010609060101010101" pitchFamily="49" charset="-122"/>
              </a:rPr>
              <a:t>有三方面的风险：技术风险性、市场风险性和效益风险性。</a:t>
            </a:r>
            <a:endParaRPr lang="zh-CN" altLang="zh-CN" dirty="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①</a:t>
            </a:r>
            <a:r>
              <a:rPr lang="zh-CN" altLang="zh-CN" dirty="0">
                <a:latin typeface="黑体" panose="02010609060101010101" pitchFamily="49" charset="-122"/>
                <a:ea typeface="黑体" panose="02010609060101010101" pitchFamily="49" charset="-122"/>
              </a:rPr>
              <a:t>技术风险性尤其是指采用新技术制造新产品而存在的风险，因有时新技术在原理上是可行的，实验室内也可能是成功的，但该技术在生产实践中能否就此形成生产能力则不一定，因而使新产品存在一定的风险。</a:t>
            </a:r>
            <a:endParaRPr lang="zh-CN" altLang="zh-CN" dirty="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②</a:t>
            </a:r>
            <a:r>
              <a:rPr lang="zh-CN" altLang="zh-CN" dirty="0">
                <a:latin typeface="黑体" panose="02010609060101010101" pitchFamily="49" charset="-122"/>
                <a:ea typeface="黑体" panose="02010609060101010101" pitchFamily="49" charset="-122"/>
              </a:rPr>
              <a:t>市场风险性是指新产品面市后是否有顾客前来购买，需求与生产能力是否匹配。</a:t>
            </a:r>
            <a:endParaRPr lang="zh-CN" altLang="zh-CN" dirty="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③</a:t>
            </a:r>
            <a:r>
              <a:rPr lang="zh-CN" altLang="zh-CN" dirty="0">
                <a:latin typeface="黑体" panose="02010609060101010101" pitchFamily="49" charset="-122"/>
                <a:ea typeface="黑体" panose="02010609060101010101" pitchFamily="49" charset="-122"/>
              </a:rPr>
              <a:t>效益风险性是指所开发的新产品在收回开发投资后的获利情况，与开发其他的新产品比较利润是否是合理的，新产品的效益预测不确定将造成效益风险。</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026" name="Picture 2" descr="148万天价 诺基亚推出VERTU国宝级手机"/>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64690" y="3625850"/>
            <a:ext cx="1892935" cy="18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148万天价 诺基亚推出VERTU国宝级手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9700" y="3632200"/>
            <a:ext cx="1887220" cy="188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148万天价 诺基亚推出VERTU国宝级手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8360" y="3632200"/>
            <a:ext cx="1887855" cy="188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148万天价 诺基亚推出VERTU国宝级手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8290" y="3633470"/>
            <a:ext cx="1887220" cy="188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421380" y="5612130"/>
            <a:ext cx="9259570" cy="853440"/>
          </a:xfrm>
          <a:prstGeom prst="rect">
            <a:avLst/>
          </a:prstGeom>
          <a:noFill/>
        </p:spPr>
        <p:txBody>
          <a:bodyPr wrap="square" rtlCol="0">
            <a:spAutoFit/>
          </a:bodyPr>
          <a:lstStyle/>
          <a:p>
            <a:r>
              <a:rPr lang="zh-CN" altLang="zh-CN" b="1" dirty="0">
                <a:solidFill>
                  <a:srgbClr val="FDB812"/>
                </a:solidFill>
                <a:latin typeface="+mn-ea"/>
              </a:rPr>
              <a:t>图</a:t>
            </a:r>
            <a:r>
              <a:rPr lang="en-US" altLang="zh-CN" b="1" dirty="0">
                <a:solidFill>
                  <a:srgbClr val="FDB812"/>
                </a:solidFill>
                <a:latin typeface="+mn-ea"/>
              </a:rPr>
              <a:t>1-4  </a:t>
            </a:r>
            <a:r>
              <a:rPr lang="en-US" altLang="zh-CN" sz="1600" dirty="0"/>
              <a:t>2010</a:t>
            </a:r>
            <a:r>
              <a:rPr lang="zh-CN" altLang="zh-CN" sz="1600" dirty="0"/>
              <a:t>年诺基亚</a:t>
            </a:r>
            <a:r>
              <a:rPr lang="en-US" altLang="zh-CN" sz="1600" dirty="0"/>
              <a:t> “VERTU Signature</a:t>
            </a:r>
            <a:r>
              <a:rPr lang="zh-CN" altLang="zh-CN" sz="1600" dirty="0"/>
              <a:t>吉祥</a:t>
            </a:r>
            <a:r>
              <a:rPr lang="en-US" altLang="zh-CN" sz="1600" dirty="0"/>
              <a:t>”</a:t>
            </a:r>
            <a:r>
              <a:rPr lang="zh-CN" altLang="zh-CN" sz="1600" dirty="0"/>
              <a:t>系列手机</a:t>
            </a:r>
            <a:endParaRPr lang="zh-CN" altLang="zh-CN" sz="1600" dirty="0"/>
          </a:p>
          <a:p>
            <a:r>
              <a:rPr lang="zh-CN" altLang="zh-CN" sz="1600" dirty="0"/>
              <a:t>（从左至右依次名为：醍醐、锦光、菊水、南天）</a:t>
            </a:r>
            <a:endParaRPr lang="zh-CN" altLang="zh-CN" sz="1600" dirty="0"/>
          </a:p>
          <a:p>
            <a:endParaRPr lang="zh-CN" altLang="en-US" sz="1600" dirty="0"/>
          </a:p>
        </p:txBody>
      </p:sp>
      <p:sp>
        <p:nvSpPr>
          <p:cNvPr id="6" name="文本框 5"/>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508000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31215" y="1110615"/>
            <a:ext cx="8322310"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2.3.4 产品开发设计的基本程序</a:t>
            </a:r>
            <a:endParaRPr lang="zh-CN" altLang="en-US" sz="2800">
              <a:solidFill>
                <a:schemeClr val="bg1"/>
              </a:solidFill>
              <a:latin typeface="方正黑体简体" panose="02010601030101010101" charset="-122"/>
              <a:ea typeface="方正黑体简体" panose="02010601030101010101" charset="-122"/>
            </a:endParaRPr>
          </a:p>
        </p:txBody>
      </p:sp>
      <p:sp>
        <p:nvSpPr>
          <p:cNvPr id="3" name="文本框 2"/>
          <p:cNvSpPr txBox="1"/>
          <p:nvPr/>
        </p:nvSpPr>
        <p:spPr>
          <a:xfrm>
            <a:off x="1718945" y="2651125"/>
            <a:ext cx="8323580" cy="175323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（一）前期调查研究阶段。</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设计开发新产品的目的，是为了满足社会和用户需要。用户的要求是新产品设计开发中决策的主要依据。为此，必须认真作好调查计划工作。这个阶段主要是：提出新产品构思创意以及新产品的原理、结构、功能、材料和工艺方面的开发设想和总体方案。</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83970" y="1060450"/>
            <a:ext cx="8322310" cy="64516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（二）新产品开发的构思创意阶段</a:t>
            </a:r>
            <a:r>
              <a:rPr lang="zh-CN" altLang="en-US"/>
              <a:t> </a:t>
            </a:r>
            <a:endParaRPr lang="zh-CN" altLang="en-US"/>
          </a:p>
          <a:p>
            <a:endParaRPr lang="zh-CN" altLang="en-US"/>
          </a:p>
        </p:txBody>
      </p:sp>
      <p:sp>
        <p:nvSpPr>
          <p:cNvPr id="3" name="文本框 2"/>
          <p:cNvSpPr txBox="1"/>
          <p:nvPr/>
        </p:nvSpPr>
        <p:spPr>
          <a:xfrm>
            <a:off x="1447165" y="1621155"/>
            <a:ext cx="9838055" cy="424624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新产品的设计开发是一种创造性活动，产品创意是开发新产品的关键。在这一阶段，要根据社会调查掌握的市场需求情况以及企业本身条件，充分考虑用户的使用要求和竞争对手的动向，有针对性地提出开发新产品的设想和构思。产品创意对新产品能否开发成功有至关重要的意义和作用。企业新产品开发构思创意主要来自三个方面：</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来自用户：企业着手开发新产品，首先要通过各种渠道掌握用户的需求，了解用户在使用老产品过程中有哪些改进意见和新的需求，并在此基础上形成新产品开发创意。</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来自本企业职工：特别是销售人员和技术服务人员，经常接触用户，用户对老产品的改进意见与需求变化他们都比较清楚。</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来自专业科研人员：科研人员具有比较丰富的专业理论和技术知识，要鼓励他们发扬这方面的专长，为企业提供新产品开发的创意。此外，企业还通过情报部门、工商管理部门、外贸等渠道，征集新产品开发创意。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485900" y="1744345"/>
            <a:ext cx="8907780" cy="313817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在分析汇总自以三上个方面的信息后，设计师便可以进入新产品的实际设计工作，设计工作主要包括以下三个方面的内容：</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产品构思：产品构思是在市场调查和技术分析的基础上，提出新产品的构想或有关产品改良的建议。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构思筛选：并非所有的产品构思都能发展成为新产品。有的产品构思可能很好，但与企业的发展目标不符合，也缺乏相应的资源条件；有的产品构思可能本身就不切实际，缺乏开发的可能性。因此，必须对产品构思进行筛选。</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产品概念的形成：经过筛选后的构思仅仅是设计人员或管理者头脑中的概念，离产品还有相当的距离。还需要形成能够为消费者接受的、具体的产品概念。产品概念的形成过程实际上就是构思创意与消费者需求相结合的过程。</a:t>
            </a:r>
            <a:r>
              <a:rPr lang="zh-CN" altLang="en-US"/>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09040" y="1349375"/>
            <a:ext cx="8322310" cy="64516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（三）新产品设计阶段</a:t>
            </a:r>
            <a:endParaRPr lang="zh-CN" altLang="en-US" b="1">
              <a:latin typeface="黑体" panose="02010609060101010101" pitchFamily="49" charset="-122"/>
              <a:ea typeface="黑体" panose="02010609060101010101" pitchFamily="49" charset="-122"/>
            </a:endParaRPr>
          </a:p>
          <a:p>
            <a:endParaRPr lang="zh-CN" altLang="en-US" b="1">
              <a:latin typeface="黑体" panose="02010609060101010101" pitchFamily="49" charset="-122"/>
              <a:ea typeface="黑体" panose="02010609060101010101" pitchFamily="49" charset="-122"/>
            </a:endParaRPr>
          </a:p>
        </p:txBody>
      </p:sp>
      <p:sp>
        <p:nvSpPr>
          <p:cNvPr id="3" name="文本框 2"/>
          <p:cNvSpPr txBox="1"/>
          <p:nvPr/>
        </p:nvSpPr>
        <p:spPr>
          <a:xfrm>
            <a:off x="1332230" y="1830070"/>
            <a:ext cx="9838055" cy="424624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产品设计是指从确定产品设计任务书起到确定产品样机为止的一系列设计工作，是产品开发的重要环节，是产品生产过程的开始，必须严格遵循“三段设计”程序。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(1)初步设计阶段：这一般是为下一步技术设计作准备。这一阶段的主要工作就是编制设计任务书，让委托方对设计任务书提出体现产品合理设计方案的改进性和推荐性意见，经委托方批准后，作为新产品技术设计的依据。</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(2)技术设计阶段。技术设计阶段是新产品的定型阶段。它是在初步设计的基础上完成设计过程中必须的试验研究(新原理结构、材料元件工艺的功能或模具试验)，并写出试验研究大纲和研究试验报告；制定产品设计计算书；画出产品总体尺寸图、产品主要零部件图，并校准；运用价值工程，对产品中造价高的、结构复杂的、体积笨重的、数量多的主要零部件的结构、材质精度等选择方案进行成本与功能关系的分析，并编制技术经济分析报告；绘出各种系统原理图；提出特殊元件、外购件、材料清单；对技术任务书的某些内容进行审查和修正；对产品进行可靠性、可维修性分析。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(3)工作图设计阶段。工作图设计的目的，是在技术设计的基础上完成供试制(生产)及随机出厂用的全部工作图样和设计文件。</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66825" y="1741805"/>
            <a:ext cx="8322310" cy="64516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sym typeface="+mn-ea"/>
              </a:rPr>
              <a:t>四）新产品试制与评价鉴定阶段</a:t>
            </a:r>
            <a:r>
              <a:rPr lang="zh-CN" altLang="en-US">
                <a:latin typeface="黑体" panose="02010609060101010101" pitchFamily="49" charset="-122"/>
                <a:ea typeface="黑体" panose="02010609060101010101" pitchFamily="49" charset="-122"/>
                <a:sym typeface="+mn-ea"/>
              </a:rPr>
              <a:t> </a:t>
            </a:r>
            <a:endParaRPr lang="zh-CN" altLang="en-US">
              <a:latin typeface="黑体" panose="02010609060101010101" pitchFamily="49" charset="-122"/>
              <a:ea typeface="黑体" panose="02010609060101010101" pitchFamily="49" charset="-122"/>
            </a:endParaRPr>
          </a:p>
          <a:p>
            <a:endParaRPr lang="zh-CN" altLang="en-US"/>
          </a:p>
        </p:txBody>
      </p:sp>
      <p:sp>
        <p:nvSpPr>
          <p:cNvPr id="3" name="文本框 2"/>
          <p:cNvSpPr txBox="1"/>
          <p:nvPr/>
        </p:nvSpPr>
        <p:spPr>
          <a:xfrm>
            <a:off x="1332230" y="1892935"/>
            <a:ext cx="9838055" cy="2584450"/>
          </a:xfrm>
          <a:prstGeom prst="rect">
            <a:avLst/>
          </a:prstGeom>
          <a:noFill/>
        </p:spPr>
        <p:txBody>
          <a:bodyPr wrap="square" rtlCol="0">
            <a:spAutoFit/>
          </a:bodyPr>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（1）样品试制阶段：它的目的是考核产品设计质量，考验产品结构、性能及主要工艺，验证和修正设计图纸，使产品设计基本定型，同时也要验证产品结构工艺性，审查主要工艺上存在的问题。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（2）小批试制阶段：这一阶段的工作重点在于工艺准备，主要目的是考验产品的工艺，验证它在正常生产条件下(即在生产车间条件下)能否保证所规定的技术条件、质量和良好的经济效果。 试制后，必须进行鉴定，对新产品从技术上、经济上作出全面评价。然后才能得出全面定型结论，投入正式生产。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3" name="文本框 2"/>
          <p:cNvSpPr txBox="1"/>
          <p:nvPr/>
        </p:nvSpPr>
        <p:spPr>
          <a:xfrm>
            <a:off x="1332230" y="1563370"/>
            <a:ext cx="9838055" cy="3138170"/>
          </a:xfrm>
          <a:prstGeom prst="rect">
            <a:avLst/>
          </a:prstGeom>
          <a:noFill/>
        </p:spPr>
        <p:txBody>
          <a:bodyPr wrap="square" rtlCol="0">
            <a:spAutoFit/>
          </a:bodyPr>
          <a:p>
            <a:endParaRPr lang="zh-CN" altLang="en-US"/>
          </a:p>
          <a:p>
            <a:r>
              <a:rPr lang="zh-CN" altLang="en-US" b="1">
                <a:latin typeface="黑体" panose="02010609060101010101" pitchFamily="49" charset="-122"/>
                <a:ea typeface="黑体" panose="02010609060101010101" pitchFamily="49" charset="-122"/>
              </a:rPr>
              <a:t>（五）生产技术准备阶段</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在这个阶段，应完成全部工作图的设计，确定各种零部件的技术要求。</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（六）正式生产和销售阶段 </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在这个阶段，不仅需要作好生产计划、劳动组织、物资供应、设备管理等一系列工作，还要考虑如何把新产品引入市场，如研究产品的促销宣传方式、价格策略、销售渠道和提供服务等方面的问题。新产品的市场开发既是新产品开发过程的终点，又是下一代新产品再开发的起点。通过市场开发，可确切地了解开发的产品是否适应需要以及适应的程度；分析与产品开发有关的市场情报.可为开发产品决策、为改进下一批(代)产品、为提高开发研制水平提供依据，同时还可取得有关潜在市场大小的数据资料。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pic>
        <p:nvPicPr>
          <p:cNvPr id="3" name="图片 -2147482619" descr="产品开发及量产工艺流程图"/>
          <p:cNvPicPr>
            <a:picLocks noChangeAspect="1"/>
          </p:cNvPicPr>
          <p:nvPr/>
        </p:nvPicPr>
        <p:blipFill>
          <a:blip r:embed="rId1"/>
          <a:stretch>
            <a:fillRect/>
          </a:stretch>
        </p:blipFill>
        <p:spPr>
          <a:xfrm>
            <a:off x="2971800" y="344170"/>
            <a:ext cx="4928870" cy="6169660"/>
          </a:xfrm>
          <a:prstGeom prst="rect">
            <a:avLst/>
          </a:prstGeom>
          <a:noFill/>
          <a:ln w="9525">
            <a:noFill/>
          </a:ln>
        </p:spPr>
      </p:pic>
      <p:sp>
        <p:nvSpPr>
          <p:cNvPr id="102" name="文本框 101"/>
          <p:cNvSpPr txBox="1"/>
          <p:nvPr/>
        </p:nvSpPr>
        <p:spPr>
          <a:xfrm>
            <a:off x="6560820" y="5278755"/>
            <a:ext cx="5080000" cy="252730"/>
          </a:xfrm>
          <a:prstGeom prst="rect">
            <a:avLst/>
          </a:prstGeom>
          <a:noFill/>
          <a:ln w="9525">
            <a:noFill/>
          </a:ln>
        </p:spPr>
        <p:txBody>
          <a:bodyPr>
            <a:spAutoFit/>
          </a:bodyPr>
          <a:p>
            <a:pPr indent="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2-6 </a:t>
            </a:r>
            <a:r>
              <a:rPr lang="zh-CN" altLang="en-US" sz="1050" b="0">
                <a:solidFill>
                  <a:srgbClr val="FF0000"/>
                </a:solidFill>
                <a:latin typeface="宋体" panose="02010600030101010101" pitchFamily="2" charset="-122"/>
                <a:ea typeface="宋体" panose="02010600030101010101" pitchFamily="2" charset="-122"/>
                <a:cs typeface="宋体" panose="02010600030101010101" pitchFamily="2" charset="-122"/>
              </a:rPr>
              <a:t>产品开发及生产流程图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599305" y="2965450"/>
            <a:ext cx="8940800" cy="922020"/>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产品开发过程细分</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2.4</a:t>
            </a:r>
            <a:endParaRPr lang="en-US" altLang="zh-CN" sz="6600">
              <a:solidFill>
                <a:schemeClr val="bg1"/>
              </a:solidFill>
              <a:latin typeface="创艺简粗黑" charset="0"/>
              <a:ea typeface="创艺简粗黑" charset="0"/>
            </a:endParaRPr>
          </a:p>
        </p:txBody>
      </p:sp>
      <p:sp>
        <p:nvSpPr>
          <p:cNvPr id="11" name="矩形 10"/>
          <p:cNvSpPr/>
          <p:nvPr/>
        </p:nvSpPr>
        <p:spPr>
          <a:xfrm>
            <a:off x="-161290"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348297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4" name="文本框 3"/>
          <p:cNvSpPr txBox="1"/>
          <p:nvPr/>
        </p:nvSpPr>
        <p:spPr>
          <a:xfrm>
            <a:off x="995045" y="1152843"/>
            <a:ext cx="5080000" cy="521970"/>
          </a:xfrm>
          <a:prstGeom prst="rect">
            <a:avLst/>
          </a:prstGeom>
          <a:noFill/>
          <a:ln w="9525">
            <a:noFill/>
          </a:ln>
        </p:spPr>
        <p:txBody>
          <a:bodyPr>
            <a:spAutoFit/>
          </a:bodyPr>
          <a:p>
            <a:pPr indent="0"/>
            <a:r>
              <a:rPr lang="en-US" altLang="zh-CN" sz="2800" b="0">
                <a:solidFill>
                  <a:schemeClr val="bg1"/>
                </a:solidFill>
                <a:latin typeface="方正黑体简体" panose="02010601030101010101" charset="-122"/>
                <a:ea typeface="方正黑体简体" panose="02010601030101010101" charset="-122"/>
                <a:cs typeface="宋体" panose="02010600030101010101" pitchFamily="2" charset="-122"/>
              </a:rPr>
              <a:t>2.4.1 </a:t>
            </a:r>
            <a:r>
              <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rPr>
              <a:t>产品功能设计</a:t>
            </a:r>
            <a:endPar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endParaRPr>
          </a:p>
        </p:txBody>
      </p:sp>
      <p:sp>
        <p:nvSpPr>
          <p:cNvPr id="5" name="文本框 4"/>
          <p:cNvSpPr txBox="1"/>
          <p:nvPr/>
        </p:nvSpPr>
        <p:spPr>
          <a:xfrm>
            <a:off x="1073150" y="2353945"/>
            <a:ext cx="9493250" cy="2861310"/>
          </a:xfrm>
          <a:prstGeom prst="rect">
            <a:avLst/>
          </a:prstGeom>
          <a:noFill/>
          <a:ln w="9525">
            <a:noFill/>
          </a:ln>
        </p:spPr>
        <p:txBody>
          <a:bodyPr wrap="square">
            <a:spAutoFit/>
          </a:bodyPr>
          <a:p>
            <a:pPr indent="276225"/>
            <a:r>
              <a:rPr lang="en-US" altLang="zh-CN" b="0">
                <a:latin typeface="黑体" panose="02010609060101010101" pitchFamily="49" charset="-122"/>
                <a:ea typeface="黑体" panose="02010609060101010101" pitchFamily="49" charset="-122"/>
                <a:cs typeface="宋体" panose="02010600030101010101" pitchFamily="2" charset="-122"/>
              </a:rPr>
              <a:t>《</a:t>
            </a:r>
            <a:r>
              <a:rPr lang="zh-CN" altLang="en-US" b="0">
                <a:latin typeface="黑体" panose="02010609060101010101" pitchFamily="49" charset="-122"/>
                <a:ea typeface="黑体" panose="02010609060101010101" pitchFamily="49" charset="-122"/>
                <a:cs typeface="宋体" panose="02010600030101010101" pitchFamily="2" charset="-122"/>
              </a:rPr>
              <a:t>辞海</a:t>
            </a:r>
            <a:r>
              <a:rPr lang="en-US" altLang="zh-CN" b="0">
                <a:latin typeface="黑体" panose="02010609060101010101" pitchFamily="49" charset="-122"/>
                <a:ea typeface="黑体" panose="02010609060101010101" pitchFamily="49" charset="-122"/>
                <a:cs typeface="宋体" panose="02010600030101010101" pitchFamily="2" charset="-122"/>
              </a:rPr>
              <a:t>》</a:t>
            </a:r>
            <a:r>
              <a:rPr lang="zh-CN" altLang="en-US" b="0">
                <a:latin typeface="黑体" panose="02010609060101010101" pitchFamily="49" charset="-122"/>
                <a:ea typeface="黑体" panose="02010609060101010101" pitchFamily="49" charset="-122"/>
                <a:cs typeface="宋体" panose="02010600030101010101" pitchFamily="2" charset="-122"/>
              </a:rPr>
              <a:t>中对“功能”的解释是：“一为事功和能力，二为功效、作用”。德国工程师协会有关设计方法学的指导性文件对“功能”的定义为“系统为完成某项任务，而对输入、输出和状态参数之间的一般关系的抽象”。产品功能设计是指以消费者的潜在需求为依据，细分并逐一确定产品的功能，经过功能的成本核算后，由专业人员进行产品设计、企业安排生产、通过定价分析，开展针对性的营销，使企业跳出产品同质化竞争的陷阱。功能设计实质上是市场细分理论的深化，市场细分方法有很多种，但归根结底都是以功能细分的。今天的同类产品之间的竞争已演变为消费心理战。竞争的胜出者总是那些最早破译顾客购买动机的设计者或开发商。在功能细分后的市场，往往能出现具有绝对优势的新领导品牌。实施得当的产品功能设计往往成为帮助企业在竞争的获胜的重要途径。</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pic>
        <p:nvPicPr>
          <p:cNvPr id="3" name="对象 1"/>
          <p:cNvPicPr/>
          <p:nvPr/>
        </p:nvPicPr>
        <p:blipFill>
          <a:blip r:embed="rId1"/>
          <a:srcRect r="-37" b="-462"/>
          <a:stretch>
            <a:fillRect/>
          </a:stretch>
        </p:blipFill>
        <p:spPr>
          <a:xfrm>
            <a:off x="2856230" y="845820"/>
            <a:ext cx="6083300" cy="2894965"/>
          </a:xfrm>
          <a:prstGeom prst="rect">
            <a:avLst/>
          </a:prstGeom>
          <a:noFill/>
          <a:ln w="9525">
            <a:noFill/>
          </a:ln>
        </p:spPr>
      </p:pic>
      <p:sp>
        <p:nvSpPr>
          <p:cNvPr id="4" name="文本框 3"/>
          <p:cNvSpPr txBox="1"/>
          <p:nvPr/>
        </p:nvSpPr>
        <p:spPr>
          <a:xfrm>
            <a:off x="5111750" y="3848100"/>
            <a:ext cx="5080000" cy="229870"/>
          </a:xfrm>
          <a:prstGeom prst="rect">
            <a:avLst/>
          </a:prstGeom>
          <a:noFill/>
          <a:ln w="9525">
            <a:noFill/>
          </a:ln>
        </p:spPr>
        <p:txBody>
          <a:bodyPr>
            <a:spAutoFit/>
          </a:bodyPr>
          <a:p>
            <a:pPr indent="0"/>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2-7</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产品功能分类</a:t>
            </a:r>
            <a:endParaRPr lang="zh-CN" altLang="en-US"/>
          </a:p>
        </p:txBody>
      </p:sp>
      <p:sp>
        <p:nvSpPr>
          <p:cNvPr id="6" name="文本框 5"/>
          <p:cNvSpPr txBox="1"/>
          <p:nvPr/>
        </p:nvSpPr>
        <p:spPr>
          <a:xfrm>
            <a:off x="1257300" y="4177665"/>
            <a:ext cx="9511665" cy="1660525"/>
          </a:xfrm>
          <a:prstGeom prst="rect">
            <a:avLst/>
          </a:prstGeom>
          <a:noFill/>
          <a:ln w="9525">
            <a:noFill/>
          </a:ln>
        </p:spPr>
        <p:txBody>
          <a:bodyPr wrap="square">
            <a:spAutoFit/>
          </a:bodyPr>
          <a:p>
            <a:pPr indent="276225"/>
            <a:r>
              <a:rPr lang="zh-CN" altLang="en-US" sz="1700" b="0">
                <a:latin typeface="黑体" panose="02010609060101010101" pitchFamily="49" charset="-122"/>
                <a:ea typeface="黑体" panose="02010609060101010101" pitchFamily="49" charset="-122"/>
                <a:cs typeface="宋体" panose="02010600030101010101" pitchFamily="2" charset="-122"/>
              </a:rPr>
              <a:t>功能定义的对象既可以是产品，也可以是它们的组成部分</a:t>
            </a:r>
            <a:r>
              <a:rPr lang="en-US" altLang="zh-CN" sz="1700" b="0">
                <a:latin typeface="黑体" panose="02010609060101010101" pitchFamily="49" charset="-122"/>
                <a:ea typeface="黑体" panose="02010609060101010101" pitchFamily="49" charset="-122"/>
                <a:cs typeface="宋体" panose="02010600030101010101" pitchFamily="2" charset="-122"/>
              </a:rPr>
              <a:t>,</a:t>
            </a:r>
            <a:r>
              <a:rPr lang="zh-CN" altLang="en-US" sz="1700" b="0">
                <a:latin typeface="黑体" panose="02010609060101010101" pitchFamily="49" charset="-122"/>
                <a:ea typeface="黑体" panose="02010609060101010101" pitchFamily="49" charset="-122"/>
                <a:cs typeface="宋体" panose="02010600030101010101" pitchFamily="2" charset="-122"/>
              </a:rPr>
              <a:t>既要对产品的总体下定义，又要对各有关零部件下定义，因为用户所需求的终极功能，往往需要许多中间功能形式或其它功能形式及手段来实现。功能定义的步骤主要包括：明确产品的目的，也就是用户的基本需求；明确产品的整体功能，即产品的最基本功能；在功能整体定义的基础上，由上而下、由主到次地逐级为产品的各构成要素明确功能定义；找出那些受使用条件、使用时间、使用环境等限制而派生的次要功能。</a:t>
            </a:r>
            <a:endParaRPr lang="zh-CN" altLang="en-US" sz="17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Celsius X VI II"/>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6586" y="1777928"/>
            <a:ext cx="2744299" cy="27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Celsius X VI II背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0016" y="1777928"/>
            <a:ext cx="3160789" cy="2735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52954" y="4882709"/>
            <a:ext cx="4246684" cy="646331"/>
          </a:xfrm>
          <a:prstGeom prst="rect">
            <a:avLst/>
          </a:prstGeom>
          <a:noFill/>
        </p:spPr>
        <p:txBody>
          <a:bodyPr wrap="square" rtlCol="0">
            <a:spAutoFit/>
          </a:bodyPr>
          <a:lstStyle/>
          <a:p>
            <a:r>
              <a:rPr lang="zh-CN" altLang="zh-CN" dirty="0">
                <a:solidFill>
                  <a:srgbClr val="FDB812"/>
                </a:solidFill>
                <a:latin typeface="+mn-ea"/>
              </a:rPr>
              <a:t>图</a:t>
            </a:r>
            <a:r>
              <a:rPr lang="en-US" altLang="zh-CN" dirty="0" smtClean="0">
                <a:solidFill>
                  <a:srgbClr val="FDB812"/>
                </a:solidFill>
                <a:latin typeface="+mn-ea"/>
              </a:rPr>
              <a:t>1-5    </a:t>
            </a:r>
            <a:r>
              <a:rPr lang="zh-CN" altLang="zh-CN" dirty="0" smtClean="0"/>
              <a:t>手表</a:t>
            </a:r>
            <a:r>
              <a:rPr lang="zh-CN" altLang="zh-CN" dirty="0"/>
              <a:t>手机</a:t>
            </a:r>
            <a:r>
              <a:rPr lang="en-US" altLang="zh-CN" dirty="0"/>
              <a:t>Celsius X-VI-II</a:t>
            </a:r>
            <a:r>
              <a:rPr lang="zh-CN" altLang="zh-CN" dirty="0"/>
              <a:t>（法国）</a:t>
            </a:r>
            <a:endParaRPr lang="zh-CN" altLang="zh-CN" dirty="0"/>
          </a:p>
          <a:p>
            <a:endParaRPr lang="zh-CN" altLang="en-US" dirty="0"/>
          </a:p>
        </p:txBody>
      </p:sp>
      <p:sp>
        <p:nvSpPr>
          <p:cNvPr id="4" name="TextBox 3"/>
          <p:cNvSpPr txBox="1"/>
          <p:nvPr/>
        </p:nvSpPr>
        <p:spPr>
          <a:xfrm>
            <a:off x="7263054" y="2151584"/>
            <a:ext cx="4540326" cy="2205990"/>
          </a:xfrm>
          <a:prstGeom prst="rect">
            <a:avLst/>
          </a:prstGeom>
          <a:noFill/>
        </p:spPr>
        <p:txBody>
          <a:bodyPr wrap="square" rtlCol="0">
            <a:spAutoFit/>
          </a:bodyPr>
          <a:lstStyle/>
          <a:p>
            <a:pPr>
              <a:lnSpc>
                <a:spcPct val="110000"/>
              </a:lnSpc>
            </a:pPr>
            <a:r>
              <a:rPr lang="en-US" altLang="zh-CN" dirty="0" smtClean="0">
                <a:solidFill>
                  <a:schemeClr val="tx1"/>
                </a:solidFill>
                <a:effectLst/>
                <a:latin typeface="黑体" panose="02010609060101010101" pitchFamily="49" charset="-122"/>
                <a:ea typeface="黑体" panose="02010609060101010101" pitchFamily="49" charset="-122"/>
              </a:rPr>
              <a:t>    </a:t>
            </a:r>
            <a:r>
              <a:rPr lang="zh-CN" altLang="zh-CN" dirty="0" smtClean="0">
                <a:solidFill>
                  <a:schemeClr val="tx1"/>
                </a:solidFill>
                <a:effectLst/>
                <a:latin typeface="黑体" panose="02010609060101010101" pitchFamily="49" charset="-122"/>
                <a:ea typeface="黑体" panose="02010609060101010101" pitchFamily="49" charset="-122"/>
              </a:rPr>
              <a:t>法国</a:t>
            </a:r>
            <a:r>
              <a:rPr lang="zh-CN" altLang="zh-CN" dirty="0">
                <a:solidFill>
                  <a:schemeClr val="tx1"/>
                </a:solidFill>
                <a:effectLst/>
                <a:latin typeface="黑体" panose="02010609060101010101" pitchFamily="49" charset="-122"/>
                <a:ea typeface="黑体" panose="02010609060101010101" pitchFamily="49" charset="-122"/>
              </a:rPr>
              <a:t>厂商推出的全机械奢侈手表手机</a:t>
            </a:r>
            <a:r>
              <a:rPr lang="en-US" altLang="zh-CN" dirty="0">
                <a:solidFill>
                  <a:schemeClr val="tx1"/>
                </a:solidFill>
                <a:effectLst/>
                <a:latin typeface="黑体" panose="02010609060101010101" pitchFamily="49" charset="-122"/>
                <a:ea typeface="黑体" panose="02010609060101010101" pitchFamily="49" charset="-122"/>
              </a:rPr>
              <a:t>Celsius X-VI-II</a:t>
            </a:r>
            <a:r>
              <a:rPr lang="zh-CN" altLang="zh-CN" dirty="0">
                <a:solidFill>
                  <a:schemeClr val="tx1"/>
                </a:solidFill>
                <a:effectLst/>
                <a:latin typeface="黑体" panose="02010609060101010101" pitchFamily="49" charset="-122"/>
                <a:ea typeface="黑体" panose="02010609060101010101" pitchFamily="49" charset="-122"/>
              </a:rPr>
              <a:t>。采用顶级机械制表工艺结合手机来展示出奢侈的感受，该手机采用翻盖设计，透明外壳下是全手工顶级机械机芯手表显示，机身采用铂金和钛等贵金属作为表面材质，其售价约为</a:t>
            </a:r>
            <a:r>
              <a:rPr lang="en-US" altLang="zh-CN" dirty="0">
                <a:solidFill>
                  <a:schemeClr val="tx1"/>
                </a:solidFill>
                <a:effectLst/>
                <a:latin typeface="黑体" panose="02010609060101010101" pitchFamily="49" charset="-122"/>
                <a:ea typeface="黑体" panose="02010609060101010101" pitchFamily="49" charset="-122"/>
              </a:rPr>
              <a:t>275000</a:t>
            </a:r>
            <a:r>
              <a:rPr lang="zh-CN" altLang="zh-CN" dirty="0">
                <a:solidFill>
                  <a:schemeClr val="tx1"/>
                </a:solidFill>
                <a:effectLst/>
                <a:latin typeface="黑体" panose="02010609060101010101" pitchFamily="49" charset="-122"/>
                <a:ea typeface="黑体" panose="02010609060101010101" pitchFamily="49" charset="-122"/>
              </a:rPr>
              <a:t>美元。</a:t>
            </a:r>
            <a:endParaRPr lang="zh-CN" altLang="zh-CN" dirty="0">
              <a:solidFill>
                <a:schemeClr val="tx1"/>
              </a:solidFill>
              <a:effectLst/>
              <a:latin typeface="黑体" panose="02010609060101010101" pitchFamily="49" charset="-122"/>
              <a:ea typeface="黑体" panose="02010609060101010101" pitchFamily="49" charset="-122"/>
            </a:endParaRPr>
          </a:p>
          <a:p>
            <a:endParaRPr lang="zh-CN" altLang="en-US" sz="2000" dirty="0">
              <a:latin typeface="+mn-ea"/>
            </a:endParaRPr>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348297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3" name="文本框 2"/>
          <p:cNvSpPr txBox="1"/>
          <p:nvPr/>
        </p:nvSpPr>
        <p:spPr>
          <a:xfrm>
            <a:off x="805180" y="1110298"/>
            <a:ext cx="5080000" cy="521970"/>
          </a:xfrm>
          <a:prstGeom prst="rect">
            <a:avLst/>
          </a:prstGeom>
          <a:noFill/>
          <a:ln w="9525">
            <a:noFill/>
          </a:ln>
        </p:spPr>
        <p:txBody>
          <a:bodyPr>
            <a:spAutoFit/>
          </a:bodyPr>
          <a:p>
            <a:pPr indent="0"/>
            <a:r>
              <a:rPr lang="en-US" altLang="zh-CN" sz="2800" b="0">
                <a:solidFill>
                  <a:schemeClr val="bg1"/>
                </a:solidFill>
                <a:latin typeface="方正黑体简体" panose="02010601030101010101" charset="-122"/>
                <a:ea typeface="方正黑体简体" panose="02010601030101010101" charset="-122"/>
                <a:cs typeface="宋体" panose="02010600030101010101" pitchFamily="2" charset="-122"/>
              </a:rPr>
              <a:t>2.4.2</a:t>
            </a:r>
            <a:r>
              <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rPr>
              <a:t>制造与装配设计</a:t>
            </a:r>
            <a:endPar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endParaRPr>
          </a:p>
        </p:txBody>
      </p:sp>
      <p:sp>
        <p:nvSpPr>
          <p:cNvPr id="5" name="文本框 4"/>
          <p:cNvSpPr txBox="1"/>
          <p:nvPr/>
        </p:nvSpPr>
        <p:spPr>
          <a:xfrm>
            <a:off x="1332230" y="1975485"/>
            <a:ext cx="9434195" cy="313817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传统产品设计是采用“串行”的方法进行，这种设计方式的弊端是各个环节缺少交流和沟通，设计很少考虑其下游的工艺、制造、装配、检测、维修、对环境的影响，直至报废处理方面道德内容。这就导致了很多产品在被制造出来以后，往往还要进行多次设计更改，从而造成巨大浪费，增加产品成本，推迟产品上市时间，从而导致设计改动量大、产品开发周期长、产品成本高和产品质量难以保证等问题，造成人力和物力的巨大浪费。</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面向制造和装配的设计(DFMA．Design for Manufacturing and Assembly)这一设计理念的提出，向传统的产品开发模式提出了挑战。应用DFMA的设计思想和相关工具，设计师可以在设计的每一个阶段都获得有关选择材料、工艺以及零部件的成本分析等设计信息。它是一种全新的更加简单、更为有效的产品开发方法，为企业降低生产成本，缩短产品开发周期、提高企业效益提供了一条可行之路。</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102" name="文本框 101"/>
          <p:cNvSpPr txBox="1"/>
          <p:nvPr/>
        </p:nvSpPr>
        <p:spPr>
          <a:xfrm>
            <a:off x="1332230" y="936625"/>
            <a:ext cx="9187815" cy="5046345"/>
          </a:xfrm>
          <a:prstGeom prst="rect">
            <a:avLst/>
          </a:prstGeom>
          <a:noFill/>
          <a:ln w="9525">
            <a:noFill/>
          </a:ln>
        </p:spPr>
        <p:txBody>
          <a:bodyPr wrap="square">
            <a:spAutoFit/>
          </a:bodyPr>
          <a:p>
            <a:pPr indent="276225"/>
            <a:endParaRPr lang="en-US" altLang="zh-CN" sz="1600" b="0">
              <a:latin typeface="Times New Roman" panose="02020603050405020304" pitchFamily="18" charset="0"/>
              <a:ea typeface="Times New Roman" panose="02020603050405020304" pitchFamily="18" charset="0"/>
              <a:cs typeface="Times New Roman" panose="02020603050405020304" pitchFamily="18" charset="0"/>
            </a:endParaRPr>
          </a:p>
          <a:p>
            <a:pPr indent="276225"/>
            <a:endParaRPr lang="en-US" altLang="zh-CN" sz="1600" b="0">
              <a:latin typeface="Times New Roman" panose="02020603050405020304" pitchFamily="18" charset="0"/>
              <a:ea typeface="Times New Roman" panose="02020603050405020304" pitchFamily="18" charset="0"/>
              <a:cs typeface="Times New Roman" panose="02020603050405020304" pitchFamily="18" charset="0"/>
            </a:endParaRPr>
          </a:p>
          <a:p>
            <a:pPr indent="276225"/>
            <a:r>
              <a:rPr lang="en-US" altLang="zh-CN" b="1">
                <a:latin typeface="黑体" panose="02010609060101010101" pitchFamily="49" charset="-122"/>
                <a:ea typeface="黑体" panose="02010609060101010101" pitchFamily="49" charset="-122"/>
                <a:cs typeface="Times New Roman" panose="02020603050405020304" pitchFamily="18" charset="0"/>
              </a:rPr>
              <a:t>DFA</a:t>
            </a:r>
            <a:r>
              <a:rPr lang="zh-CN" altLang="en-US" b="1">
                <a:latin typeface="黑体" panose="02010609060101010101" pitchFamily="49" charset="-122"/>
                <a:ea typeface="黑体" panose="02010609060101010101" pitchFamily="49" charset="-122"/>
                <a:cs typeface="宋体" panose="02010600030101010101" pitchFamily="2" charset="-122"/>
              </a:rPr>
              <a:t>的设计遵循的主要准则：</a:t>
            </a:r>
            <a:endParaRPr lang="zh-CN" altLang="en-US" b="1">
              <a:latin typeface="黑体" panose="02010609060101010101" pitchFamily="49" charset="-122"/>
              <a:ea typeface="黑体" panose="02010609060101010101" pitchFamily="49" charset="-122"/>
              <a:cs typeface="宋体" panose="02010600030101010101" pitchFamily="2" charset="-122"/>
            </a:endParaRPr>
          </a:p>
          <a:p>
            <a:pPr indent="276225"/>
            <a:endParaRPr lang="zh-CN" altLang="en-US" sz="1700" b="1">
              <a:latin typeface="黑体" panose="02010609060101010101" pitchFamily="49" charset="-122"/>
              <a:ea typeface="黑体" panose="02010609060101010101" pitchFamily="49" charset="-122"/>
              <a:cs typeface="宋体" panose="02010600030101010101" pitchFamily="2" charset="-122"/>
            </a:endParaRPr>
          </a:p>
          <a:p>
            <a:pPr indent="276225"/>
            <a:r>
              <a:rPr lang="zh-CN" altLang="en-US" sz="1700" b="0">
                <a:latin typeface="黑体" panose="02010609060101010101" pitchFamily="49" charset="-122"/>
                <a:ea typeface="黑体" panose="02010609060101010101" pitchFamily="49" charset="-122"/>
                <a:cs typeface="宋体" panose="02010600030101010101" pitchFamily="2" charset="-122"/>
              </a:rPr>
              <a:t>（</a:t>
            </a:r>
            <a:r>
              <a:rPr lang="en-US" altLang="zh-CN" sz="1700" b="0">
                <a:latin typeface="黑体" panose="02010609060101010101" pitchFamily="49" charset="-122"/>
                <a:ea typeface="黑体" panose="02010609060101010101" pitchFamily="49" charset="-122"/>
                <a:cs typeface="宋体" panose="02010600030101010101" pitchFamily="2" charset="-122"/>
              </a:rPr>
              <a:t>1</a:t>
            </a:r>
            <a:r>
              <a:rPr lang="zh-CN" altLang="en-US" sz="1700" b="0">
                <a:latin typeface="黑体" panose="02010609060101010101" pitchFamily="49" charset="-122"/>
                <a:ea typeface="黑体" panose="02010609060101010101" pitchFamily="49" charset="-122"/>
                <a:cs typeface="宋体" panose="02010600030101010101" pitchFamily="2" charset="-122"/>
              </a:rPr>
              <a:t>）使用最少零件数量：减少具有许多优点，但是零件数量的减少不是无限制的，应当确保不出现由于零件的减少，而使零件的形状太复杂或太笨重，以致于难以装配和制造的情形。减少零件数量的最好方法就是取消功能重复的零件或使某些零件具有多功能，以减少多余零件。（</a:t>
            </a:r>
            <a:r>
              <a:rPr lang="en-US" altLang="zh-CN" sz="1700" b="0">
                <a:latin typeface="黑体" panose="02010609060101010101" pitchFamily="49" charset="-122"/>
                <a:ea typeface="黑体" panose="02010609060101010101" pitchFamily="49" charset="-122"/>
                <a:cs typeface="宋体" panose="02010600030101010101" pitchFamily="2" charset="-122"/>
              </a:rPr>
              <a:t>2</a:t>
            </a:r>
            <a:r>
              <a:rPr lang="zh-CN" altLang="en-US" sz="1700" b="0">
                <a:latin typeface="黑体" panose="02010609060101010101" pitchFamily="49" charset="-122"/>
                <a:ea typeface="黑体" panose="02010609060101010101" pitchFamily="49" charset="-122"/>
                <a:cs typeface="宋体" panose="02010600030101010101" pitchFamily="2" charset="-122"/>
              </a:rPr>
              <a:t>）装配方向最少：所有的零件应尽可能在同一方向上进行装配，装配方向过多将会增加装配线的长度，增大装配操作位置和延长装配时间，影响装配效率。在自动化装配和机器人装配中，要避免装配方向与重力方向冲突，应采用自上而下的装配方案。（</a:t>
            </a:r>
            <a:r>
              <a:rPr lang="en-US" altLang="zh-CN" sz="1700" b="0">
                <a:latin typeface="黑体" panose="02010609060101010101" pitchFamily="49" charset="-122"/>
                <a:ea typeface="黑体" panose="02010609060101010101" pitchFamily="49" charset="-122"/>
                <a:cs typeface="宋体" panose="02010600030101010101" pitchFamily="2" charset="-122"/>
              </a:rPr>
              <a:t>3</a:t>
            </a:r>
            <a:r>
              <a:rPr lang="zh-CN" altLang="en-US" sz="1700" b="0">
                <a:latin typeface="黑体" panose="02010609060101010101" pitchFamily="49" charset="-122"/>
                <a:ea typeface="黑体" panose="02010609060101010101" pitchFamily="49" charset="-122"/>
                <a:cs typeface="宋体" panose="02010600030101010101" pitchFamily="2" charset="-122"/>
              </a:rPr>
              <a:t>）采用模块化设计：尤其对柔性自动装配线各模块质量问题可以分别处理，而不影响其它生产线的运行，减少了自动生产停工时问，更新和服务更简便、快捷。（</a:t>
            </a:r>
            <a:r>
              <a:rPr lang="en-US" altLang="zh-CN" sz="1700" b="0">
                <a:latin typeface="黑体" panose="02010609060101010101" pitchFamily="49" charset="-122"/>
                <a:ea typeface="黑体" panose="02010609060101010101" pitchFamily="49" charset="-122"/>
                <a:cs typeface="宋体" panose="02010600030101010101" pitchFamily="2" charset="-122"/>
              </a:rPr>
              <a:t>4</a:t>
            </a:r>
            <a:r>
              <a:rPr lang="zh-CN" altLang="en-US" sz="1700" b="0">
                <a:latin typeface="黑体" panose="02010609060101010101" pitchFamily="49" charset="-122"/>
                <a:ea typeface="黑体" panose="02010609060101010101" pitchFamily="49" charset="-122"/>
                <a:cs typeface="宋体" panose="02010600030101010101" pitchFamily="2" charset="-122"/>
              </a:rPr>
              <a:t>）减少装配工作面：使一个工作面全部装配工作完成后才移至另一个工作面。（</a:t>
            </a:r>
            <a:r>
              <a:rPr lang="en-US" altLang="zh-CN" sz="1700" b="0">
                <a:latin typeface="黑体" panose="02010609060101010101" pitchFamily="49" charset="-122"/>
                <a:ea typeface="黑体" panose="02010609060101010101" pitchFamily="49" charset="-122"/>
                <a:cs typeface="宋体" panose="02010600030101010101" pitchFamily="2" charset="-122"/>
              </a:rPr>
              <a:t>5</a:t>
            </a:r>
            <a:r>
              <a:rPr lang="zh-CN" altLang="en-US" sz="1700" b="0">
                <a:latin typeface="黑体" panose="02010609060101010101" pitchFamily="49" charset="-122"/>
                <a:ea typeface="黑体" panose="02010609060101010101" pitchFamily="49" charset="-122"/>
                <a:cs typeface="宋体" panose="02010600030101010101" pitchFamily="2" charset="-122"/>
              </a:rPr>
              <a:t>）尽量减少使用紧固件，如螺钉等。（</a:t>
            </a:r>
            <a:r>
              <a:rPr lang="en-US" altLang="zh-CN" sz="1700" b="0">
                <a:latin typeface="黑体" panose="02010609060101010101" pitchFamily="49" charset="-122"/>
                <a:ea typeface="黑体" panose="02010609060101010101" pitchFamily="49" charset="-122"/>
                <a:cs typeface="宋体" panose="02010600030101010101" pitchFamily="2" charset="-122"/>
              </a:rPr>
              <a:t>6</a:t>
            </a:r>
            <a:r>
              <a:rPr lang="zh-CN" altLang="en-US" sz="1700" b="0">
                <a:latin typeface="黑体" panose="02010609060101010101" pitchFamily="49" charset="-122"/>
                <a:ea typeface="黑体" panose="02010609060101010101" pitchFamily="49" charset="-122"/>
                <a:cs typeface="宋体" panose="02010600030101010101" pitchFamily="2" charset="-122"/>
              </a:rPr>
              <a:t>）使装配在外部进行：装配操作应很容易被观察到，对手工和自动化装配都很重要。（</a:t>
            </a:r>
            <a:r>
              <a:rPr lang="en-US" altLang="zh-CN" sz="1700" b="0">
                <a:latin typeface="黑体" panose="02010609060101010101" pitchFamily="49" charset="-122"/>
                <a:ea typeface="黑体" panose="02010609060101010101" pitchFamily="49" charset="-122"/>
                <a:cs typeface="宋体" panose="02010600030101010101" pitchFamily="2" charset="-122"/>
              </a:rPr>
              <a:t>7</a:t>
            </a:r>
            <a:r>
              <a:rPr lang="zh-CN" altLang="en-US" sz="1700" b="0">
                <a:latin typeface="黑体" panose="02010609060101010101" pitchFamily="49" charset="-122"/>
                <a:ea typeface="黑体" panose="02010609060101010101" pitchFamily="49" charset="-122"/>
                <a:cs typeface="宋体" panose="02010600030101010101" pitchFamily="2" charset="-122"/>
              </a:rPr>
              <a:t>）使零件易于识别：尽量将零件设计成对称形状，不对称时，应增加或扩大一些不对称特征，使零件易于识别，避免误装。（</a:t>
            </a:r>
            <a:r>
              <a:rPr lang="en-US" altLang="zh-CN" sz="1700" b="0">
                <a:latin typeface="黑体" panose="02010609060101010101" pitchFamily="49" charset="-122"/>
                <a:ea typeface="黑体" panose="02010609060101010101" pitchFamily="49" charset="-122"/>
                <a:cs typeface="宋体" panose="02010600030101010101" pitchFamily="2" charset="-122"/>
              </a:rPr>
              <a:t>8</a:t>
            </a:r>
            <a:r>
              <a:rPr lang="zh-CN" altLang="en-US" sz="1700" b="0">
                <a:latin typeface="黑体" panose="02010609060101010101" pitchFamily="49" charset="-122"/>
                <a:ea typeface="黑体" panose="02010609060101010101" pitchFamily="49" charset="-122"/>
                <a:cs typeface="宋体" panose="02010600030101010101" pitchFamily="2" charset="-122"/>
              </a:rPr>
              <a:t>）优化零件的抓取：避免设计的零件钩咬、缠结。（</a:t>
            </a:r>
            <a:r>
              <a:rPr lang="en-US" altLang="zh-CN" sz="1700" b="0">
                <a:latin typeface="黑体" panose="02010609060101010101" pitchFamily="49" charset="-122"/>
                <a:ea typeface="黑体" panose="02010609060101010101" pitchFamily="49" charset="-122"/>
                <a:cs typeface="宋体" panose="02010600030101010101" pitchFamily="2" charset="-122"/>
              </a:rPr>
              <a:t>9</a:t>
            </a:r>
            <a:r>
              <a:rPr lang="zh-CN" altLang="en-US" sz="1700" b="0">
                <a:latin typeface="黑体" panose="02010609060101010101" pitchFamily="49" charset="-122"/>
                <a:ea typeface="黑体" panose="02010609060101010101" pitchFamily="49" charset="-122"/>
                <a:cs typeface="宋体" panose="02010600030101010101" pitchFamily="2" charset="-122"/>
              </a:rPr>
              <a:t>）对装配在一起的零件应有互锁特征：例如，设计时增加一些凹凸特征，可使零件保持原位。</a:t>
            </a:r>
            <a:endParaRPr lang="zh-CN" altLang="en-US" sz="17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462724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3" name="文本框 2"/>
          <p:cNvSpPr txBox="1"/>
          <p:nvPr/>
        </p:nvSpPr>
        <p:spPr>
          <a:xfrm>
            <a:off x="814705" y="1140143"/>
            <a:ext cx="5080000" cy="521970"/>
          </a:xfrm>
          <a:prstGeom prst="rect">
            <a:avLst/>
          </a:prstGeom>
          <a:noFill/>
          <a:ln w="9525">
            <a:noFill/>
          </a:ln>
        </p:spPr>
        <p:txBody>
          <a:bodyPr>
            <a:spAutoFit/>
          </a:bodyPr>
          <a:p>
            <a:pPr indent="0"/>
            <a:r>
              <a:rPr sz="2800" b="0">
                <a:solidFill>
                  <a:schemeClr val="bg1"/>
                </a:solidFill>
                <a:latin typeface="方正黑体简体" panose="02010601030101010101" charset="-122"/>
                <a:ea typeface="方正黑体简体" panose="02010601030101010101" charset="-122"/>
                <a:cs typeface="宋体" panose="02010600030101010101" pitchFamily="2" charset="-122"/>
              </a:rPr>
              <a:t>2.4.3模拟装配极其相关技术</a:t>
            </a:r>
            <a:endParaRPr sz="2800" b="0">
              <a:solidFill>
                <a:schemeClr val="bg1"/>
              </a:solidFill>
              <a:latin typeface="方正黑体简体" panose="02010601030101010101" charset="-122"/>
              <a:ea typeface="方正黑体简体" panose="02010601030101010101" charset="-122"/>
              <a:cs typeface="宋体" panose="02010600030101010101" pitchFamily="2" charset="-122"/>
            </a:endParaRPr>
          </a:p>
        </p:txBody>
      </p:sp>
      <p:sp>
        <p:nvSpPr>
          <p:cNvPr id="102" name="文本框 101"/>
          <p:cNvSpPr txBox="1"/>
          <p:nvPr/>
        </p:nvSpPr>
        <p:spPr>
          <a:xfrm>
            <a:off x="1827530" y="3119755"/>
            <a:ext cx="8421370" cy="1476375"/>
          </a:xfrm>
          <a:prstGeom prst="rect">
            <a:avLst/>
          </a:prstGeom>
          <a:noFill/>
          <a:ln w="9525">
            <a:noFill/>
          </a:ln>
        </p:spPr>
        <p:txBody>
          <a:bodyPr wrap="square">
            <a:spAutoFit/>
          </a:bodyPr>
          <a:p>
            <a:pPr indent="266700"/>
            <a:r>
              <a:rPr lang="zh-CN" altLang="en-US" b="0">
                <a:latin typeface="黑体" panose="02010609060101010101" pitchFamily="49" charset="-122"/>
                <a:ea typeface="黑体" panose="02010609060101010101" pitchFamily="49" charset="-122"/>
                <a:cs typeface="宋体" panose="02010600030101010101" pitchFamily="2" charset="-122"/>
              </a:rPr>
              <a:t>虚拟装配技术是指综合利用虚拟现实、计算机图形学、人工智能和仿真等技术，在虚拟环境下对产品的装配过程和装配结果进行建模、仿真与分析，从而达到检验、评价和预测产品的装配质量并对产品的装配顺序、装配路径、装配方法、装配资源、人因工程等相关问题进行辅助分析和决策的技术统称。与虚拟装配技术相关的概念有虚拟现实技术、数字化预装配技术等。</a:t>
            </a:r>
            <a:endParaRPr lang="zh-CN" altLang="en-US">
              <a:latin typeface="黑体" panose="02010609060101010101" pitchFamily="49" charset="-122"/>
              <a:ea typeface="黑体" panose="02010609060101010101" pitchFamily="49" charset="-122"/>
            </a:endParaRPr>
          </a:p>
        </p:txBody>
      </p:sp>
      <p:sp>
        <p:nvSpPr>
          <p:cNvPr id="4" name="文本框 3"/>
          <p:cNvSpPr txBox="1"/>
          <p:nvPr/>
        </p:nvSpPr>
        <p:spPr>
          <a:xfrm>
            <a:off x="1761490" y="2383790"/>
            <a:ext cx="4716145"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（一） 虚拟装配技术相关概念内涵分析</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102" name="文本框 101"/>
          <p:cNvSpPr txBox="1"/>
          <p:nvPr/>
        </p:nvSpPr>
        <p:spPr>
          <a:xfrm>
            <a:off x="1474470" y="1718310"/>
            <a:ext cx="8799830" cy="3969385"/>
          </a:xfrm>
          <a:prstGeom prst="rect">
            <a:avLst/>
          </a:prstGeom>
          <a:noFill/>
          <a:ln w="9525">
            <a:noFill/>
          </a:ln>
        </p:spPr>
        <p:txBody>
          <a:bodyPr wrap="square">
            <a:spAutoFit/>
          </a:bodyPr>
          <a:p>
            <a:pPr indent="266700"/>
            <a:r>
              <a:rPr lang="zh-CN" altLang="en-US">
                <a:latin typeface="黑体" panose="02010609060101010101" pitchFamily="49" charset="-122"/>
                <a:ea typeface="黑体" panose="02010609060101010101" pitchFamily="49" charset="-122"/>
                <a:cs typeface="宋体" panose="02010600030101010101" pitchFamily="2" charset="-122"/>
              </a:rPr>
              <a:t>按照实现功能和目的的不同，目前针对虚拟装配的研究可以分为如下三类：以产品设计为中心的虚拟装配、以工艺规划为中心的虚拟装配和以虚拟原型为中心的虚拟装配。 　</a:t>
            </a:r>
            <a:endParaRPr lang="zh-CN" altLang="en-US">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a:latin typeface="黑体" panose="02010609060101010101" pitchFamily="49" charset="-122"/>
                <a:ea typeface="黑体" panose="02010609060101010101" pitchFamily="49" charset="-122"/>
                <a:cs typeface="宋体" panose="02010600030101010101" pitchFamily="2" charset="-122"/>
              </a:rPr>
              <a:t>（1）以产品设计为中心的虚拟装配：虚拟装配是在产品设计过程中，为了更好地帮助进行与装配有关的设计决策，在虚拟环境下对计算机数据模型进行装配关系分析的一项计算机辅助设计技术．它结合面向装配设计(Design for Assembly，DFA)理论和方法</a:t>
            </a:r>
            <a:endParaRPr lang="zh-CN" altLang="en-US">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a:latin typeface="黑体" panose="02010609060101010101" pitchFamily="49" charset="-122"/>
                <a:ea typeface="黑体" panose="02010609060101010101" pitchFamily="49" charset="-122"/>
                <a:cs typeface="宋体" panose="02010600030101010101" pitchFamily="2" charset="-122"/>
              </a:rPr>
              <a:t>（2）以工艺规划为中心的虚拟装配：基于产品信息模型和装配资源模型，采用计算机仿真和虚拟现实技术进行产品的装配工艺设计，从而获得可行且较优的装配工艺方案，指导实际装配生产。根据涉及的范围和层次的不同，又分为系统级装配规划和作业级装配规划。</a:t>
            </a:r>
            <a:endParaRPr lang="zh-CN" altLang="en-US">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a:latin typeface="黑体" panose="02010609060101010101" pitchFamily="49" charset="-122"/>
                <a:ea typeface="黑体" panose="02010609060101010101" pitchFamily="49" charset="-122"/>
                <a:cs typeface="宋体" panose="02010600030101010101" pitchFamily="2" charset="-122"/>
              </a:rPr>
              <a:t>（3）以虚拟原型为中心的虚拟装配：虚拟原型是利用计算机仿真系统在一定程度上实现产品的外形、功能和性能模拟，以产生与物理样机具有可比性的效果来检验和评价产品特性。</a:t>
            </a:r>
            <a:endParaRPr lang="zh-CN" altLang="en-US">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1423035" y="1077595"/>
            <a:ext cx="4082415"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（二）虚拟装配的分类</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102" name="文本框 101"/>
          <p:cNvSpPr txBox="1"/>
          <p:nvPr/>
        </p:nvSpPr>
        <p:spPr>
          <a:xfrm>
            <a:off x="1630680" y="2007235"/>
            <a:ext cx="8742680" cy="3138170"/>
          </a:xfrm>
          <a:prstGeom prst="rect">
            <a:avLst/>
          </a:prstGeom>
          <a:noFill/>
          <a:ln w="9525">
            <a:noFill/>
          </a:ln>
        </p:spPr>
        <p:txBody>
          <a:bodyPr wrap="square">
            <a:spAutoFit/>
          </a:bodyPr>
          <a:p>
            <a:pPr indent="266700"/>
            <a:r>
              <a:rPr lang="zh-CN" altLang="en-US" b="0">
                <a:latin typeface="黑体" panose="02010609060101010101" pitchFamily="49" charset="-122"/>
                <a:ea typeface="黑体" panose="02010609060101010101" pitchFamily="49" charset="-122"/>
                <a:cs typeface="宋体" panose="02010600030101010101" pitchFamily="2" charset="-122"/>
              </a:rPr>
              <a:t>虚拟装配由两个部分组成，即由虚拟现实软件内容和虚拟现实外设设备，这两个个协同工作，缺一不可，这样才能制造出交互性与沉浸性于一体的虚拟装配环境。虚拟现实软件内容：一般由各种VR软件组成，先在三维软件中根据虚拟现实的内容制作相应的三维模型，然后再把这些三维模型导入到VR软件中，接下来就需要硬件设备来支撑这些软件程序。</a:t>
            </a:r>
            <a:endParaRPr lang="zh-CN" altLang="en-US" b="0">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b="0">
                <a:latin typeface="黑体" panose="02010609060101010101" pitchFamily="49" charset="-122"/>
                <a:ea typeface="黑体" panose="02010609060101010101" pitchFamily="49" charset="-122"/>
                <a:cs typeface="宋体" panose="02010600030101010101" pitchFamily="2" charset="-122"/>
              </a:rPr>
              <a:t>虚拟现实技术的特征之一就是人机之间的交互性，为了实现人机之间的充分交换信息，必须设计特殊输入和演示设备，以影响各种操作和指令，且提供反馈信息，实现真正生动的交互效果。不同的项目可以根据实际的应用可以有选择的使用这些工具，主要包括：VR系列虚拟现实工作站、立体投影、立体眼镜或头盔显示器、三维空间跟踪定位器、数据手套、3D立体显示器、三维空间交互球、多通道环幕系统、建模软件等。</a:t>
            </a:r>
            <a:endParaRPr lang="zh-CN" altLang="en-US" b="0">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1776730" y="1386205"/>
            <a:ext cx="4082415"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（三）虚拟装配的构成</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77595"/>
            <a:ext cx="645477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4" name="文本框 3"/>
          <p:cNvSpPr txBox="1"/>
          <p:nvPr/>
        </p:nvSpPr>
        <p:spPr>
          <a:xfrm>
            <a:off x="947420" y="1077595"/>
            <a:ext cx="63201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2.4.4 计算机辅助设计与制造相关软件</a:t>
            </a:r>
            <a:endParaRPr lang="zh-CN" altLang="en-US" sz="2800">
              <a:solidFill>
                <a:schemeClr val="bg1"/>
              </a:solidFill>
              <a:latin typeface="方正黑体简体" panose="02010601030101010101" charset="-122"/>
              <a:ea typeface="方正黑体简体" panose="02010601030101010101" charset="-122"/>
            </a:endParaRPr>
          </a:p>
        </p:txBody>
      </p:sp>
      <p:sp>
        <p:nvSpPr>
          <p:cNvPr id="3" name="文本框 2"/>
          <p:cNvSpPr txBox="1"/>
          <p:nvPr/>
        </p:nvSpPr>
        <p:spPr>
          <a:xfrm>
            <a:off x="1332230" y="1687195"/>
            <a:ext cx="9640570" cy="4246245"/>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（一）Rhino(犀牛) </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Rhino是美国Robert McNeel公司开发的PC上强大的专业3D造型软件，它可以广泛地应用于三维动画制作、工业制造、科学研究以及机械设计等领域。其设计团队是原ALIAS Design Studio设计程序师。它能轻易整合3DS MAX 与Softimage的模型功能部分，对要求精细、弹性与复杂的3D NURBS模型，有点石成金的效能。能输出obj、DXF、IGES、STL、3dm等不同格式，并适用于几乎所有3D软件，尤其对增加整个3D工作团队的模型生产力有明显效果。</a:t>
            </a:r>
            <a:endParaRPr lang="zh-CN" altLang="en-US">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（二）Pro/Engineer</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ProE是美国PTC公司旗下的产品Pro/Engineer软件的简称。Pro/E（Pro/Engineer操作软件）是美国参数技术公司（Parametric Technology Corporation，简称PTC）的重要产品。是一款集CAD/CAM/CAE（计算机辅助设计/制造/工程）功能一体化的综合性三维软件，</a:t>
            </a:r>
            <a:endParaRPr lang="zh-CN" altLang="en-US">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（三）SolidWorks</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SolidWorks为达索系统（Dassault Systemes S.A）下的子公司，专门负责研发与销售机械设计软件的视窗产品。达索公司是负责系统性的软件供应，并为制造厂商提供具有Internet整合能力的支援服务。Solidworks 功能强大、易学易用和技术创新是SolidWorks 的三大特点，使得SolidWorks 成为领先的、主流的三维CAD解决方案。</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677410" y="3096260"/>
            <a:ext cx="713613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产品开发的步骤方法</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7917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三、</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226800" y="6407150"/>
            <a:ext cx="613410" cy="42291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1440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新产品开发设计的过程</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097280"/>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2018665"/>
            <a:ext cx="9773285" cy="222504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设计是一个对各方面信息进行创新性综合处理的过程，在这个过程中，不仅要考虑产品视觉特征、使用需求、经济效益，更应当关注产品设计开发的过程和运用的方法。一个成功的产品，从产品的构思到切实可行的方案的执行再到最后的商品化运作，每一步都要经过缜密的设计管理，确定整个设计开发的系统，从而满足多方面的需求。</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27984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3.1.1 </a:t>
            </a:r>
            <a:r>
              <a:rPr lang="zh-CN" altLang="en-US" sz="2800" b="1" dirty="0">
                <a:solidFill>
                  <a:schemeClr val="bg1"/>
                </a:solidFill>
                <a:latin typeface="方正正中黑简体" panose="02000000000000000000" pitchFamily="2" charset="-122"/>
                <a:ea typeface="方正正中黑简体" panose="02000000000000000000" pitchFamily="2" charset="-122"/>
              </a:rPr>
              <a:t>设计定位</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795145"/>
            <a:ext cx="9773285" cy="3505200"/>
          </a:xfrm>
          <a:prstGeom prst="rect">
            <a:avLst/>
          </a:prstGeom>
          <a:noFill/>
        </p:spPr>
        <p:txBody>
          <a:bodyPr wrap="square" rtlCol="0">
            <a:spAutoFit/>
          </a:bodyPr>
          <a:p>
            <a:pPr>
              <a:lnSpc>
                <a:spcPct val="140000"/>
              </a:lnSpc>
            </a:pPr>
            <a:endParaRPr lang="zh-CN" altLang="en-US"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一个新产品的开发过程是“发现问题、提出问题、解决问题”的过程。准确的发现问题，同时提出问题是设计工作的起点。爱因斯坦（Albert Einstein）曾经说过：“提出一个问题往往比解决一个问题更为重要，因为解决一个问题也许只是一个数学上或实验上的技巧问题。而提出新的问题、新的可能性，从新的角度看旧问题，却需要创造性的想像力，而且标志着科学的真正进步。”在做了充分的市场调研之后，工业设计师要认真分析，准确发现问题所在，将问题分解，分析构成问题的各个要素，然后对设计进行准确的定位。</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72017" y="1721053"/>
            <a:ext cx="5934808" cy="673100"/>
          </a:xfrm>
          <a:prstGeom prst="rect">
            <a:avLst/>
          </a:prstGeom>
          <a:noFill/>
        </p:spPr>
        <p:txBody>
          <a:bodyPr wrap="square" rtlCol="0">
            <a:spAutoFit/>
          </a:bodyPr>
          <a:lstStyle/>
          <a:p>
            <a:r>
              <a:rPr lang="en-US" altLang="zh-CN" sz="2000" b="1" dirty="0"/>
              <a:t>(1)</a:t>
            </a:r>
            <a:r>
              <a:rPr lang="zh-CN" altLang="zh-CN" sz="2000" b="1" dirty="0">
                <a:latin typeface="黑体" panose="02010609060101010101" pitchFamily="49" charset="-122"/>
                <a:ea typeface="黑体" panose="02010609060101010101" pitchFamily="49" charset="-122"/>
              </a:rPr>
              <a:t>全新产品</a:t>
            </a:r>
            <a:r>
              <a:rPr lang="zh-CN" altLang="zh-CN" sz="2000" dirty="0">
                <a:latin typeface="黑体" panose="02010609060101010101" pitchFamily="49" charset="-122"/>
                <a:ea typeface="黑体" panose="02010609060101010101" pitchFamily="49" charset="-122"/>
              </a:rPr>
              <a:t> </a:t>
            </a:r>
            <a:endParaRPr lang="zh-CN" altLang="zh-CN" sz="2000" dirty="0">
              <a:latin typeface="黑体" panose="02010609060101010101" pitchFamily="49" charset="-122"/>
              <a:ea typeface="黑体" panose="02010609060101010101" pitchFamily="49" charset="-122"/>
            </a:endParaRPr>
          </a:p>
          <a:p>
            <a:endParaRPr lang="zh-CN" altLang="en-US" dirty="0"/>
          </a:p>
        </p:txBody>
      </p:sp>
      <p:sp>
        <p:nvSpPr>
          <p:cNvPr id="4" name="TextBox 3"/>
          <p:cNvSpPr txBox="1"/>
          <p:nvPr/>
        </p:nvSpPr>
        <p:spPr>
          <a:xfrm>
            <a:off x="871855" y="2212340"/>
            <a:ext cx="5434965" cy="3794760"/>
          </a:xfrm>
          <a:prstGeom prst="rect">
            <a:avLst/>
          </a:prstGeom>
          <a:noFill/>
        </p:spPr>
        <p:txBody>
          <a:bodyPr wrap="square" rtlCol="0">
            <a:spAutoFit/>
          </a:bodyPr>
          <a:lstStyle/>
          <a:p>
            <a:pPr>
              <a:lnSpc>
                <a:spcPct val="150000"/>
              </a:lnSpc>
            </a:pPr>
            <a:r>
              <a:rPr lang="en-US" altLang="zh-CN">
                <a:latin typeface="黑体" panose="02010609060101010101" pitchFamily="49" charset="-122"/>
                <a:ea typeface="黑体" panose="02010609060101010101" pitchFamily="49" charset="-122"/>
              </a:rPr>
              <a:t>    </a:t>
            </a:r>
            <a:r>
              <a:rPr lang="zh-CN" altLang="zh-CN">
                <a:latin typeface="黑体" panose="02010609060101010101" pitchFamily="49" charset="-122"/>
                <a:ea typeface="黑体" panose="02010609060101010101" pitchFamily="49" charset="-122"/>
              </a:rPr>
              <a:t>全新产品是指应用科技新成果，运用新原理、新技术、新工艺和新材料制造的市场上前所未有的产品。全新产品一般是由于科技进步或为满足市场上出现的新的</a:t>
            </a:r>
            <a:r>
              <a:rPr lang="en-US" altLang="zh-CN">
                <a:latin typeface="黑体" panose="02010609060101010101" pitchFamily="49" charset="-122"/>
                <a:ea typeface="黑体" panose="02010609060101010101" pitchFamily="49" charset="-122"/>
              </a:rPr>
              <a:t>需求</a:t>
            </a:r>
            <a:r>
              <a:rPr lang="zh-CN" altLang="zh-CN">
                <a:latin typeface="黑体" panose="02010609060101010101" pitchFamily="49" charset="-122"/>
                <a:ea typeface="黑体" panose="02010609060101010101" pitchFamily="49" charset="-122"/>
              </a:rPr>
              <a:t>而发明的产品，具有明显的新特征和新性能，甚至能改变用户或</a:t>
            </a:r>
            <a:r>
              <a:rPr lang="en-US" altLang="zh-CN">
                <a:latin typeface="黑体" panose="02010609060101010101" pitchFamily="49" charset="-122"/>
                <a:ea typeface="黑体" panose="02010609060101010101" pitchFamily="49" charset="-122"/>
              </a:rPr>
              <a:t>消费者</a:t>
            </a:r>
            <a:r>
              <a:rPr lang="zh-CN" altLang="zh-CN">
                <a:latin typeface="黑体" panose="02010609060101010101" pitchFamily="49" charset="-122"/>
                <a:ea typeface="黑体" panose="02010609060101010101" pitchFamily="49" charset="-122"/>
              </a:rPr>
              <a:t>的生产方式或消费方式。但全新产品的开发难度大，开发时间长，需大量投入，成功率低。一旦成功，用户和消费者也还需要有一个适应接受和普及推广的过程。</a:t>
            </a:r>
            <a:endParaRPr lang="zh-CN" altLang="zh-CN">
              <a:latin typeface="黑体" panose="02010609060101010101" pitchFamily="49" charset="-122"/>
              <a:ea typeface="黑体" panose="02010609060101010101" pitchFamily="49" charset="-122"/>
            </a:endParaRPr>
          </a:p>
          <a:p>
            <a:pPr>
              <a:lnSpc>
                <a:spcPct val="150000"/>
              </a:lnSpc>
            </a:pPr>
            <a:endParaRPr lang="zh-CN" altLang="en-US" dirty="0"/>
          </a:p>
        </p:txBody>
      </p:sp>
      <p:pic>
        <p:nvPicPr>
          <p:cNvPr id="3074" name="Picture 2" descr="img2007112400093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20603" y="1384307"/>
            <a:ext cx="4185139" cy="366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508631" y="5211743"/>
            <a:ext cx="2602524" cy="646331"/>
          </a:xfrm>
          <a:prstGeom prst="rect">
            <a:avLst/>
          </a:prstGeom>
          <a:noFill/>
        </p:spPr>
        <p:txBody>
          <a:bodyPr wrap="square" rtlCol="0">
            <a:spAutoFit/>
          </a:bodyPr>
          <a:lstStyle/>
          <a:p>
            <a:r>
              <a:rPr lang="zh-CN" altLang="zh-CN" dirty="0">
                <a:solidFill>
                  <a:srgbClr val="FDB812"/>
                </a:solidFill>
                <a:latin typeface="+mj-ea"/>
                <a:ea typeface="+mj-ea"/>
              </a:rPr>
              <a:t>图</a:t>
            </a:r>
            <a:r>
              <a:rPr lang="en-US" altLang="zh-CN" dirty="0" smtClean="0">
                <a:solidFill>
                  <a:srgbClr val="FDB812"/>
                </a:solidFill>
                <a:latin typeface="+mj-ea"/>
                <a:ea typeface="+mj-ea"/>
              </a:rPr>
              <a:t>1-6      </a:t>
            </a:r>
            <a:r>
              <a:rPr lang="zh-CN" altLang="zh-CN" dirty="0" smtClean="0"/>
              <a:t>手机</a:t>
            </a:r>
            <a:r>
              <a:rPr lang="zh-CN" altLang="zh-CN" dirty="0"/>
              <a:t>设计</a:t>
            </a:r>
            <a:endParaRPr lang="zh-CN" altLang="zh-CN" dirty="0"/>
          </a:p>
          <a:p>
            <a:endParaRPr lang="zh-CN" altLang="en-US" dirty="0"/>
          </a:p>
        </p:txBody>
      </p:sp>
      <p:sp>
        <p:nvSpPr>
          <p:cNvPr id="8" name="流程图: 可选过程 7"/>
          <p:cNvSpPr/>
          <p:nvPr/>
        </p:nvSpPr>
        <p:spPr>
          <a:xfrm>
            <a:off x="1208567" y="1034415"/>
            <a:ext cx="213697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b="1" dirty="0" smtClean="0">
                <a:solidFill>
                  <a:schemeClr val="bg1"/>
                </a:solidFill>
                <a:latin typeface="方正正中黑简体" panose="02000000000000000000" pitchFamily="2" charset="-122"/>
                <a:ea typeface="方正正中黑简体" panose="02000000000000000000" pitchFamily="2" charset="-122"/>
              </a:rPr>
              <a:t>新产品类型</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6145" y="896620"/>
            <a:ext cx="9233535" cy="4389120"/>
          </a:xfrm>
          <a:prstGeom prst="rect">
            <a:avLst/>
          </a:prstGeom>
          <a:noFill/>
        </p:spPr>
        <p:txBody>
          <a:bodyPr wrap="square" rtlCol="0">
            <a:spAutoFit/>
          </a:bodyPr>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r>
              <a:rPr lang="zh-CN" altLang="en-US" sz="2000" b="1">
                <a:latin typeface="黑体" panose="02010609060101010101" pitchFamily="49" charset="-122"/>
                <a:ea typeface="黑体" panose="02010609060101010101" pitchFamily="49" charset="-122"/>
              </a:rPr>
              <a:t>“5W2H”的设计定位方法</a:t>
            </a:r>
            <a:endParaRPr lang="zh-CN" altLang="en-US" sz="2000" b="1">
              <a:latin typeface="黑体" panose="02010609060101010101" pitchFamily="49" charset="-122"/>
              <a:ea typeface="黑体" panose="02010609060101010101" pitchFamily="49" charset="-122"/>
            </a:endParaRPr>
          </a:p>
          <a:p>
            <a:pPr>
              <a:lnSpc>
                <a:spcPct val="90000"/>
              </a:lnSpc>
            </a:pPr>
            <a:endParaRPr lang="zh-CN" altLang="en-US" sz="2000" b="1">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（1） WHY——为什么？为什么要这么做？设计的理由和目的要明确；</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（2） WHAT——是什么？目的是什么？做什么工作？ 设计的内容要明确；</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（3） WHERE——何处？在哪里做？从哪里入手？设计地点和联络关系网要确定；</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（4） WHEN——何时？什么时间完成？即完成设计的具体日程；</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（5） WHO——谁？由谁来负责？谁来完成？ 产品设计开发相关人员的确定；</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（6） HOW——怎么做？运用何种方法提高效率？如何实施？设计策略的制定； </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（7） HOW MUCH——多少？做到什么程度？质和量的情况如何？设计成本的预算。</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085580" y="1233170"/>
            <a:ext cx="2675890" cy="432435"/>
          </a:xfrm>
          <a:prstGeom prst="rect">
            <a:avLst/>
          </a:prstGeom>
          <a:noFill/>
        </p:spPr>
        <p:txBody>
          <a:bodyPr wrap="square" rtlCol="0">
            <a:spAutoFit/>
          </a:bodyPr>
          <a:p>
            <a:pPr>
              <a:lnSpc>
                <a:spcPct val="140000"/>
              </a:lnSpc>
            </a:pPr>
            <a:r>
              <a:rPr lang="en-US" altLang="zh-CN" sz="1600">
                <a:solidFill>
                  <a:srgbClr val="0062C4"/>
                </a:solidFill>
              </a:rPr>
              <a:t>         </a:t>
            </a:r>
            <a:endParaRPr lang="zh-CN" altLang="en-US" sz="1400">
              <a:solidFill>
                <a:srgbClr val="0062C4"/>
              </a:solidFill>
            </a:endParaRPr>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2442845"/>
            <a:ext cx="9773285" cy="1798320"/>
          </a:xfrm>
          <a:prstGeom prst="rect">
            <a:avLst/>
          </a:prstGeom>
          <a:noFill/>
        </p:spPr>
        <p:txBody>
          <a:bodyPr wrap="square" rtlCol="0">
            <a:spAutoFit/>
          </a:bodyPr>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经过充分的前期准备，准确的设计定位后，设计工作进入构思阶段。这个阶段是工业设计师自主发挥想象力和创新精神，运用各种方法（如头脑风暴法、类比法、形态分析法等）构思产品形象，以达到设计定位的要求。</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流程图: 可选过程 4"/>
          <p:cNvSpPr/>
          <p:nvPr/>
        </p:nvSpPr>
        <p:spPr>
          <a:xfrm>
            <a:off x="930275" y="1200150"/>
            <a:ext cx="290639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3.1.2 </a:t>
            </a:r>
            <a:r>
              <a:rPr lang="zh-CN" altLang="en-US" sz="2800" b="1" dirty="0">
                <a:solidFill>
                  <a:schemeClr val="bg1"/>
                </a:solidFill>
                <a:latin typeface="方正正中黑简体" panose="02000000000000000000" pitchFamily="2" charset="-122"/>
                <a:ea typeface="方正正中黑简体" panose="02000000000000000000" pitchFamily="2" charset="-122"/>
              </a:rPr>
              <a:t>设计构思</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13230"/>
            <a:ext cx="467741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通过抓取设计定位中的关键词汇或关键语句，对其进行拆分、类比、归纳，最终得到一些有各种词汇和语句组合起来的形象体，这个形象体就是我们后期进行草图设计的重点依据。比如2010年光宝创新奖的竞赛主题是“绿海.进化”，针对便利产品缺乏绿色永续设计理念的现象，希望设计者能够赋予产品绿色生命，开辟绿海商机。</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7425055" y="5002530"/>
            <a:ext cx="3163570" cy="642620"/>
          </a:xfrm>
          <a:prstGeom prst="rect">
            <a:avLst/>
          </a:prstGeom>
          <a:noFill/>
        </p:spPr>
        <p:txBody>
          <a:bodyPr wrap="square" rtlCol="0">
            <a:spAutoFit/>
          </a:bodyPr>
          <a:p>
            <a:endParaRPr lang="zh-CN" altLang="en-US">
              <a:solidFill>
                <a:srgbClr val="FDB812"/>
              </a:solidFill>
            </a:endParaRPr>
          </a:p>
          <a:p>
            <a:r>
              <a:rPr lang="zh-CN" altLang="en-US">
                <a:solidFill>
                  <a:srgbClr val="FDB812"/>
                </a:solidFill>
              </a:rPr>
              <a:t>图3-1-1   </a:t>
            </a:r>
            <a:r>
              <a:rPr lang="zh-CN" altLang="en-US" sz="1600">
                <a:sym typeface="+mn-ea"/>
              </a:rPr>
              <a:t>产品设计文字构思 </a:t>
            </a:r>
            <a:endParaRPr lang="zh-CN" altLang="en-US" sz="1600"/>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（1）文字构思</a:t>
            </a:r>
            <a:endParaRPr lang="zh-CN" altLang="en-US" sz="2000"/>
          </a:p>
        </p:txBody>
      </p:sp>
      <p:grpSp>
        <p:nvGrpSpPr>
          <p:cNvPr id="1073742853" name="组合 1073742852"/>
          <p:cNvGrpSpPr>
            <a:grpSpLocks noRot="1" noChangeAspect="1"/>
          </p:cNvGrpSpPr>
          <p:nvPr/>
        </p:nvGrpSpPr>
        <p:grpSpPr>
          <a:xfrm>
            <a:off x="5326380" y="1352550"/>
            <a:ext cx="6779260" cy="3959860"/>
            <a:chOff x="2220" y="1518"/>
            <a:chExt cx="8280" cy="4836"/>
          </a:xfrm>
        </p:grpSpPr>
        <p:sp>
          <p:nvSpPr>
            <p:cNvPr id="11" name="矩形 10"/>
            <p:cNvSpPr>
              <a:spLocks noRot="1" noChangeAspect="1" noTextEdit="1"/>
            </p:cNvSpPr>
            <p:nvPr/>
          </p:nvSpPr>
          <p:spPr>
            <a:xfrm>
              <a:off x="2220" y="1518"/>
              <a:ext cx="8280" cy="4836"/>
            </a:xfrm>
            <a:prstGeom prst="rect">
              <a:avLst/>
            </a:prstGeom>
            <a:noFill/>
            <a:ln w="9525">
              <a:noFill/>
            </a:ln>
          </p:spPr>
          <p:txBody>
            <a:bodyPr/>
            <a:p>
              <a:endParaRPr lang="zh-CN" altLang="en-US"/>
            </a:p>
          </p:txBody>
        </p:sp>
        <p:sp>
          <p:nvSpPr>
            <p:cNvPr id="1073742854" name="矩形 1073742853"/>
            <p:cNvSpPr/>
            <p:nvPr/>
          </p:nvSpPr>
          <p:spPr>
            <a:xfrm>
              <a:off x="2435" y="3702"/>
              <a:ext cx="1225" cy="781"/>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绿海.进化</a:t>
              </a:r>
              <a:endParaRPr lang="zh-CN" altLang="en-US"/>
            </a:p>
            <a:p>
              <a:endParaRPr lang="zh-CN" altLang="en-US"/>
            </a:p>
          </p:txBody>
        </p:sp>
        <p:sp>
          <p:nvSpPr>
            <p:cNvPr id="1073742855" name="矩形 1073742854"/>
            <p:cNvSpPr/>
            <p:nvPr/>
          </p:nvSpPr>
          <p:spPr>
            <a:xfrm>
              <a:off x="4200" y="1987"/>
              <a:ext cx="126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新能源</a:t>
              </a:r>
              <a:endParaRPr lang="zh-CN" altLang="en-US"/>
            </a:p>
            <a:p>
              <a:endParaRPr lang="zh-CN" altLang="en-US"/>
            </a:p>
          </p:txBody>
        </p:sp>
        <p:sp>
          <p:nvSpPr>
            <p:cNvPr id="1073742856" name="矩形 1073742855"/>
            <p:cNvSpPr/>
            <p:nvPr/>
          </p:nvSpPr>
          <p:spPr>
            <a:xfrm>
              <a:off x="4200" y="3079"/>
              <a:ext cx="1260" cy="779"/>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环保材料</a:t>
              </a:r>
              <a:endParaRPr lang="zh-CN" altLang="en-US"/>
            </a:p>
            <a:p>
              <a:endParaRPr lang="zh-CN" altLang="en-US"/>
            </a:p>
          </p:txBody>
        </p:sp>
        <p:sp>
          <p:nvSpPr>
            <p:cNvPr id="1073742857" name="矩形 1073742856"/>
            <p:cNvSpPr/>
            <p:nvPr/>
          </p:nvSpPr>
          <p:spPr>
            <a:xfrm>
              <a:off x="4200" y="4327"/>
              <a:ext cx="126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新光源</a:t>
              </a:r>
              <a:endParaRPr lang="zh-CN" altLang="en-US"/>
            </a:p>
            <a:p>
              <a:endParaRPr lang="zh-CN" altLang="en-US"/>
            </a:p>
          </p:txBody>
        </p:sp>
        <p:sp>
          <p:nvSpPr>
            <p:cNvPr id="1073742858" name="矩形 1073742857"/>
            <p:cNvSpPr/>
            <p:nvPr/>
          </p:nvSpPr>
          <p:spPr>
            <a:xfrm>
              <a:off x="4200" y="5418"/>
              <a:ext cx="1260" cy="682"/>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造型简洁</a:t>
              </a:r>
              <a:endParaRPr lang="zh-CN" altLang="en-US"/>
            </a:p>
            <a:p>
              <a:endParaRPr lang="zh-CN" altLang="en-US"/>
            </a:p>
          </p:txBody>
        </p:sp>
        <p:sp>
          <p:nvSpPr>
            <p:cNvPr id="1073742859" name="矩形 1073742858"/>
            <p:cNvSpPr/>
            <p:nvPr/>
          </p:nvSpPr>
          <p:spPr>
            <a:xfrm>
              <a:off x="6000" y="1986"/>
              <a:ext cx="324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太阳能、风能、水力等</a:t>
              </a:r>
              <a:endParaRPr lang="zh-CN" altLang="en-US"/>
            </a:p>
            <a:p>
              <a:endParaRPr lang="zh-CN" altLang="en-US"/>
            </a:p>
          </p:txBody>
        </p:sp>
        <p:sp>
          <p:nvSpPr>
            <p:cNvPr id="1073742860" name="矩形 1073742859"/>
            <p:cNvSpPr/>
            <p:nvPr/>
          </p:nvSpPr>
          <p:spPr>
            <a:xfrm>
              <a:off x="6000" y="3079"/>
              <a:ext cx="342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无毒无害、可降解</a:t>
              </a:r>
              <a:endParaRPr lang="zh-CN" altLang="en-US"/>
            </a:p>
            <a:p>
              <a:endParaRPr lang="zh-CN" altLang="en-US"/>
            </a:p>
          </p:txBody>
        </p:sp>
        <p:sp>
          <p:nvSpPr>
            <p:cNvPr id="1073742861" name="矩形 1073742860"/>
            <p:cNvSpPr/>
            <p:nvPr/>
          </p:nvSpPr>
          <p:spPr>
            <a:xfrm>
              <a:off x="6000" y="4326"/>
              <a:ext cx="450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LED照明产品（背光源、街灯、显示器、照明设备、车灯）</a:t>
              </a:r>
              <a:endParaRPr lang="zh-CN" altLang="en-US"/>
            </a:p>
            <a:p>
              <a:endParaRPr lang="zh-CN" altLang="en-US"/>
            </a:p>
          </p:txBody>
        </p:sp>
        <p:sp>
          <p:nvSpPr>
            <p:cNvPr id="1073742862" name="矩形 1073742861"/>
            <p:cNvSpPr/>
            <p:nvPr/>
          </p:nvSpPr>
          <p:spPr>
            <a:xfrm>
              <a:off x="6000" y="5418"/>
              <a:ext cx="3420" cy="682"/>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简化产品制作设计、可拆卸组装等</a:t>
              </a:r>
              <a:endParaRPr lang="zh-CN" altLang="en-US"/>
            </a:p>
            <a:p>
              <a:endParaRPr lang="zh-CN" altLang="en-US"/>
            </a:p>
          </p:txBody>
        </p:sp>
        <p:cxnSp>
          <p:nvCxnSpPr>
            <p:cNvPr id="1073742863" name="肘形连接符 1073742862"/>
            <p:cNvCxnSpPr/>
            <p:nvPr/>
          </p:nvCxnSpPr>
          <p:spPr>
            <a:xfrm flipV="1">
              <a:off x="3660" y="2221"/>
              <a:ext cx="540" cy="1715"/>
            </a:xfrm>
            <a:prstGeom prst="bentConnector3">
              <a:avLst>
                <a:gd name="adj1" fmla="val 49815"/>
              </a:avLst>
            </a:prstGeom>
            <a:ln w="9525" cap="flat" cmpd="sng">
              <a:solidFill>
                <a:srgbClr val="000000"/>
              </a:solidFill>
              <a:prstDash val="solid"/>
              <a:miter/>
              <a:headEnd type="none" w="med" len="med"/>
              <a:tailEnd type="triangle" w="med" len="med"/>
            </a:ln>
          </p:spPr>
        </p:cxnSp>
        <p:cxnSp>
          <p:nvCxnSpPr>
            <p:cNvPr id="1073742864" name="肘形连接符 1073742863"/>
            <p:cNvCxnSpPr/>
            <p:nvPr/>
          </p:nvCxnSpPr>
          <p:spPr>
            <a:xfrm flipV="1">
              <a:off x="3660" y="3313"/>
              <a:ext cx="540" cy="623"/>
            </a:xfrm>
            <a:prstGeom prst="bentConnector3">
              <a:avLst>
                <a:gd name="adj1" fmla="val 49815"/>
              </a:avLst>
            </a:prstGeom>
            <a:ln w="9525" cap="flat" cmpd="sng">
              <a:solidFill>
                <a:srgbClr val="000000"/>
              </a:solidFill>
              <a:prstDash val="solid"/>
              <a:miter/>
              <a:headEnd type="none" w="med" len="med"/>
              <a:tailEnd type="triangle" w="med" len="med"/>
            </a:ln>
          </p:spPr>
        </p:cxnSp>
        <p:cxnSp>
          <p:nvCxnSpPr>
            <p:cNvPr id="1073742865" name="肘形连接符 1073742864"/>
            <p:cNvCxnSpPr/>
            <p:nvPr/>
          </p:nvCxnSpPr>
          <p:spPr>
            <a:xfrm>
              <a:off x="3660" y="3936"/>
              <a:ext cx="540" cy="625"/>
            </a:xfrm>
            <a:prstGeom prst="bentConnector3">
              <a:avLst>
                <a:gd name="adj1" fmla="val 49815"/>
              </a:avLst>
            </a:prstGeom>
            <a:ln w="9525" cap="flat" cmpd="sng">
              <a:solidFill>
                <a:srgbClr val="000000"/>
              </a:solidFill>
              <a:prstDash val="solid"/>
              <a:miter/>
              <a:headEnd type="none" w="med" len="med"/>
              <a:tailEnd type="triangle" w="med" len="med"/>
            </a:ln>
          </p:spPr>
        </p:cxnSp>
        <p:cxnSp>
          <p:nvCxnSpPr>
            <p:cNvPr id="1073742866" name="肘形连接符 1073742865"/>
            <p:cNvCxnSpPr/>
            <p:nvPr/>
          </p:nvCxnSpPr>
          <p:spPr>
            <a:xfrm>
              <a:off x="3660" y="3936"/>
              <a:ext cx="540" cy="1716"/>
            </a:xfrm>
            <a:prstGeom prst="bentConnector3">
              <a:avLst>
                <a:gd name="adj1" fmla="val 49815"/>
              </a:avLst>
            </a:prstGeom>
            <a:ln w="9525" cap="flat" cmpd="sng">
              <a:solidFill>
                <a:srgbClr val="000000"/>
              </a:solidFill>
              <a:prstDash val="solid"/>
              <a:miter/>
              <a:headEnd type="none" w="med" len="med"/>
              <a:tailEnd type="triangle" w="med" len="med"/>
            </a:ln>
          </p:spPr>
        </p:cxnSp>
        <p:sp>
          <p:nvSpPr>
            <p:cNvPr id="1073742867" name="直接连接符 1073742866"/>
            <p:cNvSpPr/>
            <p:nvPr/>
          </p:nvSpPr>
          <p:spPr>
            <a:xfrm>
              <a:off x="5460" y="2142"/>
              <a:ext cx="540" cy="0"/>
            </a:xfrm>
            <a:prstGeom prst="line">
              <a:avLst/>
            </a:prstGeom>
            <a:ln w="9525" cap="flat" cmpd="sng">
              <a:solidFill>
                <a:srgbClr val="000000"/>
              </a:solidFill>
              <a:prstDash val="solid"/>
              <a:headEnd type="none" w="med" len="med"/>
              <a:tailEnd type="triangle" w="med" len="med"/>
            </a:ln>
          </p:spPr>
        </p:sp>
        <p:sp>
          <p:nvSpPr>
            <p:cNvPr id="1073742868" name="直接连接符 1073742867"/>
            <p:cNvSpPr/>
            <p:nvPr/>
          </p:nvSpPr>
          <p:spPr>
            <a:xfrm>
              <a:off x="5460" y="3389"/>
              <a:ext cx="540" cy="1"/>
            </a:xfrm>
            <a:prstGeom prst="line">
              <a:avLst/>
            </a:prstGeom>
            <a:ln w="9525" cap="flat" cmpd="sng">
              <a:solidFill>
                <a:srgbClr val="000000"/>
              </a:solidFill>
              <a:prstDash val="solid"/>
              <a:headEnd type="none" w="med" len="med"/>
              <a:tailEnd type="triangle" w="med" len="med"/>
            </a:ln>
          </p:spPr>
        </p:sp>
        <p:sp>
          <p:nvSpPr>
            <p:cNvPr id="1073742869" name="直接连接符 1073742868"/>
            <p:cNvSpPr/>
            <p:nvPr/>
          </p:nvSpPr>
          <p:spPr>
            <a:xfrm>
              <a:off x="5460" y="4482"/>
              <a:ext cx="540" cy="1"/>
            </a:xfrm>
            <a:prstGeom prst="line">
              <a:avLst/>
            </a:prstGeom>
            <a:ln w="9525" cap="flat" cmpd="sng">
              <a:solidFill>
                <a:srgbClr val="000000"/>
              </a:solidFill>
              <a:prstDash val="solid"/>
              <a:headEnd type="none" w="med" len="med"/>
              <a:tailEnd type="triangle" w="med" len="med"/>
            </a:ln>
          </p:spPr>
        </p:sp>
        <p:sp>
          <p:nvSpPr>
            <p:cNvPr id="1073742870" name="直接连接符 1073742869"/>
            <p:cNvSpPr/>
            <p:nvPr/>
          </p:nvSpPr>
          <p:spPr>
            <a:xfrm>
              <a:off x="5460" y="5573"/>
              <a:ext cx="540" cy="1"/>
            </a:xfrm>
            <a:prstGeom prst="line">
              <a:avLst/>
            </a:prstGeom>
            <a:ln w="9525" cap="flat" cmpd="sng">
              <a:solidFill>
                <a:srgbClr val="000000"/>
              </a:solidFill>
              <a:prstDash val="solid"/>
              <a:headEnd type="none" w="med" len="med"/>
              <a:tailEnd type="triangle" w="med" len="med"/>
            </a:ln>
          </p:spPr>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37045" y="5363210"/>
            <a:ext cx="3652520" cy="368300"/>
          </a:xfrm>
          <a:prstGeom prst="rect">
            <a:avLst/>
          </a:prstGeom>
          <a:noFill/>
        </p:spPr>
        <p:txBody>
          <a:bodyPr wrap="square" rtlCol="0">
            <a:spAutoFit/>
          </a:bodyPr>
          <a:p>
            <a:r>
              <a:rPr lang="zh-CN" altLang="en-US" b="1">
                <a:solidFill>
                  <a:srgbClr val="FDB812"/>
                </a:solidFill>
              </a:rPr>
              <a:t>图3-1-2</a:t>
            </a:r>
            <a:r>
              <a:rPr lang="zh-CN" altLang="en-US">
                <a:solidFill>
                  <a:srgbClr val="FDB812"/>
                </a:solidFill>
              </a:rPr>
              <a:t>  </a:t>
            </a:r>
            <a:r>
              <a:rPr lang="zh-CN" altLang="en-US" sz="1600"/>
              <a:t>刘传凯工业设计产品手绘图</a:t>
            </a:r>
            <a:endParaRPr lang="zh-CN" altLang="en-US" sz="1600"/>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31545" y="1635125"/>
            <a:ext cx="4404995" cy="35052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当文字构思出现形象体时，应该用草图的形式迅速将其捕捉下来，因为某些灵感可能一闪而过，用草图进行记录并分析和完善是帮助设计师进行思考的重要步骤。</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在草图构思的过程中，要手、心、脑并用，并模糊的形象体明确化、具体化，形成初步的设计构思。</a:t>
            </a:r>
            <a:endParaRPr lang="zh-CN" alt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1" name="文本框 10"/>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）草图构思</a:t>
            </a:r>
            <a:endParaRPr lang="zh-CN" altLang="en-US" sz="2000"/>
          </a:p>
        </p:txBody>
      </p:sp>
      <p:pic>
        <p:nvPicPr>
          <p:cNvPr id="12" name="图片 11" descr="3-1-2-1"/>
          <p:cNvPicPr>
            <a:picLocks noChangeAspect="1"/>
          </p:cNvPicPr>
          <p:nvPr/>
        </p:nvPicPr>
        <p:blipFill>
          <a:blip r:embed="rId1"/>
          <a:stretch>
            <a:fillRect/>
          </a:stretch>
        </p:blipFill>
        <p:spPr>
          <a:xfrm>
            <a:off x="5704205" y="977265"/>
            <a:ext cx="2914015" cy="4163060"/>
          </a:xfrm>
          <a:prstGeom prst="rect">
            <a:avLst/>
          </a:prstGeom>
        </p:spPr>
      </p:pic>
      <p:pic>
        <p:nvPicPr>
          <p:cNvPr id="13" name="图片 12" descr="3-1-2-2"/>
          <p:cNvPicPr>
            <a:picLocks noChangeAspect="1"/>
          </p:cNvPicPr>
          <p:nvPr/>
        </p:nvPicPr>
        <p:blipFill>
          <a:blip r:embed="rId2"/>
          <a:stretch>
            <a:fillRect/>
          </a:stretch>
        </p:blipFill>
        <p:spPr>
          <a:xfrm>
            <a:off x="8771890" y="977265"/>
            <a:ext cx="2914015" cy="41630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00850" y="5567045"/>
            <a:ext cx="3652520" cy="368300"/>
          </a:xfrm>
          <a:prstGeom prst="rect">
            <a:avLst/>
          </a:prstGeom>
          <a:noFill/>
        </p:spPr>
        <p:txBody>
          <a:bodyPr wrap="square" rtlCol="0">
            <a:spAutoFit/>
          </a:bodyPr>
          <a:p>
            <a:r>
              <a:rPr lang="zh-CN" altLang="en-US" b="1">
                <a:solidFill>
                  <a:srgbClr val="FDB812"/>
                </a:solidFill>
              </a:rPr>
              <a:t>图3-1-4</a:t>
            </a:r>
            <a:r>
              <a:rPr lang="zh-CN" altLang="en-US">
                <a:solidFill>
                  <a:srgbClr val="FDB812"/>
                </a:solidFill>
              </a:rPr>
              <a:t>  </a:t>
            </a:r>
            <a:r>
              <a:rPr lang="zh-CN" altLang="en-US" sz="1600"/>
              <a:t>Pro-Engineer鼠标建模</a:t>
            </a:r>
            <a:endParaRPr lang="zh-CN" altLang="en-US" sz="1600"/>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31545" y="1635125"/>
            <a:ext cx="467741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草模构思是运用二维或三维软件对设计方案进行效果图的绘制、渲染，通过软件将产品的外部基本的立体形态表现出来。常用的二维设计表现软件有Photoshop、Illustrator、CorelDraw等，三维软件有3DsMax、AutoCAD、Solid Works、Solid Edge、Pro-Engineer、Edge CAM、Rhinoceros等。草模构思可以更好的对设计方案进行评价和修改。</a:t>
            </a:r>
            <a:endParaRPr lang="zh-CN" alt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）草模构思</a:t>
            </a:r>
            <a:endParaRPr lang="zh-CN" altLang="en-US" sz="2000"/>
          </a:p>
        </p:txBody>
      </p:sp>
      <p:sp>
        <p:nvSpPr>
          <p:cNvPr id="7" name="文本框 6"/>
          <p:cNvSpPr txBox="1"/>
          <p:nvPr/>
        </p:nvSpPr>
        <p:spPr>
          <a:xfrm>
            <a:off x="6800850" y="311848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3</a:t>
            </a:r>
            <a:r>
              <a:rPr lang="zh-CN" altLang="en-US">
                <a:solidFill>
                  <a:srgbClr val="FDB812"/>
                </a:solidFill>
              </a:rPr>
              <a:t>  </a:t>
            </a:r>
            <a:r>
              <a:rPr lang="zh-CN" altLang="en-US" sz="1600"/>
              <a:t>Peugeot EX1概念车模型制作</a:t>
            </a:r>
            <a:endParaRPr lang="zh-CN" altLang="en-US" sz="1600"/>
          </a:p>
        </p:txBody>
      </p:sp>
      <p:pic>
        <p:nvPicPr>
          <p:cNvPr id="12" name="图片 11" descr="3-1-4"/>
          <p:cNvPicPr>
            <a:picLocks noChangeAspect="1"/>
          </p:cNvPicPr>
          <p:nvPr/>
        </p:nvPicPr>
        <p:blipFill>
          <a:blip r:embed="rId1"/>
          <a:stretch>
            <a:fillRect/>
          </a:stretch>
        </p:blipFill>
        <p:spPr>
          <a:xfrm>
            <a:off x="6800850" y="3595370"/>
            <a:ext cx="2982595" cy="1781810"/>
          </a:xfrm>
          <a:prstGeom prst="rect">
            <a:avLst/>
          </a:prstGeom>
        </p:spPr>
      </p:pic>
      <p:pic>
        <p:nvPicPr>
          <p:cNvPr id="13" name="图片 12" descr="3-1-3"/>
          <p:cNvPicPr>
            <a:picLocks noChangeAspect="1"/>
          </p:cNvPicPr>
          <p:nvPr/>
        </p:nvPicPr>
        <p:blipFill>
          <a:blip r:embed="rId2"/>
          <a:stretch>
            <a:fillRect/>
          </a:stretch>
        </p:blipFill>
        <p:spPr>
          <a:xfrm>
            <a:off x="6800850" y="1387475"/>
            <a:ext cx="3938905" cy="15671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9966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3.1.3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产品可行性研究</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846580"/>
            <a:ext cx="5015230" cy="4541520"/>
          </a:xfrm>
          <a:prstGeom prst="rect">
            <a:avLst/>
          </a:prstGeom>
          <a:noFill/>
        </p:spPr>
        <p:txBody>
          <a:bodyPr wrap="square" rtlCol="0">
            <a:spAutoFit/>
          </a:bodyPr>
          <a:p>
            <a:pPr>
              <a:lnSpc>
                <a:spcPct val="110000"/>
              </a:lnSpc>
            </a:pPr>
            <a:r>
              <a:rPr lang="en-US" altLang="zh-CN" sz="2000" b="1">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a:p>
            <a:pPr>
              <a:lnSpc>
                <a:spcPct val="11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产品设计构思阶段完成后，设计师对于产品的形态、功能、消费对象等都已基本确定，下面要做的就是对方案进行深化，对其可行性进行进一步论证。</a:t>
            </a:r>
            <a:endParaRPr lang="zh-CN" altLang="en-US" sz="2000">
              <a:latin typeface="黑体" panose="02010609060101010101" pitchFamily="49" charset="-122"/>
              <a:ea typeface="黑体" panose="02010609060101010101" pitchFamily="49" charset="-122"/>
            </a:endParaRPr>
          </a:p>
          <a:p>
            <a:pPr>
              <a:lnSpc>
                <a:spcPct val="110000"/>
              </a:lnSpc>
            </a:pPr>
            <a:r>
              <a:rPr lang="zh-CN" altLang="en-US" sz="2000">
                <a:latin typeface="黑体" panose="02010609060101010101" pitchFamily="49" charset="-122"/>
                <a:ea typeface="黑体" panose="02010609060101010101" pitchFamily="49" charset="-122"/>
              </a:rPr>
              <a:t>方案经过初期的审查后，要对产品方案的基本结构和技术参数进行检验确定，以备后期技术设计作参考。这一工作主要包括基本功能的设计、人机工程的研究、生产技术的可行性设计等，即对产品的功能、造型、色彩、结构、材质、加工工艺等方面进行可行性的分析研究。</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8" name="文本框 7"/>
          <p:cNvSpPr txBox="1"/>
          <p:nvPr/>
        </p:nvSpPr>
        <p:spPr>
          <a:xfrm>
            <a:off x="7468235" y="5363210"/>
            <a:ext cx="3652520" cy="368300"/>
          </a:xfrm>
          <a:prstGeom prst="rect">
            <a:avLst/>
          </a:prstGeom>
          <a:noFill/>
        </p:spPr>
        <p:txBody>
          <a:bodyPr wrap="square" rtlCol="0">
            <a:spAutoFit/>
          </a:bodyPr>
          <a:p>
            <a:r>
              <a:rPr lang="zh-CN" altLang="en-US" b="1">
                <a:solidFill>
                  <a:srgbClr val="FDB812"/>
                </a:solidFill>
              </a:rPr>
              <a:t>图3-1-5</a:t>
            </a:r>
            <a:r>
              <a:rPr lang="zh-CN" altLang="en-US">
                <a:solidFill>
                  <a:srgbClr val="FDB812"/>
                </a:solidFill>
              </a:rPr>
              <a:t>  </a:t>
            </a:r>
            <a:r>
              <a:rPr lang="zh-CN" altLang="en-US" sz="1600"/>
              <a:t>Peugeot EX1概念车样机</a:t>
            </a:r>
            <a:endParaRPr lang="zh-CN" altLang="en-US" sz="1600"/>
          </a:p>
        </p:txBody>
      </p:sp>
      <p:pic>
        <p:nvPicPr>
          <p:cNvPr id="9" name="图片 8" descr="3-1-5"/>
          <p:cNvPicPr>
            <a:picLocks noChangeAspect="1"/>
          </p:cNvPicPr>
          <p:nvPr/>
        </p:nvPicPr>
        <p:blipFill>
          <a:blip r:embed="rId1"/>
          <a:stretch>
            <a:fillRect/>
          </a:stretch>
        </p:blipFill>
        <p:spPr>
          <a:xfrm>
            <a:off x="7468235" y="2207895"/>
            <a:ext cx="3429000" cy="3009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644015" y="1996440"/>
            <a:ext cx="4131310" cy="2865120"/>
          </a:xfrm>
          <a:prstGeom prst="rect">
            <a:avLst/>
          </a:prstGeom>
          <a:noFill/>
        </p:spPr>
        <p:txBody>
          <a:bodyPr wrap="square" rtlCol="0">
            <a:spAutoFit/>
          </a:bodyPr>
          <a:p>
            <a:pPr>
              <a:lnSpc>
                <a:spcPct val="130000"/>
              </a:lnSpc>
            </a:pPr>
            <a:r>
              <a:rPr lang="en-US" altLang="zh-CN" sz="2000">
                <a:latin typeface="黑体" panose="02010609060101010101" pitchFamily="49" charset="-122"/>
                <a:ea typeface="黑体" panose="02010609060101010101" pitchFamily="49" charset="-122"/>
                <a:sym typeface="+mn-ea"/>
              </a:rPr>
              <a:t>  </a:t>
            </a:r>
            <a:r>
              <a:rPr lang="zh-CN" altLang="en-US" sz="2000">
                <a:latin typeface="黑体" panose="02010609060101010101" pitchFamily="49" charset="-122"/>
                <a:ea typeface="黑体" panose="02010609060101010101" pitchFamily="49" charset="-122"/>
                <a:sym typeface="+mn-ea"/>
              </a:rPr>
              <a:t>为了进行这方面的检验工作，设计师通常要做出实物样机进行各种试验。电脑软件建的三维模型也能够全方位进行查看，但并不能很好的与人互动，样机模型的制作可以发现电脑软件建模发现不了的问题，同时进行设计图纸的检验和修改。</a:t>
            </a:r>
            <a:endParaRPr lang="zh-CN" altLang="en-US" sz="2000"/>
          </a:p>
        </p:txBody>
      </p:sp>
      <p:sp>
        <p:nvSpPr>
          <p:cNvPr id="5" name="文本框 4"/>
          <p:cNvSpPr txBox="1"/>
          <p:nvPr/>
        </p:nvSpPr>
        <p:spPr>
          <a:xfrm>
            <a:off x="7211695" y="4616450"/>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6</a:t>
            </a:r>
            <a:r>
              <a:rPr lang="zh-CN" altLang="en-US">
                <a:solidFill>
                  <a:srgbClr val="FDB812"/>
                </a:solidFill>
              </a:rPr>
              <a:t>  </a:t>
            </a:r>
            <a:r>
              <a:rPr lang="zh-CN" altLang="en-US" sz="1600"/>
              <a:t>奔驰F700概念车设计</a:t>
            </a:r>
            <a:endParaRPr lang="zh-CN" altLang="en-US" sz="1600"/>
          </a:p>
        </p:txBody>
      </p:sp>
      <p:pic>
        <p:nvPicPr>
          <p:cNvPr id="9" name="图片 8" descr="3-1-6"/>
          <p:cNvPicPr>
            <a:picLocks noChangeAspect="1"/>
          </p:cNvPicPr>
          <p:nvPr/>
        </p:nvPicPr>
        <p:blipFill>
          <a:blip r:embed="rId1"/>
          <a:stretch>
            <a:fillRect/>
          </a:stretch>
        </p:blipFill>
        <p:spPr>
          <a:xfrm>
            <a:off x="6544310" y="2219960"/>
            <a:ext cx="4986655" cy="22402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743200"/>
            <a:ext cx="10431145" cy="13716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功能是产品存在的依据，任何一种产品都具有一定的物质和精神功能，功能直接决定了产品的价值高低。在对产品进行功能可行性研究的过程中，要明确客户对于功能的要求，准确的实现产品的必要功能，排除过剩功能，完善欠缺的功能。</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84680"/>
            <a:ext cx="567309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对产品造型的研究包括产品的比例设计、线型设计等。产品整体设计比例要协调，有一定的美感；线型的设计要考虑有主有次，风格一致。个别细节的造型要有明确的涵义，如开关的造型、把手的造型等等，使人能够很快判断细节的属性，并知道如何去操作。最重要的是产品造型要符合产品的结构，要明确显示产品的构造和装配关系。再完美的造型，脱离结构也只能是一个空架子，毫无意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（2）造型</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3" name="文本框 2"/>
          <p:cNvSpPr txBox="1"/>
          <p:nvPr/>
        </p:nvSpPr>
        <p:spPr>
          <a:xfrm>
            <a:off x="7879080" y="5073650"/>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7</a:t>
            </a:r>
            <a:r>
              <a:rPr lang="zh-CN" altLang="en-US">
                <a:solidFill>
                  <a:srgbClr val="FDB812"/>
                </a:solidFill>
              </a:rPr>
              <a:t> </a:t>
            </a:r>
            <a:r>
              <a:rPr lang="zh-CN" altLang="en-US" sz="1600"/>
              <a:t>各种仿生造型的产品设计  </a:t>
            </a:r>
            <a:endParaRPr lang="zh-CN" altLang="en-US" sz="1600"/>
          </a:p>
        </p:txBody>
      </p:sp>
      <p:pic>
        <p:nvPicPr>
          <p:cNvPr id="4" name="图片 3" descr="3-1-7"/>
          <p:cNvPicPr>
            <a:picLocks noChangeAspect="1"/>
          </p:cNvPicPr>
          <p:nvPr/>
        </p:nvPicPr>
        <p:blipFill>
          <a:blip r:embed="rId1"/>
          <a:stretch>
            <a:fillRect/>
          </a:stretch>
        </p:blipFill>
        <p:spPr>
          <a:xfrm>
            <a:off x="7690485" y="2153285"/>
            <a:ext cx="4029710" cy="25514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84680"/>
            <a:ext cx="559181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在人的五感（视觉、听觉、触觉、嗅觉、味觉）中，以视觉最为重要。与视觉相干的产品形式中包含着三大要素：形、色、质（材料）。在某些情况下，色的重要性要大于形和质，因此在这一阶段，要对产品的色彩进行明确定位，选定主色和辅色，并考虑后期产品进入成熟期之后的色彩延伸方案。同时考虑产品使用的自然环境和社会环境，注意某些地区的喜好和禁忌，注意各类产品色彩使用习惯，对产品色彩使用方案做好论证。</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 色彩</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665720" y="557212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9</a:t>
            </a:r>
            <a:r>
              <a:rPr lang="zh-CN" altLang="en-US">
                <a:solidFill>
                  <a:srgbClr val="FDB812"/>
                </a:solidFill>
              </a:rPr>
              <a:t> </a:t>
            </a:r>
            <a:r>
              <a:rPr lang="zh-CN" altLang="en-US" sz="1600"/>
              <a:t>白色为主色的医疗产品设计</a:t>
            </a:r>
            <a:endParaRPr lang="zh-CN" altLang="en-US" sz="1600"/>
          </a:p>
        </p:txBody>
      </p:sp>
      <p:sp>
        <p:nvSpPr>
          <p:cNvPr id="6" name="文本框 5"/>
          <p:cNvSpPr txBox="1"/>
          <p:nvPr/>
        </p:nvSpPr>
        <p:spPr>
          <a:xfrm>
            <a:off x="7737475" y="2868295"/>
            <a:ext cx="3651885"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8</a:t>
            </a:r>
            <a:r>
              <a:rPr lang="zh-CN" altLang="en-US">
                <a:solidFill>
                  <a:srgbClr val="FDB812"/>
                </a:solidFill>
              </a:rPr>
              <a:t> </a:t>
            </a:r>
            <a:r>
              <a:rPr lang="zh-CN" altLang="en-US" sz="1600"/>
              <a:t>相同产品不同色彩  </a:t>
            </a:r>
            <a:endParaRPr lang="zh-CN" altLang="en-US" sz="1600"/>
          </a:p>
        </p:txBody>
      </p:sp>
      <p:pic>
        <p:nvPicPr>
          <p:cNvPr id="8" name="图片 7" descr="3-1-8"/>
          <p:cNvPicPr>
            <a:picLocks noChangeAspect="1"/>
          </p:cNvPicPr>
          <p:nvPr/>
        </p:nvPicPr>
        <p:blipFill>
          <a:blip r:embed="rId1"/>
          <a:stretch>
            <a:fillRect/>
          </a:stretch>
        </p:blipFill>
        <p:spPr>
          <a:xfrm>
            <a:off x="7665720" y="880110"/>
            <a:ext cx="2771140" cy="1878965"/>
          </a:xfrm>
          <a:prstGeom prst="rect">
            <a:avLst/>
          </a:prstGeom>
        </p:spPr>
      </p:pic>
      <p:pic>
        <p:nvPicPr>
          <p:cNvPr id="10" name="图片 9" descr="3-1-9"/>
          <p:cNvPicPr>
            <a:picLocks noChangeAspect="1"/>
          </p:cNvPicPr>
          <p:nvPr/>
        </p:nvPicPr>
        <p:blipFill>
          <a:blip r:embed="rId2"/>
          <a:stretch>
            <a:fillRect/>
          </a:stretch>
        </p:blipFill>
        <p:spPr>
          <a:xfrm>
            <a:off x="7665720" y="3562985"/>
            <a:ext cx="3795395" cy="18453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58137</Words>
  <Application>WPS 演示</Application>
  <PresentationFormat>宽屏</PresentationFormat>
  <Paragraphs>3075</Paragraphs>
  <Slides>275</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275</vt:i4>
      </vt:variant>
    </vt:vector>
  </HeadingPairs>
  <TitlesOfParts>
    <vt:vector size="293"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方正黑体简体</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王世洋</cp:lastModifiedBy>
  <cp:revision>720</cp:revision>
  <dcterms:created xsi:type="dcterms:W3CDTF">2013-08-12T12:34:00Z</dcterms:created>
  <dcterms:modified xsi:type="dcterms:W3CDTF">2017-06-10T02:05:54Z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