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55"/>
  </p:notesMasterIdLst>
  <p:sldIdLst>
    <p:sldId id="256" r:id="rId2"/>
    <p:sldId id="260" r:id="rId3"/>
    <p:sldId id="257" r:id="rId4"/>
    <p:sldId id="293" r:id="rId5"/>
    <p:sldId id="258" r:id="rId6"/>
    <p:sldId id="259" r:id="rId7"/>
    <p:sldId id="267" r:id="rId8"/>
    <p:sldId id="262" r:id="rId9"/>
    <p:sldId id="263" r:id="rId10"/>
    <p:sldId id="264" r:id="rId11"/>
    <p:sldId id="265" r:id="rId12"/>
    <p:sldId id="266" r:id="rId13"/>
    <p:sldId id="270" r:id="rId14"/>
    <p:sldId id="271" r:id="rId15"/>
    <p:sldId id="272" r:id="rId16"/>
    <p:sldId id="273" r:id="rId17"/>
    <p:sldId id="274" r:id="rId18"/>
    <p:sldId id="275" r:id="rId19"/>
    <p:sldId id="276" r:id="rId20"/>
    <p:sldId id="418" r:id="rId21"/>
    <p:sldId id="277" r:id="rId22"/>
    <p:sldId id="279" r:id="rId23"/>
    <p:sldId id="419" r:id="rId24"/>
    <p:sldId id="420" r:id="rId25"/>
    <p:sldId id="282" r:id="rId26"/>
    <p:sldId id="283" r:id="rId27"/>
    <p:sldId id="284" r:id="rId28"/>
    <p:sldId id="285" r:id="rId29"/>
    <p:sldId id="286" r:id="rId30"/>
    <p:sldId id="287" r:id="rId31"/>
    <p:sldId id="288" r:id="rId32"/>
    <p:sldId id="289" r:id="rId33"/>
    <p:sldId id="290" r:id="rId34"/>
    <p:sldId id="291"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4" r:id="rId62"/>
    <p:sldId id="325" r:id="rId63"/>
    <p:sldId id="326" r:id="rId64"/>
    <p:sldId id="327" r:id="rId65"/>
    <p:sldId id="328" r:id="rId66"/>
    <p:sldId id="329" r:id="rId67"/>
    <p:sldId id="330" r:id="rId68"/>
    <p:sldId id="331" r:id="rId69"/>
    <p:sldId id="333" r:id="rId70"/>
    <p:sldId id="332" r:id="rId71"/>
    <p:sldId id="334" r:id="rId72"/>
    <p:sldId id="336" r:id="rId73"/>
    <p:sldId id="337" r:id="rId74"/>
    <p:sldId id="338" r:id="rId75"/>
    <p:sldId id="339" r:id="rId76"/>
    <p:sldId id="340" r:id="rId77"/>
    <p:sldId id="341" r:id="rId78"/>
    <p:sldId id="342" r:id="rId79"/>
    <p:sldId id="343" r:id="rId80"/>
    <p:sldId id="344" r:id="rId81"/>
    <p:sldId id="345" r:id="rId82"/>
    <p:sldId id="347" r:id="rId83"/>
    <p:sldId id="346" r:id="rId84"/>
    <p:sldId id="348" r:id="rId85"/>
    <p:sldId id="349" r:id="rId86"/>
    <p:sldId id="350" r:id="rId87"/>
    <p:sldId id="351"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4" r:id="rId101"/>
    <p:sldId id="365" r:id="rId102"/>
    <p:sldId id="366" r:id="rId103"/>
    <p:sldId id="367" r:id="rId104"/>
    <p:sldId id="368" r:id="rId105"/>
    <p:sldId id="369" r:id="rId106"/>
    <p:sldId id="370" r:id="rId107"/>
    <p:sldId id="371" r:id="rId108"/>
    <p:sldId id="380" r:id="rId109"/>
    <p:sldId id="372" r:id="rId110"/>
    <p:sldId id="373" r:id="rId111"/>
    <p:sldId id="374" r:id="rId112"/>
    <p:sldId id="375" r:id="rId113"/>
    <p:sldId id="376" r:id="rId114"/>
    <p:sldId id="377" r:id="rId115"/>
    <p:sldId id="378" r:id="rId116"/>
    <p:sldId id="379" r:id="rId117"/>
    <p:sldId id="381" r:id="rId118"/>
    <p:sldId id="389" r:id="rId119"/>
    <p:sldId id="382" r:id="rId120"/>
    <p:sldId id="388" r:id="rId121"/>
    <p:sldId id="383" r:id="rId122"/>
    <p:sldId id="384" r:id="rId123"/>
    <p:sldId id="385" r:id="rId124"/>
    <p:sldId id="386" r:id="rId125"/>
    <p:sldId id="387" r:id="rId126"/>
    <p:sldId id="390" r:id="rId127"/>
    <p:sldId id="391" r:id="rId128"/>
    <p:sldId id="392" r:id="rId129"/>
    <p:sldId id="393" r:id="rId130"/>
    <p:sldId id="394" r:id="rId131"/>
    <p:sldId id="395" r:id="rId132"/>
    <p:sldId id="396" r:id="rId133"/>
    <p:sldId id="397" r:id="rId134"/>
    <p:sldId id="398" r:id="rId135"/>
    <p:sldId id="399" r:id="rId136"/>
    <p:sldId id="400" r:id="rId137"/>
    <p:sldId id="401" r:id="rId138"/>
    <p:sldId id="402" r:id="rId139"/>
    <p:sldId id="403" r:id="rId140"/>
    <p:sldId id="404" r:id="rId141"/>
    <p:sldId id="405" r:id="rId142"/>
    <p:sldId id="406" r:id="rId143"/>
    <p:sldId id="407" r:id="rId144"/>
    <p:sldId id="408" r:id="rId145"/>
    <p:sldId id="409" r:id="rId146"/>
    <p:sldId id="410" r:id="rId147"/>
    <p:sldId id="411" r:id="rId148"/>
    <p:sldId id="412" r:id="rId149"/>
    <p:sldId id="413" r:id="rId150"/>
    <p:sldId id="414" r:id="rId151"/>
    <p:sldId id="415" r:id="rId152"/>
    <p:sldId id="416" r:id="rId153"/>
    <p:sldId id="417" r:id="rId15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E171933-4619-4E11-9A3F-F7608DF75F80}" styleName="中度样式 1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624"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slide" Target="slides/slide15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BBBC73-E9B5-43DC-AB28-A09B869EC03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969EA213-4A20-4BC2-BB5F-1E624CABF8D3}">
      <dgm:prSet custT="1"/>
      <dgm:spPr/>
      <dgm:t>
        <a:bodyPr/>
        <a:lstStyle/>
        <a:p>
          <a:pPr rtl="0"/>
          <a:r>
            <a:rPr lang="zh-CN" altLang="en-US" sz="4000" b="1" dirty="0" smtClean="0">
              <a:latin typeface="+mj-ea"/>
              <a:ea typeface="+mj-ea"/>
            </a:rPr>
            <a:t>本章大纲</a:t>
          </a:r>
          <a:endParaRPr lang="zh-CN" altLang="en-US" sz="4000" b="1" dirty="0">
            <a:latin typeface="+mj-ea"/>
            <a:ea typeface="+mj-ea"/>
          </a:endParaRPr>
        </a:p>
      </dgm:t>
    </dgm:pt>
    <dgm:pt modelId="{B45C4F0F-2D88-472E-B66B-26F2BE94963D}" type="parTrans" cxnId="{4735FFAE-3D0A-429C-9A4F-4DD8FC50D251}">
      <dgm:prSet/>
      <dgm:spPr/>
      <dgm:t>
        <a:bodyPr/>
        <a:lstStyle/>
        <a:p>
          <a:endParaRPr lang="zh-CN" altLang="en-US"/>
        </a:p>
      </dgm:t>
    </dgm:pt>
    <dgm:pt modelId="{7A1EA95F-1A63-45B1-9B4A-DBD4009F55CA}" type="sibTrans" cxnId="{4735FFAE-3D0A-429C-9A4F-4DD8FC50D251}">
      <dgm:prSet/>
      <dgm:spPr/>
      <dgm:t>
        <a:bodyPr/>
        <a:lstStyle/>
        <a:p>
          <a:endParaRPr lang="zh-CN" altLang="en-US"/>
        </a:p>
      </dgm:t>
    </dgm:pt>
    <dgm:pt modelId="{3B5D65CA-1265-414A-960B-0F9D71BF0F69}" type="pres">
      <dgm:prSet presAssocID="{45BBBC73-E9B5-43DC-AB28-A09B869EC034}" presName="linear" presStyleCnt="0">
        <dgm:presLayoutVars>
          <dgm:animLvl val="lvl"/>
          <dgm:resizeHandles val="exact"/>
        </dgm:presLayoutVars>
      </dgm:prSet>
      <dgm:spPr/>
      <dgm:t>
        <a:bodyPr/>
        <a:lstStyle/>
        <a:p>
          <a:endParaRPr lang="zh-CN" altLang="en-US"/>
        </a:p>
      </dgm:t>
    </dgm:pt>
    <dgm:pt modelId="{4AE32752-454A-4A45-AECA-1FEF298847CF}" type="pres">
      <dgm:prSet presAssocID="{969EA213-4A20-4BC2-BB5F-1E624CABF8D3}" presName="parentText" presStyleLbl="node1" presStyleIdx="0" presStyleCnt="1" custLinFactNeighborX="-42808" custLinFactNeighborY="-7815">
        <dgm:presLayoutVars>
          <dgm:chMax val="0"/>
          <dgm:bulletEnabled val="1"/>
        </dgm:presLayoutVars>
      </dgm:prSet>
      <dgm:spPr/>
      <dgm:t>
        <a:bodyPr/>
        <a:lstStyle/>
        <a:p>
          <a:endParaRPr lang="zh-CN" altLang="en-US"/>
        </a:p>
      </dgm:t>
    </dgm:pt>
  </dgm:ptLst>
  <dgm:cxnLst>
    <dgm:cxn modelId="{825F9B73-DBEB-45FF-9112-B4A8CAC1C2DE}" type="presOf" srcId="{45BBBC73-E9B5-43DC-AB28-A09B869EC034}" destId="{3B5D65CA-1265-414A-960B-0F9D71BF0F69}" srcOrd="0" destOrd="0" presId="urn:microsoft.com/office/officeart/2005/8/layout/vList2"/>
    <dgm:cxn modelId="{4735FFAE-3D0A-429C-9A4F-4DD8FC50D251}" srcId="{45BBBC73-E9B5-43DC-AB28-A09B869EC034}" destId="{969EA213-4A20-4BC2-BB5F-1E624CABF8D3}" srcOrd="0" destOrd="0" parTransId="{B45C4F0F-2D88-472E-B66B-26F2BE94963D}" sibTransId="{7A1EA95F-1A63-45B1-9B4A-DBD4009F55CA}"/>
    <dgm:cxn modelId="{5AC57912-8D01-4D19-B33F-B31CADAF366D}" type="presOf" srcId="{969EA213-4A20-4BC2-BB5F-1E624CABF8D3}" destId="{4AE32752-454A-4A45-AECA-1FEF298847CF}" srcOrd="0" destOrd="0" presId="urn:microsoft.com/office/officeart/2005/8/layout/vList2"/>
    <dgm:cxn modelId="{1323F52E-7820-4DC9-9076-7BE7DB692F4A}" type="presParOf" srcId="{3B5D65CA-1265-414A-960B-0F9D71BF0F69}" destId="{4AE32752-454A-4A45-AECA-1FEF298847C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B2F07-7E34-4659-8995-FA0BAB437D1D}" type="doc">
      <dgm:prSet loTypeId="urn:microsoft.com/office/officeart/2008/layout/VerticalCurvedList" loCatId="list" qsTypeId="urn:microsoft.com/office/officeart/2005/8/quickstyle/simple1" qsCatId="simple" csTypeId="urn:microsoft.com/office/officeart/2005/8/colors/accent1_2" csCatId="accent1"/>
      <dgm:spPr/>
      <dgm:t>
        <a:bodyPr/>
        <a:lstStyle/>
        <a:p>
          <a:endParaRPr lang="zh-CN" altLang="en-US"/>
        </a:p>
      </dgm:t>
    </dgm:pt>
    <dgm:pt modelId="{6BA25C2F-9277-41C6-8CA0-E918EEFA43F9}">
      <dgm:prSet/>
      <dgm:spPr/>
      <dgm:t>
        <a:bodyPr/>
        <a:lstStyle/>
        <a:p>
          <a:pPr rtl="0"/>
          <a:r>
            <a:rPr lang="en-US" b="1" dirty="0" smtClean="0">
              <a:latin typeface="Times New Roman" panose="02020603050405020304" pitchFamily="18" charset="0"/>
              <a:ea typeface="黑体" panose="02010609060101010101" pitchFamily="49" charset="-122"/>
              <a:cs typeface="Times New Roman" panose="02020603050405020304" pitchFamily="18" charset="0"/>
            </a:rPr>
            <a:t>2.1 </a:t>
          </a:r>
          <a:r>
            <a:rPr lang="zh-CN" b="1" dirty="0" smtClean="0">
              <a:latin typeface="Times New Roman" panose="02020603050405020304" pitchFamily="18" charset="0"/>
              <a:ea typeface="黑体" panose="02010609060101010101" pitchFamily="49" charset="-122"/>
              <a:cs typeface="Times New Roman" panose="02020603050405020304" pitchFamily="18" charset="0"/>
            </a:rPr>
            <a:t>操作系统概述</a:t>
          </a:r>
          <a:endParaRPr lang="zh-CN" dirty="0">
            <a:latin typeface="Times New Roman" panose="02020603050405020304" pitchFamily="18" charset="0"/>
            <a:ea typeface="黑体" panose="02010609060101010101" pitchFamily="49" charset="-122"/>
            <a:cs typeface="Times New Roman" panose="02020603050405020304" pitchFamily="18" charset="0"/>
          </a:endParaRPr>
        </a:p>
      </dgm:t>
    </dgm:pt>
    <dgm:pt modelId="{47C76B5B-632A-4085-9286-D1B668C38D57}" type="parTrans" cxnId="{6DFF24EB-CE1E-4272-B265-78A6481545FA}">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23ADF318-12B1-4BBA-8375-7EBDD8C9FA16}" type="sibTrans" cxnId="{6DFF24EB-CE1E-4272-B265-78A6481545FA}">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785A5B6D-3297-4903-9889-E2CBB28AD31A}">
      <dgm:prSet/>
      <dgm:spPr/>
      <dgm:t>
        <a:bodyPr/>
        <a:lstStyle/>
        <a:p>
          <a:pPr rtl="0"/>
          <a:r>
            <a:rPr lang="en-US" b="1" smtClean="0">
              <a:latin typeface="Times New Roman" panose="02020603050405020304" pitchFamily="18" charset="0"/>
              <a:ea typeface="黑体" panose="02010609060101010101" pitchFamily="49" charset="-122"/>
              <a:cs typeface="Times New Roman" panose="02020603050405020304" pitchFamily="18" charset="0"/>
            </a:rPr>
            <a:t>2.2 Windows 7</a:t>
          </a:r>
          <a:r>
            <a:rPr lang="zh-CN" b="1" smtClean="0">
              <a:latin typeface="Times New Roman" panose="02020603050405020304" pitchFamily="18" charset="0"/>
              <a:ea typeface="黑体" panose="02010609060101010101" pitchFamily="49" charset="-122"/>
              <a:cs typeface="Times New Roman" panose="02020603050405020304" pitchFamily="18" charset="0"/>
            </a:rPr>
            <a:t>基本操作</a:t>
          </a:r>
          <a:endParaRPr lang="zh-CN">
            <a:latin typeface="Times New Roman" panose="02020603050405020304" pitchFamily="18" charset="0"/>
            <a:ea typeface="黑体" panose="02010609060101010101" pitchFamily="49" charset="-122"/>
            <a:cs typeface="Times New Roman" panose="02020603050405020304" pitchFamily="18" charset="0"/>
          </a:endParaRPr>
        </a:p>
      </dgm:t>
    </dgm:pt>
    <dgm:pt modelId="{0D9AAAC2-FB1F-443C-9554-4ED12AAC023B}" type="parTrans" cxnId="{C2ED97E3-AD33-4FEB-83FC-3214448AF1F7}">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4949217D-7FA2-4A6C-BCFF-F5EEF64DB379}" type="sibTrans" cxnId="{C2ED97E3-AD33-4FEB-83FC-3214448AF1F7}">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08D8E47B-A605-4682-9DD8-DC804F32E069}">
      <dgm:prSet/>
      <dgm:spPr/>
      <dgm:t>
        <a:bodyPr/>
        <a:lstStyle/>
        <a:p>
          <a:pPr rtl="0"/>
          <a:r>
            <a:rPr lang="en-US" b="1" smtClean="0">
              <a:latin typeface="Times New Roman" panose="02020603050405020304" pitchFamily="18" charset="0"/>
              <a:ea typeface="黑体" panose="02010609060101010101" pitchFamily="49" charset="-122"/>
              <a:cs typeface="Times New Roman" panose="02020603050405020304" pitchFamily="18" charset="0"/>
            </a:rPr>
            <a:t>2.3 </a:t>
          </a:r>
          <a:r>
            <a:rPr lang="zh-CN" b="1" smtClean="0">
              <a:latin typeface="Times New Roman" panose="02020603050405020304" pitchFamily="18" charset="0"/>
              <a:ea typeface="黑体" panose="02010609060101010101" pitchFamily="49" charset="-122"/>
              <a:cs typeface="Times New Roman" panose="02020603050405020304" pitchFamily="18" charset="0"/>
            </a:rPr>
            <a:t>文件与文件夹管理</a:t>
          </a:r>
          <a:endParaRPr lang="zh-CN">
            <a:latin typeface="Times New Roman" panose="02020603050405020304" pitchFamily="18" charset="0"/>
            <a:ea typeface="黑体" panose="02010609060101010101" pitchFamily="49" charset="-122"/>
            <a:cs typeface="Times New Roman" panose="02020603050405020304" pitchFamily="18" charset="0"/>
          </a:endParaRPr>
        </a:p>
      </dgm:t>
    </dgm:pt>
    <dgm:pt modelId="{AB34DA55-3943-4B3F-B7E3-E16F2808A18F}" type="parTrans" cxnId="{8C512FD9-7F2C-423E-AE2E-A07544DC2615}">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D122FFA1-9050-4603-A231-7C73689B793B}" type="sibTrans" cxnId="{8C512FD9-7F2C-423E-AE2E-A07544DC2615}">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FE8707C4-81D3-4D99-8D87-C5B49DE0EB23}">
      <dgm:prSet/>
      <dgm:spPr/>
      <dgm:t>
        <a:bodyPr/>
        <a:lstStyle/>
        <a:p>
          <a:pPr rtl="0"/>
          <a:r>
            <a:rPr lang="en-US" b="1" smtClean="0">
              <a:latin typeface="Times New Roman" panose="02020603050405020304" pitchFamily="18" charset="0"/>
              <a:ea typeface="黑体" panose="02010609060101010101" pitchFamily="49" charset="-122"/>
              <a:cs typeface="Times New Roman" panose="02020603050405020304" pitchFamily="18" charset="0"/>
            </a:rPr>
            <a:t>2.4 Windows 7</a:t>
          </a:r>
          <a:r>
            <a:rPr lang="zh-CN" b="1" smtClean="0">
              <a:latin typeface="Times New Roman" panose="02020603050405020304" pitchFamily="18" charset="0"/>
              <a:ea typeface="黑体" panose="02010609060101010101" pitchFamily="49" charset="-122"/>
              <a:cs typeface="Times New Roman" panose="02020603050405020304" pitchFamily="18" charset="0"/>
            </a:rPr>
            <a:t>控制面板</a:t>
          </a:r>
          <a:endParaRPr lang="zh-CN">
            <a:latin typeface="Times New Roman" panose="02020603050405020304" pitchFamily="18" charset="0"/>
            <a:ea typeface="黑体" panose="02010609060101010101" pitchFamily="49" charset="-122"/>
            <a:cs typeface="Times New Roman" panose="02020603050405020304" pitchFamily="18" charset="0"/>
          </a:endParaRPr>
        </a:p>
      </dgm:t>
    </dgm:pt>
    <dgm:pt modelId="{DAD7C3F4-CD41-4B4A-ACA0-39873B35DF95}" type="parTrans" cxnId="{1DFC6FE9-F66F-4DA7-8DD8-07359BF7C8F4}">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BB40B948-32A2-4F6D-94BA-37477707453C}" type="sibTrans" cxnId="{1DFC6FE9-F66F-4DA7-8DD8-07359BF7C8F4}">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14F6CC64-7641-4DC2-B998-80E0A51B72A7}">
      <dgm:prSet/>
      <dgm:spPr/>
      <dgm:t>
        <a:bodyPr/>
        <a:lstStyle/>
        <a:p>
          <a:pPr rtl="0"/>
          <a:r>
            <a:rPr lang="en-US" b="1" smtClean="0">
              <a:latin typeface="Times New Roman" panose="02020603050405020304" pitchFamily="18" charset="0"/>
              <a:ea typeface="黑体" panose="02010609060101010101" pitchFamily="49" charset="-122"/>
              <a:cs typeface="Times New Roman" panose="02020603050405020304" pitchFamily="18" charset="0"/>
            </a:rPr>
            <a:t>2.5 Windows 7</a:t>
          </a:r>
          <a:r>
            <a:rPr lang="zh-CN" b="1" smtClean="0">
              <a:latin typeface="Times New Roman" panose="02020603050405020304" pitchFamily="18" charset="0"/>
              <a:ea typeface="黑体" panose="02010609060101010101" pitchFamily="49" charset="-122"/>
              <a:cs typeface="Times New Roman" panose="02020603050405020304" pitchFamily="18" charset="0"/>
            </a:rPr>
            <a:t>媒体应用</a:t>
          </a:r>
          <a:endParaRPr lang="zh-CN">
            <a:latin typeface="Times New Roman" panose="02020603050405020304" pitchFamily="18" charset="0"/>
            <a:ea typeface="黑体" panose="02010609060101010101" pitchFamily="49" charset="-122"/>
            <a:cs typeface="Times New Roman" panose="02020603050405020304" pitchFamily="18" charset="0"/>
          </a:endParaRPr>
        </a:p>
      </dgm:t>
    </dgm:pt>
    <dgm:pt modelId="{1F04C665-E181-4294-84BA-01C03A148763}" type="parTrans" cxnId="{DE6BA236-7693-4E5A-A3FD-43CA7EBFA23F}">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3E2E80F6-89C7-4DEA-AF9B-11E73C59CA1E}" type="sibTrans" cxnId="{DE6BA236-7693-4E5A-A3FD-43CA7EBFA23F}">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47DC8710-ABB7-423B-83D7-99D6D5A336A1}">
      <dgm:prSet/>
      <dgm:spPr/>
      <dgm:t>
        <a:bodyPr/>
        <a:lstStyle/>
        <a:p>
          <a:pPr rtl="0"/>
          <a:r>
            <a:rPr lang="en-US" b="1" smtClean="0">
              <a:latin typeface="Times New Roman" panose="02020603050405020304" pitchFamily="18" charset="0"/>
              <a:ea typeface="黑体" panose="02010609060101010101" pitchFamily="49" charset="-122"/>
              <a:cs typeface="Times New Roman" panose="02020603050405020304" pitchFamily="18" charset="0"/>
            </a:rPr>
            <a:t>2.6 Windows 7</a:t>
          </a:r>
          <a:r>
            <a:rPr lang="zh-CN" b="1" smtClean="0">
              <a:latin typeface="Times New Roman" panose="02020603050405020304" pitchFamily="18" charset="0"/>
              <a:ea typeface="黑体" panose="02010609060101010101" pitchFamily="49" charset="-122"/>
              <a:cs typeface="Times New Roman" panose="02020603050405020304" pitchFamily="18" charset="0"/>
            </a:rPr>
            <a:t>系统优化与系统安全</a:t>
          </a:r>
          <a:endParaRPr lang="zh-CN">
            <a:latin typeface="Times New Roman" panose="02020603050405020304" pitchFamily="18" charset="0"/>
            <a:ea typeface="黑体" panose="02010609060101010101" pitchFamily="49" charset="-122"/>
            <a:cs typeface="Times New Roman" panose="02020603050405020304" pitchFamily="18" charset="0"/>
          </a:endParaRPr>
        </a:p>
      </dgm:t>
    </dgm:pt>
    <dgm:pt modelId="{13EBF97F-9126-49FD-B01C-90AC37266B04}" type="parTrans" cxnId="{543E5218-DBDA-41B6-93CF-8D04E033B8A7}">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27CA5561-901C-499E-A322-FEE55286BCCC}" type="sibTrans" cxnId="{543E5218-DBDA-41B6-93CF-8D04E033B8A7}">
      <dgm:prSet/>
      <dgm:spPr/>
      <dgm:t>
        <a:bodyPr/>
        <a:lstStyle/>
        <a:p>
          <a:endParaRPr lang="zh-CN" altLang="en-US">
            <a:latin typeface="Times New Roman" panose="02020603050405020304" pitchFamily="18" charset="0"/>
            <a:ea typeface="黑体" panose="02010609060101010101" pitchFamily="49" charset="-122"/>
            <a:cs typeface="Times New Roman" panose="02020603050405020304" pitchFamily="18" charset="0"/>
          </a:endParaRPr>
        </a:p>
      </dgm:t>
    </dgm:pt>
    <dgm:pt modelId="{031FF9D8-C4E7-42A0-976F-308627298486}" type="pres">
      <dgm:prSet presAssocID="{7AFB2F07-7E34-4659-8995-FA0BAB437D1D}" presName="Name0" presStyleCnt="0">
        <dgm:presLayoutVars>
          <dgm:chMax val="7"/>
          <dgm:chPref val="7"/>
          <dgm:dir/>
        </dgm:presLayoutVars>
      </dgm:prSet>
      <dgm:spPr/>
      <dgm:t>
        <a:bodyPr/>
        <a:lstStyle/>
        <a:p>
          <a:endParaRPr lang="zh-CN" altLang="en-US"/>
        </a:p>
      </dgm:t>
    </dgm:pt>
    <dgm:pt modelId="{6B914A10-3F80-417C-AEB6-5B08F317FF47}" type="pres">
      <dgm:prSet presAssocID="{7AFB2F07-7E34-4659-8995-FA0BAB437D1D}" presName="Name1" presStyleCnt="0"/>
      <dgm:spPr/>
    </dgm:pt>
    <dgm:pt modelId="{0B3BDEBB-9DBD-4272-A559-15FD171540EA}" type="pres">
      <dgm:prSet presAssocID="{7AFB2F07-7E34-4659-8995-FA0BAB437D1D}" presName="cycle" presStyleCnt="0"/>
      <dgm:spPr/>
    </dgm:pt>
    <dgm:pt modelId="{71DA8DD9-A7A5-467B-A68D-BD5CA3114F4A}" type="pres">
      <dgm:prSet presAssocID="{7AFB2F07-7E34-4659-8995-FA0BAB437D1D}" presName="srcNode" presStyleLbl="node1" presStyleIdx="0" presStyleCnt="6"/>
      <dgm:spPr/>
    </dgm:pt>
    <dgm:pt modelId="{48B9AD37-7F5D-462C-967A-AC2314FF6AC0}" type="pres">
      <dgm:prSet presAssocID="{7AFB2F07-7E34-4659-8995-FA0BAB437D1D}" presName="conn" presStyleLbl="parChTrans1D2" presStyleIdx="0" presStyleCnt="1"/>
      <dgm:spPr/>
      <dgm:t>
        <a:bodyPr/>
        <a:lstStyle/>
        <a:p>
          <a:endParaRPr lang="zh-CN" altLang="en-US"/>
        </a:p>
      </dgm:t>
    </dgm:pt>
    <dgm:pt modelId="{17702A2C-6F9F-4F3C-AF35-E11136D399BE}" type="pres">
      <dgm:prSet presAssocID="{7AFB2F07-7E34-4659-8995-FA0BAB437D1D}" presName="extraNode" presStyleLbl="node1" presStyleIdx="0" presStyleCnt="6"/>
      <dgm:spPr/>
    </dgm:pt>
    <dgm:pt modelId="{3E048B97-73D2-431F-B436-44249A86C743}" type="pres">
      <dgm:prSet presAssocID="{7AFB2F07-7E34-4659-8995-FA0BAB437D1D}" presName="dstNode" presStyleLbl="node1" presStyleIdx="0" presStyleCnt="6"/>
      <dgm:spPr/>
    </dgm:pt>
    <dgm:pt modelId="{AC78EEED-B75D-4936-A9C2-974BDF593BE4}" type="pres">
      <dgm:prSet presAssocID="{6BA25C2F-9277-41C6-8CA0-E918EEFA43F9}" presName="text_1" presStyleLbl="node1" presStyleIdx="0" presStyleCnt="6">
        <dgm:presLayoutVars>
          <dgm:bulletEnabled val="1"/>
        </dgm:presLayoutVars>
      </dgm:prSet>
      <dgm:spPr/>
      <dgm:t>
        <a:bodyPr/>
        <a:lstStyle/>
        <a:p>
          <a:endParaRPr lang="zh-CN" altLang="en-US"/>
        </a:p>
      </dgm:t>
    </dgm:pt>
    <dgm:pt modelId="{59CC35FC-E8D6-4A0D-9490-98EEA39140B4}" type="pres">
      <dgm:prSet presAssocID="{6BA25C2F-9277-41C6-8CA0-E918EEFA43F9}" presName="accent_1" presStyleCnt="0"/>
      <dgm:spPr/>
    </dgm:pt>
    <dgm:pt modelId="{80BCAAD3-E657-486D-8670-89729EE6D0CD}" type="pres">
      <dgm:prSet presAssocID="{6BA25C2F-9277-41C6-8CA0-E918EEFA43F9}" presName="accentRepeatNode" presStyleLbl="solidFgAcc1" presStyleIdx="0" presStyleCnt="6"/>
      <dgm:spPr/>
    </dgm:pt>
    <dgm:pt modelId="{F1418C4C-81B3-452D-8B69-A6F578C3F387}" type="pres">
      <dgm:prSet presAssocID="{785A5B6D-3297-4903-9889-E2CBB28AD31A}" presName="text_2" presStyleLbl="node1" presStyleIdx="1" presStyleCnt="6">
        <dgm:presLayoutVars>
          <dgm:bulletEnabled val="1"/>
        </dgm:presLayoutVars>
      </dgm:prSet>
      <dgm:spPr/>
      <dgm:t>
        <a:bodyPr/>
        <a:lstStyle/>
        <a:p>
          <a:endParaRPr lang="zh-CN" altLang="en-US"/>
        </a:p>
      </dgm:t>
    </dgm:pt>
    <dgm:pt modelId="{753EC167-FE0B-40FD-AFE5-452558954C90}" type="pres">
      <dgm:prSet presAssocID="{785A5B6D-3297-4903-9889-E2CBB28AD31A}" presName="accent_2" presStyleCnt="0"/>
      <dgm:spPr/>
    </dgm:pt>
    <dgm:pt modelId="{BBF08CB4-D30F-4ADE-A623-1A3A756AB0FC}" type="pres">
      <dgm:prSet presAssocID="{785A5B6D-3297-4903-9889-E2CBB28AD31A}" presName="accentRepeatNode" presStyleLbl="solidFgAcc1" presStyleIdx="1" presStyleCnt="6"/>
      <dgm:spPr/>
    </dgm:pt>
    <dgm:pt modelId="{B6610B7D-7662-4ECA-824E-C7802615AB20}" type="pres">
      <dgm:prSet presAssocID="{08D8E47B-A605-4682-9DD8-DC804F32E069}" presName="text_3" presStyleLbl="node1" presStyleIdx="2" presStyleCnt="6">
        <dgm:presLayoutVars>
          <dgm:bulletEnabled val="1"/>
        </dgm:presLayoutVars>
      </dgm:prSet>
      <dgm:spPr/>
      <dgm:t>
        <a:bodyPr/>
        <a:lstStyle/>
        <a:p>
          <a:endParaRPr lang="zh-CN" altLang="en-US"/>
        </a:p>
      </dgm:t>
    </dgm:pt>
    <dgm:pt modelId="{F96A3AAC-DFB3-462C-9AFD-8214A17990C4}" type="pres">
      <dgm:prSet presAssocID="{08D8E47B-A605-4682-9DD8-DC804F32E069}" presName="accent_3" presStyleCnt="0"/>
      <dgm:spPr/>
    </dgm:pt>
    <dgm:pt modelId="{CEE341E4-0CC3-42FA-B0EE-55157978E3FA}" type="pres">
      <dgm:prSet presAssocID="{08D8E47B-A605-4682-9DD8-DC804F32E069}" presName="accentRepeatNode" presStyleLbl="solidFgAcc1" presStyleIdx="2" presStyleCnt="6"/>
      <dgm:spPr/>
    </dgm:pt>
    <dgm:pt modelId="{EE553BB3-0D03-4E93-98E7-5AA83FDB4BB1}" type="pres">
      <dgm:prSet presAssocID="{FE8707C4-81D3-4D99-8D87-C5B49DE0EB23}" presName="text_4" presStyleLbl="node1" presStyleIdx="3" presStyleCnt="6">
        <dgm:presLayoutVars>
          <dgm:bulletEnabled val="1"/>
        </dgm:presLayoutVars>
      </dgm:prSet>
      <dgm:spPr/>
      <dgm:t>
        <a:bodyPr/>
        <a:lstStyle/>
        <a:p>
          <a:endParaRPr lang="zh-CN" altLang="en-US"/>
        </a:p>
      </dgm:t>
    </dgm:pt>
    <dgm:pt modelId="{D0501F25-4AAF-455B-A068-6F86FD818023}" type="pres">
      <dgm:prSet presAssocID="{FE8707C4-81D3-4D99-8D87-C5B49DE0EB23}" presName="accent_4" presStyleCnt="0"/>
      <dgm:spPr/>
    </dgm:pt>
    <dgm:pt modelId="{BB472E7E-6347-4698-AB50-E0DDBA000245}" type="pres">
      <dgm:prSet presAssocID="{FE8707C4-81D3-4D99-8D87-C5B49DE0EB23}" presName="accentRepeatNode" presStyleLbl="solidFgAcc1" presStyleIdx="3" presStyleCnt="6"/>
      <dgm:spPr/>
    </dgm:pt>
    <dgm:pt modelId="{0D995504-61FC-469B-BF2F-69D15DE53EA7}" type="pres">
      <dgm:prSet presAssocID="{14F6CC64-7641-4DC2-B998-80E0A51B72A7}" presName="text_5" presStyleLbl="node1" presStyleIdx="4" presStyleCnt="6">
        <dgm:presLayoutVars>
          <dgm:bulletEnabled val="1"/>
        </dgm:presLayoutVars>
      </dgm:prSet>
      <dgm:spPr/>
      <dgm:t>
        <a:bodyPr/>
        <a:lstStyle/>
        <a:p>
          <a:endParaRPr lang="zh-CN" altLang="en-US"/>
        </a:p>
      </dgm:t>
    </dgm:pt>
    <dgm:pt modelId="{532CCA2E-CC6F-4CE0-965F-32966CD75749}" type="pres">
      <dgm:prSet presAssocID="{14F6CC64-7641-4DC2-B998-80E0A51B72A7}" presName="accent_5" presStyleCnt="0"/>
      <dgm:spPr/>
    </dgm:pt>
    <dgm:pt modelId="{CD0046EE-E492-4783-825C-1B09FC03BA44}" type="pres">
      <dgm:prSet presAssocID="{14F6CC64-7641-4DC2-B998-80E0A51B72A7}" presName="accentRepeatNode" presStyleLbl="solidFgAcc1" presStyleIdx="4" presStyleCnt="6"/>
      <dgm:spPr/>
    </dgm:pt>
    <dgm:pt modelId="{F9090105-0C78-4752-B805-FA47462893CA}" type="pres">
      <dgm:prSet presAssocID="{47DC8710-ABB7-423B-83D7-99D6D5A336A1}" presName="text_6" presStyleLbl="node1" presStyleIdx="5" presStyleCnt="6">
        <dgm:presLayoutVars>
          <dgm:bulletEnabled val="1"/>
        </dgm:presLayoutVars>
      </dgm:prSet>
      <dgm:spPr/>
      <dgm:t>
        <a:bodyPr/>
        <a:lstStyle/>
        <a:p>
          <a:endParaRPr lang="zh-CN" altLang="en-US"/>
        </a:p>
      </dgm:t>
    </dgm:pt>
    <dgm:pt modelId="{03FED81C-AC44-4C33-9289-861D226D7790}" type="pres">
      <dgm:prSet presAssocID="{47DC8710-ABB7-423B-83D7-99D6D5A336A1}" presName="accent_6" presStyleCnt="0"/>
      <dgm:spPr/>
    </dgm:pt>
    <dgm:pt modelId="{E2E47EC0-90A6-4CA8-9D31-985C99AD6EF5}" type="pres">
      <dgm:prSet presAssocID="{47DC8710-ABB7-423B-83D7-99D6D5A336A1}" presName="accentRepeatNode" presStyleLbl="solidFgAcc1" presStyleIdx="5" presStyleCnt="6"/>
      <dgm:spPr/>
    </dgm:pt>
  </dgm:ptLst>
  <dgm:cxnLst>
    <dgm:cxn modelId="{397681F6-5AB8-4B30-AA3D-C21C337FFE30}" type="presOf" srcId="{47DC8710-ABB7-423B-83D7-99D6D5A336A1}" destId="{F9090105-0C78-4752-B805-FA47462893CA}" srcOrd="0" destOrd="0" presId="urn:microsoft.com/office/officeart/2008/layout/VerticalCurvedList"/>
    <dgm:cxn modelId="{FB284FC9-4136-4BB9-9C18-BC5A92FA5724}" type="presOf" srcId="{785A5B6D-3297-4903-9889-E2CBB28AD31A}" destId="{F1418C4C-81B3-452D-8B69-A6F578C3F387}" srcOrd="0" destOrd="0" presId="urn:microsoft.com/office/officeart/2008/layout/VerticalCurvedList"/>
    <dgm:cxn modelId="{95194E24-44E2-4F7E-9D50-C7FCDF1DBD4D}" type="presOf" srcId="{14F6CC64-7641-4DC2-B998-80E0A51B72A7}" destId="{0D995504-61FC-469B-BF2F-69D15DE53EA7}" srcOrd="0" destOrd="0" presId="urn:microsoft.com/office/officeart/2008/layout/VerticalCurvedList"/>
    <dgm:cxn modelId="{8C512FD9-7F2C-423E-AE2E-A07544DC2615}" srcId="{7AFB2F07-7E34-4659-8995-FA0BAB437D1D}" destId="{08D8E47B-A605-4682-9DD8-DC804F32E069}" srcOrd="2" destOrd="0" parTransId="{AB34DA55-3943-4B3F-B7E3-E16F2808A18F}" sibTransId="{D122FFA1-9050-4603-A231-7C73689B793B}"/>
    <dgm:cxn modelId="{107E7F82-6F34-4C45-8A88-1728251CE054}" type="presOf" srcId="{6BA25C2F-9277-41C6-8CA0-E918EEFA43F9}" destId="{AC78EEED-B75D-4936-A9C2-974BDF593BE4}" srcOrd="0" destOrd="0" presId="urn:microsoft.com/office/officeart/2008/layout/VerticalCurvedList"/>
    <dgm:cxn modelId="{C2ED97E3-AD33-4FEB-83FC-3214448AF1F7}" srcId="{7AFB2F07-7E34-4659-8995-FA0BAB437D1D}" destId="{785A5B6D-3297-4903-9889-E2CBB28AD31A}" srcOrd="1" destOrd="0" parTransId="{0D9AAAC2-FB1F-443C-9554-4ED12AAC023B}" sibTransId="{4949217D-7FA2-4A6C-BCFF-F5EEF64DB379}"/>
    <dgm:cxn modelId="{DE6BA236-7693-4E5A-A3FD-43CA7EBFA23F}" srcId="{7AFB2F07-7E34-4659-8995-FA0BAB437D1D}" destId="{14F6CC64-7641-4DC2-B998-80E0A51B72A7}" srcOrd="4" destOrd="0" parTransId="{1F04C665-E181-4294-84BA-01C03A148763}" sibTransId="{3E2E80F6-89C7-4DEA-AF9B-11E73C59CA1E}"/>
    <dgm:cxn modelId="{078EB2A7-E9FA-4952-BEA4-D2C954773B99}" type="presOf" srcId="{08D8E47B-A605-4682-9DD8-DC804F32E069}" destId="{B6610B7D-7662-4ECA-824E-C7802615AB20}" srcOrd="0" destOrd="0" presId="urn:microsoft.com/office/officeart/2008/layout/VerticalCurvedList"/>
    <dgm:cxn modelId="{8629C79F-4547-412C-9FA3-3A0D71BE6985}" type="presOf" srcId="{23ADF318-12B1-4BBA-8375-7EBDD8C9FA16}" destId="{48B9AD37-7F5D-462C-967A-AC2314FF6AC0}" srcOrd="0" destOrd="0" presId="urn:microsoft.com/office/officeart/2008/layout/VerticalCurvedList"/>
    <dgm:cxn modelId="{6DFF24EB-CE1E-4272-B265-78A6481545FA}" srcId="{7AFB2F07-7E34-4659-8995-FA0BAB437D1D}" destId="{6BA25C2F-9277-41C6-8CA0-E918EEFA43F9}" srcOrd="0" destOrd="0" parTransId="{47C76B5B-632A-4085-9286-D1B668C38D57}" sibTransId="{23ADF318-12B1-4BBA-8375-7EBDD8C9FA16}"/>
    <dgm:cxn modelId="{1DFC6FE9-F66F-4DA7-8DD8-07359BF7C8F4}" srcId="{7AFB2F07-7E34-4659-8995-FA0BAB437D1D}" destId="{FE8707C4-81D3-4D99-8D87-C5B49DE0EB23}" srcOrd="3" destOrd="0" parTransId="{DAD7C3F4-CD41-4B4A-ACA0-39873B35DF95}" sibTransId="{BB40B948-32A2-4F6D-94BA-37477707453C}"/>
    <dgm:cxn modelId="{543E5218-DBDA-41B6-93CF-8D04E033B8A7}" srcId="{7AFB2F07-7E34-4659-8995-FA0BAB437D1D}" destId="{47DC8710-ABB7-423B-83D7-99D6D5A336A1}" srcOrd="5" destOrd="0" parTransId="{13EBF97F-9126-49FD-B01C-90AC37266B04}" sibTransId="{27CA5561-901C-499E-A322-FEE55286BCCC}"/>
    <dgm:cxn modelId="{989C1A8A-9BBD-44E0-A7AA-B429AF2632C2}" type="presOf" srcId="{FE8707C4-81D3-4D99-8D87-C5B49DE0EB23}" destId="{EE553BB3-0D03-4E93-98E7-5AA83FDB4BB1}" srcOrd="0" destOrd="0" presId="urn:microsoft.com/office/officeart/2008/layout/VerticalCurvedList"/>
    <dgm:cxn modelId="{3F39D8A4-AD1E-4BC6-927F-B2C1C1A07545}" type="presOf" srcId="{7AFB2F07-7E34-4659-8995-FA0BAB437D1D}" destId="{031FF9D8-C4E7-42A0-976F-308627298486}" srcOrd="0" destOrd="0" presId="urn:microsoft.com/office/officeart/2008/layout/VerticalCurvedList"/>
    <dgm:cxn modelId="{70DCB0D4-9B06-4895-A3FA-5C5CBBBA49BD}" type="presParOf" srcId="{031FF9D8-C4E7-42A0-976F-308627298486}" destId="{6B914A10-3F80-417C-AEB6-5B08F317FF47}" srcOrd="0" destOrd="0" presId="urn:microsoft.com/office/officeart/2008/layout/VerticalCurvedList"/>
    <dgm:cxn modelId="{7FC8DCE8-D326-4580-A792-C4924071E35A}" type="presParOf" srcId="{6B914A10-3F80-417C-AEB6-5B08F317FF47}" destId="{0B3BDEBB-9DBD-4272-A559-15FD171540EA}" srcOrd="0" destOrd="0" presId="urn:microsoft.com/office/officeart/2008/layout/VerticalCurvedList"/>
    <dgm:cxn modelId="{9BAEA191-5F6D-4E81-9CBE-FEF11A880DBC}" type="presParOf" srcId="{0B3BDEBB-9DBD-4272-A559-15FD171540EA}" destId="{71DA8DD9-A7A5-467B-A68D-BD5CA3114F4A}" srcOrd="0" destOrd="0" presId="urn:microsoft.com/office/officeart/2008/layout/VerticalCurvedList"/>
    <dgm:cxn modelId="{B4A546F7-87DF-4896-95DE-05C9D437207F}" type="presParOf" srcId="{0B3BDEBB-9DBD-4272-A559-15FD171540EA}" destId="{48B9AD37-7F5D-462C-967A-AC2314FF6AC0}" srcOrd="1" destOrd="0" presId="urn:microsoft.com/office/officeart/2008/layout/VerticalCurvedList"/>
    <dgm:cxn modelId="{58D2EB96-C104-418B-BE1F-1D24EC327700}" type="presParOf" srcId="{0B3BDEBB-9DBD-4272-A559-15FD171540EA}" destId="{17702A2C-6F9F-4F3C-AF35-E11136D399BE}" srcOrd="2" destOrd="0" presId="urn:microsoft.com/office/officeart/2008/layout/VerticalCurvedList"/>
    <dgm:cxn modelId="{0A73C618-68F0-41DA-890A-A31260EF2FA4}" type="presParOf" srcId="{0B3BDEBB-9DBD-4272-A559-15FD171540EA}" destId="{3E048B97-73D2-431F-B436-44249A86C743}" srcOrd="3" destOrd="0" presId="urn:microsoft.com/office/officeart/2008/layout/VerticalCurvedList"/>
    <dgm:cxn modelId="{E3F2692C-C503-4C54-870F-268CC14D62C9}" type="presParOf" srcId="{6B914A10-3F80-417C-AEB6-5B08F317FF47}" destId="{AC78EEED-B75D-4936-A9C2-974BDF593BE4}" srcOrd="1" destOrd="0" presId="urn:microsoft.com/office/officeart/2008/layout/VerticalCurvedList"/>
    <dgm:cxn modelId="{8CB178FD-1B92-476F-9182-0678336993FC}" type="presParOf" srcId="{6B914A10-3F80-417C-AEB6-5B08F317FF47}" destId="{59CC35FC-E8D6-4A0D-9490-98EEA39140B4}" srcOrd="2" destOrd="0" presId="urn:microsoft.com/office/officeart/2008/layout/VerticalCurvedList"/>
    <dgm:cxn modelId="{017BF20D-1769-44AD-9500-0CFCDEB8F390}" type="presParOf" srcId="{59CC35FC-E8D6-4A0D-9490-98EEA39140B4}" destId="{80BCAAD3-E657-486D-8670-89729EE6D0CD}" srcOrd="0" destOrd="0" presId="urn:microsoft.com/office/officeart/2008/layout/VerticalCurvedList"/>
    <dgm:cxn modelId="{B53AD2C2-149B-48FB-84A9-FD81A8745A63}" type="presParOf" srcId="{6B914A10-3F80-417C-AEB6-5B08F317FF47}" destId="{F1418C4C-81B3-452D-8B69-A6F578C3F387}" srcOrd="3" destOrd="0" presId="urn:microsoft.com/office/officeart/2008/layout/VerticalCurvedList"/>
    <dgm:cxn modelId="{775939F0-D010-4E95-9EA8-C568CE8B61E2}" type="presParOf" srcId="{6B914A10-3F80-417C-AEB6-5B08F317FF47}" destId="{753EC167-FE0B-40FD-AFE5-452558954C90}" srcOrd="4" destOrd="0" presId="urn:microsoft.com/office/officeart/2008/layout/VerticalCurvedList"/>
    <dgm:cxn modelId="{E51F0196-D0CA-4D8D-AFFE-43F5B3D0390F}" type="presParOf" srcId="{753EC167-FE0B-40FD-AFE5-452558954C90}" destId="{BBF08CB4-D30F-4ADE-A623-1A3A756AB0FC}" srcOrd="0" destOrd="0" presId="urn:microsoft.com/office/officeart/2008/layout/VerticalCurvedList"/>
    <dgm:cxn modelId="{1CBE30BC-A32B-42F3-B5CB-F7CA92D28048}" type="presParOf" srcId="{6B914A10-3F80-417C-AEB6-5B08F317FF47}" destId="{B6610B7D-7662-4ECA-824E-C7802615AB20}" srcOrd="5" destOrd="0" presId="urn:microsoft.com/office/officeart/2008/layout/VerticalCurvedList"/>
    <dgm:cxn modelId="{51A974BD-51FA-42DA-AD4A-09F19B41E4A7}" type="presParOf" srcId="{6B914A10-3F80-417C-AEB6-5B08F317FF47}" destId="{F96A3AAC-DFB3-462C-9AFD-8214A17990C4}" srcOrd="6" destOrd="0" presId="urn:microsoft.com/office/officeart/2008/layout/VerticalCurvedList"/>
    <dgm:cxn modelId="{28B034E5-B6F3-403A-92E6-46990597AA28}" type="presParOf" srcId="{F96A3AAC-DFB3-462C-9AFD-8214A17990C4}" destId="{CEE341E4-0CC3-42FA-B0EE-55157978E3FA}" srcOrd="0" destOrd="0" presId="urn:microsoft.com/office/officeart/2008/layout/VerticalCurvedList"/>
    <dgm:cxn modelId="{60789C54-95E8-4B25-9BA8-AC35767896BD}" type="presParOf" srcId="{6B914A10-3F80-417C-AEB6-5B08F317FF47}" destId="{EE553BB3-0D03-4E93-98E7-5AA83FDB4BB1}" srcOrd="7" destOrd="0" presId="urn:microsoft.com/office/officeart/2008/layout/VerticalCurvedList"/>
    <dgm:cxn modelId="{20F69D57-657A-4BBC-AD1E-C0E6970EA771}" type="presParOf" srcId="{6B914A10-3F80-417C-AEB6-5B08F317FF47}" destId="{D0501F25-4AAF-455B-A068-6F86FD818023}" srcOrd="8" destOrd="0" presId="urn:microsoft.com/office/officeart/2008/layout/VerticalCurvedList"/>
    <dgm:cxn modelId="{ED34ADDE-1A59-4FD6-941A-916161009E8C}" type="presParOf" srcId="{D0501F25-4AAF-455B-A068-6F86FD818023}" destId="{BB472E7E-6347-4698-AB50-E0DDBA000245}" srcOrd="0" destOrd="0" presId="urn:microsoft.com/office/officeart/2008/layout/VerticalCurvedList"/>
    <dgm:cxn modelId="{16261EAC-4408-4822-8E12-C03E99F73C05}" type="presParOf" srcId="{6B914A10-3F80-417C-AEB6-5B08F317FF47}" destId="{0D995504-61FC-469B-BF2F-69D15DE53EA7}" srcOrd="9" destOrd="0" presId="urn:microsoft.com/office/officeart/2008/layout/VerticalCurvedList"/>
    <dgm:cxn modelId="{B1F62B11-0D7E-45EC-9188-2983425755B7}" type="presParOf" srcId="{6B914A10-3F80-417C-AEB6-5B08F317FF47}" destId="{532CCA2E-CC6F-4CE0-965F-32966CD75749}" srcOrd="10" destOrd="0" presId="urn:microsoft.com/office/officeart/2008/layout/VerticalCurvedList"/>
    <dgm:cxn modelId="{F05848CB-E665-4900-8E5A-3D808F675268}" type="presParOf" srcId="{532CCA2E-CC6F-4CE0-965F-32966CD75749}" destId="{CD0046EE-E492-4783-825C-1B09FC03BA44}" srcOrd="0" destOrd="0" presId="urn:microsoft.com/office/officeart/2008/layout/VerticalCurvedList"/>
    <dgm:cxn modelId="{91E2E2B5-9D7E-4CFD-8A0F-7A70BF032B3E}" type="presParOf" srcId="{6B914A10-3F80-417C-AEB6-5B08F317FF47}" destId="{F9090105-0C78-4752-B805-FA47462893CA}" srcOrd="11" destOrd="0" presId="urn:microsoft.com/office/officeart/2008/layout/VerticalCurvedList"/>
    <dgm:cxn modelId="{72FE0072-53DF-4E7A-AD76-4C7A6394D88B}" type="presParOf" srcId="{6B914A10-3F80-417C-AEB6-5B08F317FF47}" destId="{03FED81C-AC44-4C33-9289-861D226D7790}" srcOrd="12" destOrd="0" presId="urn:microsoft.com/office/officeart/2008/layout/VerticalCurvedList"/>
    <dgm:cxn modelId="{8FE1E922-DD36-4E1B-8ACD-3A723081C520}" type="presParOf" srcId="{03FED81C-AC44-4C33-9289-861D226D7790}" destId="{E2E47EC0-90A6-4CA8-9D31-985C99AD6EF5}" srcOrd="0" destOrd="0" presId="urn:microsoft.com/office/officeart/2008/layout/VerticalCurved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6DFA4C4-15A1-4C85-AA93-539D8E2D1023}"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zh-CN" altLang="en-US"/>
        </a:p>
      </dgm:t>
    </dgm:pt>
    <dgm:pt modelId="{B6572DD8-839D-4EF2-8774-271C4C8C0F53}">
      <dgm:prSet custT="1"/>
      <dgm:spPr/>
      <dgm:t>
        <a:bodyPr/>
        <a:lstStyle/>
        <a:p>
          <a:pPr algn="ctr" rtl="0"/>
          <a:r>
            <a:rPr lang="zh-CN" altLang="en-US" sz="2200" b="1" dirty="0" smtClean="0">
              <a:latin typeface="黑体" panose="02010609060101010101" pitchFamily="49" charset="-122"/>
              <a:ea typeface="黑体" panose="02010609060101010101" pitchFamily="49" charset="-122"/>
            </a:rPr>
            <a:t>操作系统五大功能</a:t>
          </a:r>
          <a:endParaRPr lang="zh-CN" altLang="en-US" sz="2200" dirty="0">
            <a:latin typeface="黑体" panose="02010609060101010101" pitchFamily="49" charset="-122"/>
            <a:ea typeface="黑体" panose="02010609060101010101" pitchFamily="49" charset="-122"/>
          </a:endParaRPr>
        </a:p>
      </dgm:t>
    </dgm:pt>
    <dgm:pt modelId="{2721C532-1BB5-413B-9F96-8120018FF6AC}" type="parTrans" cxnId="{2DD188E8-509A-4F61-8A2C-1F401A62EA08}">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E34689F3-C00D-486B-A783-E61C3AA26620}" type="sibTrans" cxnId="{2DD188E8-509A-4F61-8A2C-1F401A62EA08}">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7CC67628-DA91-42A2-8600-FE5CFE13FEBF}">
      <dgm:prSet custT="1"/>
      <dgm:spPr/>
      <dgm:t>
        <a:bodyPr/>
        <a:lstStyle/>
        <a:p>
          <a:pPr algn="ctr" rtl="0"/>
          <a:r>
            <a:rPr lang="zh-CN" altLang="en-US" sz="2200" b="1" smtClean="0">
              <a:latin typeface="黑体" panose="02010609060101010101" pitchFamily="49" charset="-122"/>
              <a:ea typeface="黑体" panose="02010609060101010101" pitchFamily="49" charset="-122"/>
            </a:rPr>
            <a:t>进程管理</a:t>
          </a:r>
          <a:endParaRPr lang="zh-CN" altLang="en-US" sz="2200">
            <a:latin typeface="黑体" panose="02010609060101010101" pitchFamily="49" charset="-122"/>
            <a:ea typeface="黑体" panose="02010609060101010101" pitchFamily="49" charset="-122"/>
          </a:endParaRPr>
        </a:p>
      </dgm:t>
    </dgm:pt>
    <dgm:pt modelId="{F90E7431-A8A5-4D4A-A5FB-6D51DD16BE97}" type="parTrans" cxnId="{7A124F0C-10D9-42DA-920D-F6EEEC65AC83}">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4A3828D5-A580-4950-9E66-29E298FE4B10}" type="sibTrans" cxnId="{7A124F0C-10D9-42DA-920D-F6EEEC65AC83}">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A604BD8D-98A1-4AE1-98CD-FE09ABA9BB43}">
      <dgm:prSet custT="1"/>
      <dgm:spPr/>
      <dgm:t>
        <a:bodyPr/>
        <a:lstStyle/>
        <a:p>
          <a:pPr algn="ctr" rtl="0"/>
          <a:r>
            <a:rPr lang="zh-CN" altLang="en-US" sz="2200" b="1" dirty="0" smtClean="0">
              <a:latin typeface="黑体" panose="02010609060101010101" pitchFamily="49" charset="-122"/>
              <a:ea typeface="黑体" panose="02010609060101010101" pitchFamily="49" charset="-122"/>
            </a:rPr>
            <a:t>存储器管理</a:t>
          </a:r>
          <a:endParaRPr lang="zh-CN" altLang="en-US" sz="2200" dirty="0">
            <a:latin typeface="黑体" panose="02010609060101010101" pitchFamily="49" charset="-122"/>
            <a:ea typeface="黑体" panose="02010609060101010101" pitchFamily="49" charset="-122"/>
          </a:endParaRPr>
        </a:p>
      </dgm:t>
    </dgm:pt>
    <dgm:pt modelId="{1159B7FF-ECDF-4C50-989A-BF8ECEEAC3DA}" type="parTrans" cxnId="{AFC93157-949C-419C-8065-024F2575446B}">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B399BEF4-530D-4DFA-A13A-15BE487783D9}" type="sibTrans" cxnId="{AFC93157-949C-419C-8065-024F2575446B}">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0E8F912D-FFC6-4BCC-BDDC-721F2043CC5B}">
      <dgm:prSet custT="1"/>
      <dgm:spPr/>
      <dgm:t>
        <a:bodyPr/>
        <a:lstStyle/>
        <a:p>
          <a:pPr algn="ctr" rtl="0"/>
          <a:r>
            <a:rPr lang="zh-CN" altLang="en-US" sz="2200" b="1" smtClean="0">
              <a:latin typeface="黑体" panose="02010609060101010101" pitchFamily="49" charset="-122"/>
              <a:ea typeface="黑体" panose="02010609060101010101" pitchFamily="49" charset="-122"/>
            </a:rPr>
            <a:t>设备管理</a:t>
          </a:r>
          <a:endParaRPr lang="zh-CN" altLang="en-US" sz="2200">
            <a:latin typeface="黑体" panose="02010609060101010101" pitchFamily="49" charset="-122"/>
            <a:ea typeface="黑体" panose="02010609060101010101" pitchFamily="49" charset="-122"/>
          </a:endParaRPr>
        </a:p>
      </dgm:t>
    </dgm:pt>
    <dgm:pt modelId="{54D401E9-24F6-497A-93EF-7DB10228A4DE}" type="parTrans" cxnId="{1E4EB1F3-9E13-46BD-BC60-3D87DFEF5066}">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0FD297F0-ECC0-4515-9993-7E912669D20A}" type="sibTrans" cxnId="{1E4EB1F3-9E13-46BD-BC60-3D87DFEF5066}">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C2A60B24-0EE1-4333-8DA4-AE3477BFD085}">
      <dgm:prSet custT="1"/>
      <dgm:spPr/>
      <dgm:t>
        <a:bodyPr/>
        <a:lstStyle/>
        <a:p>
          <a:pPr algn="ctr" rtl="0"/>
          <a:r>
            <a:rPr lang="zh-CN" altLang="en-US" sz="2200" b="1" smtClean="0">
              <a:latin typeface="黑体" panose="02010609060101010101" pitchFamily="49" charset="-122"/>
              <a:ea typeface="黑体" panose="02010609060101010101" pitchFamily="49" charset="-122"/>
            </a:rPr>
            <a:t>文件管理</a:t>
          </a:r>
          <a:endParaRPr lang="zh-CN" altLang="en-US" sz="2200">
            <a:latin typeface="黑体" panose="02010609060101010101" pitchFamily="49" charset="-122"/>
            <a:ea typeface="黑体" panose="02010609060101010101" pitchFamily="49" charset="-122"/>
          </a:endParaRPr>
        </a:p>
      </dgm:t>
    </dgm:pt>
    <dgm:pt modelId="{25F1FC15-A219-4808-934F-BB17A2EC7583}" type="parTrans" cxnId="{A062383A-21F2-43DC-AD8B-9910FD363D3C}">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BF689D3D-2964-4094-B62B-B3D6E966AC93}" type="sibTrans" cxnId="{A062383A-21F2-43DC-AD8B-9910FD363D3C}">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9058FA36-1DA9-4D58-BA11-100D0FA3AF90}">
      <dgm:prSet custT="1"/>
      <dgm:spPr/>
      <dgm:t>
        <a:bodyPr/>
        <a:lstStyle/>
        <a:p>
          <a:pPr algn="ctr" rtl="0"/>
          <a:r>
            <a:rPr lang="zh-CN" altLang="en-US" sz="2200" b="1" dirty="0" smtClean="0">
              <a:latin typeface="黑体" panose="02010609060101010101" pitchFamily="49" charset="-122"/>
              <a:ea typeface="黑体" panose="02010609060101010101" pitchFamily="49" charset="-122"/>
            </a:rPr>
            <a:t>用户接口</a:t>
          </a:r>
          <a:endParaRPr lang="zh-CN" altLang="en-US" sz="2200" dirty="0">
            <a:latin typeface="黑体" panose="02010609060101010101" pitchFamily="49" charset="-122"/>
            <a:ea typeface="黑体" panose="02010609060101010101" pitchFamily="49" charset="-122"/>
          </a:endParaRPr>
        </a:p>
      </dgm:t>
    </dgm:pt>
    <dgm:pt modelId="{36C334FC-91EC-4B87-8A53-55CB8C1928B2}" type="parTrans" cxnId="{668A4F04-C968-4F06-858C-EB4A68514250}">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D78D59BE-E8D5-4654-9FDA-3E1EB59A2CFE}" type="sibTrans" cxnId="{668A4F04-C968-4F06-858C-EB4A68514250}">
      <dgm:prSet/>
      <dgm:spPr/>
      <dgm:t>
        <a:bodyPr/>
        <a:lstStyle/>
        <a:p>
          <a:pPr algn="ctr"/>
          <a:endParaRPr lang="zh-CN" altLang="en-US" sz="2200">
            <a:latin typeface="黑体" panose="02010609060101010101" pitchFamily="49" charset="-122"/>
            <a:ea typeface="黑体" panose="02010609060101010101" pitchFamily="49" charset="-122"/>
          </a:endParaRPr>
        </a:p>
      </dgm:t>
    </dgm:pt>
    <dgm:pt modelId="{20F0D5A2-15CB-4942-9F0B-0C96F790CF29}" type="pres">
      <dgm:prSet presAssocID="{36DFA4C4-15A1-4C85-AA93-539D8E2D1023}" presName="Name0" presStyleCnt="0">
        <dgm:presLayoutVars>
          <dgm:chMax val="1"/>
          <dgm:dir/>
          <dgm:animLvl val="ctr"/>
          <dgm:resizeHandles val="exact"/>
        </dgm:presLayoutVars>
      </dgm:prSet>
      <dgm:spPr/>
      <dgm:t>
        <a:bodyPr/>
        <a:lstStyle/>
        <a:p>
          <a:endParaRPr lang="zh-CN" altLang="en-US"/>
        </a:p>
      </dgm:t>
    </dgm:pt>
    <dgm:pt modelId="{B2DCCE08-318B-4F45-96F9-5BFB1D6CBCE1}" type="pres">
      <dgm:prSet presAssocID="{B6572DD8-839D-4EF2-8774-271C4C8C0F53}" presName="centerShape" presStyleLbl="node0" presStyleIdx="0" presStyleCnt="1"/>
      <dgm:spPr/>
      <dgm:t>
        <a:bodyPr/>
        <a:lstStyle/>
        <a:p>
          <a:endParaRPr lang="zh-CN" altLang="en-US"/>
        </a:p>
      </dgm:t>
    </dgm:pt>
    <dgm:pt modelId="{67D776C7-66BB-4C67-82D0-B896C180F537}" type="pres">
      <dgm:prSet presAssocID="{7CC67628-DA91-42A2-8600-FE5CFE13FEBF}" presName="node" presStyleLbl="node1" presStyleIdx="0" presStyleCnt="5">
        <dgm:presLayoutVars>
          <dgm:bulletEnabled val="1"/>
        </dgm:presLayoutVars>
      </dgm:prSet>
      <dgm:spPr/>
      <dgm:t>
        <a:bodyPr/>
        <a:lstStyle/>
        <a:p>
          <a:endParaRPr lang="zh-CN" altLang="en-US"/>
        </a:p>
      </dgm:t>
    </dgm:pt>
    <dgm:pt modelId="{EB82ABBB-2177-48CD-A864-C5E3587064BC}" type="pres">
      <dgm:prSet presAssocID="{7CC67628-DA91-42A2-8600-FE5CFE13FEBF}" presName="dummy" presStyleCnt="0"/>
      <dgm:spPr/>
    </dgm:pt>
    <dgm:pt modelId="{C258DDA8-8D98-43E3-8CC2-819465BA0E37}" type="pres">
      <dgm:prSet presAssocID="{4A3828D5-A580-4950-9E66-29E298FE4B10}" presName="sibTrans" presStyleLbl="sibTrans2D1" presStyleIdx="0" presStyleCnt="5"/>
      <dgm:spPr/>
      <dgm:t>
        <a:bodyPr/>
        <a:lstStyle/>
        <a:p>
          <a:endParaRPr lang="zh-CN" altLang="en-US"/>
        </a:p>
      </dgm:t>
    </dgm:pt>
    <dgm:pt modelId="{FB6D2E3F-5045-4620-8C18-1366ED9146F3}" type="pres">
      <dgm:prSet presAssocID="{A604BD8D-98A1-4AE1-98CD-FE09ABA9BB43}" presName="node" presStyleLbl="node1" presStyleIdx="1" presStyleCnt="5">
        <dgm:presLayoutVars>
          <dgm:bulletEnabled val="1"/>
        </dgm:presLayoutVars>
      </dgm:prSet>
      <dgm:spPr/>
      <dgm:t>
        <a:bodyPr/>
        <a:lstStyle/>
        <a:p>
          <a:endParaRPr lang="zh-CN" altLang="en-US"/>
        </a:p>
      </dgm:t>
    </dgm:pt>
    <dgm:pt modelId="{C843BF7B-007B-4114-9A25-4F4929E87B89}" type="pres">
      <dgm:prSet presAssocID="{A604BD8D-98A1-4AE1-98CD-FE09ABA9BB43}" presName="dummy" presStyleCnt="0"/>
      <dgm:spPr/>
    </dgm:pt>
    <dgm:pt modelId="{248BBDF7-30A9-4C12-A0EF-ED4D54B73BFA}" type="pres">
      <dgm:prSet presAssocID="{B399BEF4-530D-4DFA-A13A-15BE487783D9}" presName="sibTrans" presStyleLbl="sibTrans2D1" presStyleIdx="1" presStyleCnt="5"/>
      <dgm:spPr/>
      <dgm:t>
        <a:bodyPr/>
        <a:lstStyle/>
        <a:p>
          <a:endParaRPr lang="zh-CN" altLang="en-US"/>
        </a:p>
      </dgm:t>
    </dgm:pt>
    <dgm:pt modelId="{A3C58F59-E0CC-4A97-A67B-9A3F237AA109}" type="pres">
      <dgm:prSet presAssocID="{0E8F912D-FFC6-4BCC-BDDC-721F2043CC5B}" presName="node" presStyleLbl="node1" presStyleIdx="2" presStyleCnt="5">
        <dgm:presLayoutVars>
          <dgm:bulletEnabled val="1"/>
        </dgm:presLayoutVars>
      </dgm:prSet>
      <dgm:spPr/>
      <dgm:t>
        <a:bodyPr/>
        <a:lstStyle/>
        <a:p>
          <a:endParaRPr lang="zh-CN" altLang="en-US"/>
        </a:p>
      </dgm:t>
    </dgm:pt>
    <dgm:pt modelId="{379C9E5B-2D8F-476B-805C-F6AAD7904BE1}" type="pres">
      <dgm:prSet presAssocID="{0E8F912D-FFC6-4BCC-BDDC-721F2043CC5B}" presName="dummy" presStyleCnt="0"/>
      <dgm:spPr/>
    </dgm:pt>
    <dgm:pt modelId="{22586A52-D249-4525-AFB4-96C02C855FC0}" type="pres">
      <dgm:prSet presAssocID="{0FD297F0-ECC0-4515-9993-7E912669D20A}" presName="sibTrans" presStyleLbl="sibTrans2D1" presStyleIdx="2" presStyleCnt="5"/>
      <dgm:spPr/>
      <dgm:t>
        <a:bodyPr/>
        <a:lstStyle/>
        <a:p>
          <a:endParaRPr lang="zh-CN" altLang="en-US"/>
        </a:p>
      </dgm:t>
    </dgm:pt>
    <dgm:pt modelId="{484596EE-82EE-48E1-A10E-3A7BA848B03B}" type="pres">
      <dgm:prSet presAssocID="{C2A60B24-0EE1-4333-8DA4-AE3477BFD085}" presName="node" presStyleLbl="node1" presStyleIdx="3" presStyleCnt="5">
        <dgm:presLayoutVars>
          <dgm:bulletEnabled val="1"/>
        </dgm:presLayoutVars>
      </dgm:prSet>
      <dgm:spPr/>
      <dgm:t>
        <a:bodyPr/>
        <a:lstStyle/>
        <a:p>
          <a:endParaRPr lang="zh-CN" altLang="en-US"/>
        </a:p>
      </dgm:t>
    </dgm:pt>
    <dgm:pt modelId="{45C9B269-0839-4772-9B3B-B7BDE469F6B1}" type="pres">
      <dgm:prSet presAssocID="{C2A60B24-0EE1-4333-8DA4-AE3477BFD085}" presName="dummy" presStyleCnt="0"/>
      <dgm:spPr/>
    </dgm:pt>
    <dgm:pt modelId="{9263D960-D9D0-464C-B480-FC9324361671}" type="pres">
      <dgm:prSet presAssocID="{BF689D3D-2964-4094-B62B-B3D6E966AC93}" presName="sibTrans" presStyleLbl="sibTrans2D1" presStyleIdx="3" presStyleCnt="5"/>
      <dgm:spPr/>
      <dgm:t>
        <a:bodyPr/>
        <a:lstStyle/>
        <a:p>
          <a:endParaRPr lang="zh-CN" altLang="en-US"/>
        </a:p>
      </dgm:t>
    </dgm:pt>
    <dgm:pt modelId="{66CF297B-1D5F-4362-B995-50E0A1263B28}" type="pres">
      <dgm:prSet presAssocID="{9058FA36-1DA9-4D58-BA11-100D0FA3AF90}" presName="node" presStyleLbl="node1" presStyleIdx="4" presStyleCnt="5">
        <dgm:presLayoutVars>
          <dgm:bulletEnabled val="1"/>
        </dgm:presLayoutVars>
      </dgm:prSet>
      <dgm:spPr/>
      <dgm:t>
        <a:bodyPr/>
        <a:lstStyle/>
        <a:p>
          <a:endParaRPr lang="zh-CN" altLang="en-US"/>
        </a:p>
      </dgm:t>
    </dgm:pt>
    <dgm:pt modelId="{52195FC4-0036-4262-B368-8850B4DF5721}" type="pres">
      <dgm:prSet presAssocID="{9058FA36-1DA9-4D58-BA11-100D0FA3AF90}" presName="dummy" presStyleCnt="0"/>
      <dgm:spPr/>
    </dgm:pt>
    <dgm:pt modelId="{C87D136E-C03A-4A7F-8E74-9F682D8AFB56}" type="pres">
      <dgm:prSet presAssocID="{D78D59BE-E8D5-4654-9FDA-3E1EB59A2CFE}" presName="sibTrans" presStyleLbl="sibTrans2D1" presStyleIdx="4" presStyleCnt="5"/>
      <dgm:spPr/>
      <dgm:t>
        <a:bodyPr/>
        <a:lstStyle/>
        <a:p>
          <a:endParaRPr lang="zh-CN" altLang="en-US"/>
        </a:p>
      </dgm:t>
    </dgm:pt>
  </dgm:ptLst>
  <dgm:cxnLst>
    <dgm:cxn modelId="{AD3469DE-38E6-4A48-93CD-26ADBDE757F6}" type="presOf" srcId="{A604BD8D-98A1-4AE1-98CD-FE09ABA9BB43}" destId="{FB6D2E3F-5045-4620-8C18-1366ED9146F3}" srcOrd="0" destOrd="0" presId="urn:microsoft.com/office/officeart/2005/8/layout/radial6"/>
    <dgm:cxn modelId="{80D5A44A-C57D-48BF-BFE8-7FD1EC54CD3A}" type="presOf" srcId="{0E8F912D-FFC6-4BCC-BDDC-721F2043CC5B}" destId="{A3C58F59-E0CC-4A97-A67B-9A3F237AA109}" srcOrd="0" destOrd="0" presId="urn:microsoft.com/office/officeart/2005/8/layout/radial6"/>
    <dgm:cxn modelId="{B7F0B705-B660-4C44-8A45-FBC88024F091}" type="presOf" srcId="{7CC67628-DA91-42A2-8600-FE5CFE13FEBF}" destId="{67D776C7-66BB-4C67-82D0-B896C180F537}" srcOrd="0" destOrd="0" presId="urn:microsoft.com/office/officeart/2005/8/layout/radial6"/>
    <dgm:cxn modelId="{AFC93157-949C-419C-8065-024F2575446B}" srcId="{B6572DD8-839D-4EF2-8774-271C4C8C0F53}" destId="{A604BD8D-98A1-4AE1-98CD-FE09ABA9BB43}" srcOrd="1" destOrd="0" parTransId="{1159B7FF-ECDF-4C50-989A-BF8ECEEAC3DA}" sibTransId="{B399BEF4-530D-4DFA-A13A-15BE487783D9}"/>
    <dgm:cxn modelId="{147DD48C-3AAC-45A8-A61E-998526FF158E}" type="presOf" srcId="{B6572DD8-839D-4EF2-8774-271C4C8C0F53}" destId="{B2DCCE08-318B-4F45-96F9-5BFB1D6CBCE1}" srcOrd="0" destOrd="0" presId="urn:microsoft.com/office/officeart/2005/8/layout/radial6"/>
    <dgm:cxn modelId="{3E915AFF-09E4-4C5C-8627-328AB75E8BF2}" type="presOf" srcId="{B399BEF4-530D-4DFA-A13A-15BE487783D9}" destId="{248BBDF7-30A9-4C12-A0EF-ED4D54B73BFA}" srcOrd="0" destOrd="0" presId="urn:microsoft.com/office/officeart/2005/8/layout/radial6"/>
    <dgm:cxn modelId="{1DCC8E69-22BC-4DC0-9476-CDB5E50676AB}" type="presOf" srcId="{D78D59BE-E8D5-4654-9FDA-3E1EB59A2CFE}" destId="{C87D136E-C03A-4A7F-8E74-9F682D8AFB56}" srcOrd="0" destOrd="0" presId="urn:microsoft.com/office/officeart/2005/8/layout/radial6"/>
    <dgm:cxn modelId="{668A4F04-C968-4F06-858C-EB4A68514250}" srcId="{B6572DD8-839D-4EF2-8774-271C4C8C0F53}" destId="{9058FA36-1DA9-4D58-BA11-100D0FA3AF90}" srcOrd="4" destOrd="0" parTransId="{36C334FC-91EC-4B87-8A53-55CB8C1928B2}" sibTransId="{D78D59BE-E8D5-4654-9FDA-3E1EB59A2CFE}"/>
    <dgm:cxn modelId="{8729ACDE-0B26-4C36-9E3D-C48D37D2CB59}" type="presOf" srcId="{0FD297F0-ECC0-4515-9993-7E912669D20A}" destId="{22586A52-D249-4525-AFB4-96C02C855FC0}" srcOrd="0" destOrd="0" presId="urn:microsoft.com/office/officeart/2005/8/layout/radial6"/>
    <dgm:cxn modelId="{A062383A-21F2-43DC-AD8B-9910FD363D3C}" srcId="{B6572DD8-839D-4EF2-8774-271C4C8C0F53}" destId="{C2A60B24-0EE1-4333-8DA4-AE3477BFD085}" srcOrd="3" destOrd="0" parTransId="{25F1FC15-A219-4808-934F-BB17A2EC7583}" sibTransId="{BF689D3D-2964-4094-B62B-B3D6E966AC93}"/>
    <dgm:cxn modelId="{82C8F80E-EBF6-4009-BC15-B971679EED3B}" type="presOf" srcId="{C2A60B24-0EE1-4333-8DA4-AE3477BFD085}" destId="{484596EE-82EE-48E1-A10E-3A7BA848B03B}" srcOrd="0" destOrd="0" presId="urn:microsoft.com/office/officeart/2005/8/layout/radial6"/>
    <dgm:cxn modelId="{2DD188E8-509A-4F61-8A2C-1F401A62EA08}" srcId="{36DFA4C4-15A1-4C85-AA93-539D8E2D1023}" destId="{B6572DD8-839D-4EF2-8774-271C4C8C0F53}" srcOrd="0" destOrd="0" parTransId="{2721C532-1BB5-413B-9F96-8120018FF6AC}" sibTransId="{E34689F3-C00D-486B-A783-E61C3AA26620}"/>
    <dgm:cxn modelId="{1E4EB1F3-9E13-46BD-BC60-3D87DFEF5066}" srcId="{B6572DD8-839D-4EF2-8774-271C4C8C0F53}" destId="{0E8F912D-FFC6-4BCC-BDDC-721F2043CC5B}" srcOrd="2" destOrd="0" parTransId="{54D401E9-24F6-497A-93EF-7DB10228A4DE}" sibTransId="{0FD297F0-ECC0-4515-9993-7E912669D20A}"/>
    <dgm:cxn modelId="{7A124F0C-10D9-42DA-920D-F6EEEC65AC83}" srcId="{B6572DD8-839D-4EF2-8774-271C4C8C0F53}" destId="{7CC67628-DA91-42A2-8600-FE5CFE13FEBF}" srcOrd="0" destOrd="0" parTransId="{F90E7431-A8A5-4D4A-A5FB-6D51DD16BE97}" sibTransId="{4A3828D5-A580-4950-9E66-29E298FE4B10}"/>
    <dgm:cxn modelId="{1A69FA75-3DB7-404E-9DC0-401D9C30DF70}" type="presOf" srcId="{9058FA36-1DA9-4D58-BA11-100D0FA3AF90}" destId="{66CF297B-1D5F-4362-B995-50E0A1263B28}" srcOrd="0" destOrd="0" presId="urn:microsoft.com/office/officeart/2005/8/layout/radial6"/>
    <dgm:cxn modelId="{0C563167-3114-4782-B986-3408FE845538}" type="presOf" srcId="{4A3828D5-A580-4950-9E66-29E298FE4B10}" destId="{C258DDA8-8D98-43E3-8CC2-819465BA0E37}" srcOrd="0" destOrd="0" presId="urn:microsoft.com/office/officeart/2005/8/layout/radial6"/>
    <dgm:cxn modelId="{67CB42D5-F846-4054-9DDA-11AF69E0F910}" type="presOf" srcId="{BF689D3D-2964-4094-B62B-B3D6E966AC93}" destId="{9263D960-D9D0-464C-B480-FC9324361671}" srcOrd="0" destOrd="0" presId="urn:microsoft.com/office/officeart/2005/8/layout/radial6"/>
    <dgm:cxn modelId="{B45E81B6-730C-4ADC-B1B6-78EA5FEB4FFB}" type="presOf" srcId="{36DFA4C4-15A1-4C85-AA93-539D8E2D1023}" destId="{20F0D5A2-15CB-4942-9F0B-0C96F790CF29}" srcOrd="0" destOrd="0" presId="urn:microsoft.com/office/officeart/2005/8/layout/radial6"/>
    <dgm:cxn modelId="{0337A034-9A7D-4104-937E-1F272762FD76}" type="presParOf" srcId="{20F0D5A2-15CB-4942-9F0B-0C96F790CF29}" destId="{B2DCCE08-318B-4F45-96F9-5BFB1D6CBCE1}" srcOrd="0" destOrd="0" presId="urn:microsoft.com/office/officeart/2005/8/layout/radial6"/>
    <dgm:cxn modelId="{BEC295EE-0930-49C9-B630-FF0CA750F3C3}" type="presParOf" srcId="{20F0D5A2-15CB-4942-9F0B-0C96F790CF29}" destId="{67D776C7-66BB-4C67-82D0-B896C180F537}" srcOrd="1" destOrd="0" presId="urn:microsoft.com/office/officeart/2005/8/layout/radial6"/>
    <dgm:cxn modelId="{D72EB99D-7B4F-458B-A42A-217CFB186DE1}" type="presParOf" srcId="{20F0D5A2-15CB-4942-9F0B-0C96F790CF29}" destId="{EB82ABBB-2177-48CD-A864-C5E3587064BC}" srcOrd="2" destOrd="0" presId="urn:microsoft.com/office/officeart/2005/8/layout/radial6"/>
    <dgm:cxn modelId="{FF4A3A61-D425-429D-B13A-D7A2E2150232}" type="presParOf" srcId="{20F0D5A2-15CB-4942-9F0B-0C96F790CF29}" destId="{C258DDA8-8D98-43E3-8CC2-819465BA0E37}" srcOrd="3" destOrd="0" presId="urn:microsoft.com/office/officeart/2005/8/layout/radial6"/>
    <dgm:cxn modelId="{196DBAE1-9A35-4E83-8CB3-F6A66AF7CBE8}" type="presParOf" srcId="{20F0D5A2-15CB-4942-9F0B-0C96F790CF29}" destId="{FB6D2E3F-5045-4620-8C18-1366ED9146F3}" srcOrd="4" destOrd="0" presId="urn:microsoft.com/office/officeart/2005/8/layout/radial6"/>
    <dgm:cxn modelId="{4A75763E-86B4-4C59-A63D-3998C89604BF}" type="presParOf" srcId="{20F0D5A2-15CB-4942-9F0B-0C96F790CF29}" destId="{C843BF7B-007B-4114-9A25-4F4929E87B89}" srcOrd="5" destOrd="0" presId="urn:microsoft.com/office/officeart/2005/8/layout/radial6"/>
    <dgm:cxn modelId="{E20ECBB6-9A26-4FB7-8FB4-4EC5B5D1886B}" type="presParOf" srcId="{20F0D5A2-15CB-4942-9F0B-0C96F790CF29}" destId="{248BBDF7-30A9-4C12-A0EF-ED4D54B73BFA}" srcOrd="6" destOrd="0" presId="urn:microsoft.com/office/officeart/2005/8/layout/radial6"/>
    <dgm:cxn modelId="{39E9604E-5D3F-4FEF-8F75-93E94504D338}" type="presParOf" srcId="{20F0D5A2-15CB-4942-9F0B-0C96F790CF29}" destId="{A3C58F59-E0CC-4A97-A67B-9A3F237AA109}" srcOrd="7" destOrd="0" presId="urn:microsoft.com/office/officeart/2005/8/layout/radial6"/>
    <dgm:cxn modelId="{3E63B94D-8338-4217-A439-E93D056A403E}" type="presParOf" srcId="{20F0D5A2-15CB-4942-9F0B-0C96F790CF29}" destId="{379C9E5B-2D8F-476B-805C-F6AAD7904BE1}" srcOrd="8" destOrd="0" presId="urn:microsoft.com/office/officeart/2005/8/layout/radial6"/>
    <dgm:cxn modelId="{4919F086-87B6-4574-A291-8CDEAFBDBB46}" type="presParOf" srcId="{20F0D5A2-15CB-4942-9F0B-0C96F790CF29}" destId="{22586A52-D249-4525-AFB4-96C02C855FC0}" srcOrd="9" destOrd="0" presId="urn:microsoft.com/office/officeart/2005/8/layout/radial6"/>
    <dgm:cxn modelId="{697AC3BF-9483-4F86-81CC-6494265F00BB}" type="presParOf" srcId="{20F0D5A2-15CB-4942-9F0B-0C96F790CF29}" destId="{484596EE-82EE-48E1-A10E-3A7BA848B03B}" srcOrd="10" destOrd="0" presId="urn:microsoft.com/office/officeart/2005/8/layout/radial6"/>
    <dgm:cxn modelId="{8D6289F9-4FF2-4F1E-981F-2CEBFD9A7062}" type="presParOf" srcId="{20F0D5A2-15CB-4942-9F0B-0C96F790CF29}" destId="{45C9B269-0839-4772-9B3B-B7BDE469F6B1}" srcOrd="11" destOrd="0" presId="urn:microsoft.com/office/officeart/2005/8/layout/radial6"/>
    <dgm:cxn modelId="{CA4F2F7B-2A52-456B-8192-DB941FD0D85E}" type="presParOf" srcId="{20F0D5A2-15CB-4942-9F0B-0C96F790CF29}" destId="{9263D960-D9D0-464C-B480-FC9324361671}" srcOrd="12" destOrd="0" presId="urn:microsoft.com/office/officeart/2005/8/layout/radial6"/>
    <dgm:cxn modelId="{92D119C0-4FCF-401D-80AE-B56E7B3CAD8C}" type="presParOf" srcId="{20F0D5A2-15CB-4942-9F0B-0C96F790CF29}" destId="{66CF297B-1D5F-4362-B995-50E0A1263B28}" srcOrd="13" destOrd="0" presId="urn:microsoft.com/office/officeart/2005/8/layout/radial6"/>
    <dgm:cxn modelId="{91F85B6F-F621-4EB5-838E-3D050D5F5457}" type="presParOf" srcId="{20F0D5A2-15CB-4942-9F0B-0C96F790CF29}" destId="{52195FC4-0036-4262-B368-8850B4DF5721}" srcOrd="14" destOrd="0" presId="urn:microsoft.com/office/officeart/2005/8/layout/radial6"/>
    <dgm:cxn modelId="{EA52A174-35A8-4987-802F-28347E106FDF}" type="presParOf" srcId="{20F0D5A2-15CB-4942-9F0B-0C96F790CF29}" destId="{C87D136E-C03A-4A7F-8E74-9F682D8AFB56}"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28C902-5297-4101-9C99-629609B347FC}" type="doc">
      <dgm:prSet loTypeId="urn:microsoft.com/office/officeart/2005/8/layout/radial5" loCatId="relationship" qsTypeId="urn:microsoft.com/office/officeart/2005/8/quickstyle/simple2" qsCatId="simple" csTypeId="urn:microsoft.com/office/officeart/2005/8/colors/accent1_2" csCatId="accent1" phldr="1"/>
      <dgm:spPr/>
      <dgm:t>
        <a:bodyPr/>
        <a:lstStyle/>
        <a:p>
          <a:endParaRPr lang="zh-CN" altLang="en-US"/>
        </a:p>
      </dgm:t>
    </dgm:pt>
    <dgm:pt modelId="{4F58F3D8-806C-4D9A-9083-2A85B6EC6F78}">
      <dgm:prSet custT="1"/>
      <dgm:spPr/>
      <dgm:t>
        <a:bodyPr/>
        <a:lstStyle/>
        <a:p>
          <a:pPr rtl="0"/>
          <a:r>
            <a:rPr lang="zh-CN" altLang="en-US" sz="2000" b="1" dirty="0" smtClean="0">
              <a:latin typeface="黑体" panose="02010609060101010101" pitchFamily="49" charset="-122"/>
              <a:ea typeface="黑体" panose="02010609060101010101" pitchFamily="49" charset="-122"/>
            </a:rPr>
            <a:t>操作系统的主要类型</a:t>
          </a:r>
          <a:endParaRPr lang="zh-CN" altLang="en-US" sz="2000" dirty="0">
            <a:latin typeface="黑体" panose="02010609060101010101" pitchFamily="49" charset="-122"/>
            <a:ea typeface="黑体" panose="02010609060101010101" pitchFamily="49" charset="-122"/>
          </a:endParaRPr>
        </a:p>
      </dgm:t>
    </dgm:pt>
    <dgm:pt modelId="{C0426B59-45E9-44E1-9DC9-5FE4B9ABBBE4}" type="parTrans" cxnId="{0CDC7D98-7DA9-426A-B725-DDB6E9CDB4C2}">
      <dgm:prSet/>
      <dgm:spPr/>
      <dgm:t>
        <a:bodyPr/>
        <a:lstStyle/>
        <a:p>
          <a:endParaRPr lang="zh-CN" altLang="en-US" sz="2000">
            <a:latin typeface="黑体" panose="02010609060101010101" pitchFamily="49" charset="-122"/>
            <a:ea typeface="黑体" panose="02010609060101010101" pitchFamily="49" charset="-122"/>
          </a:endParaRPr>
        </a:p>
      </dgm:t>
    </dgm:pt>
    <dgm:pt modelId="{65F10BFB-E008-4769-8168-FC8C81F3487B}" type="sibTrans" cxnId="{0CDC7D98-7DA9-426A-B725-DDB6E9CDB4C2}">
      <dgm:prSet/>
      <dgm:spPr/>
      <dgm:t>
        <a:bodyPr/>
        <a:lstStyle/>
        <a:p>
          <a:endParaRPr lang="zh-CN" altLang="en-US" sz="2000">
            <a:latin typeface="黑体" panose="02010609060101010101" pitchFamily="49" charset="-122"/>
            <a:ea typeface="黑体" panose="02010609060101010101" pitchFamily="49" charset="-122"/>
          </a:endParaRPr>
        </a:p>
      </dgm:t>
    </dgm:pt>
    <dgm:pt modelId="{6AEAC6E1-91EC-498B-B821-ACC51AB40997}">
      <dgm:prSet custT="1"/>
      <dgm:spPr/>
      <dgm:t>
        <a:bodyPr/>
        <a:lstStyle/>
        <a:p>
          <a:pPr rtl="0"/>
          <a:r>
            <a:rPr lang="zh-CN" altLang="en-US" sz="2000" b="1" smtClean="0">
              <a:latin typeface="黑体" panose="02010609060101010101" pitchFamily="49" charset="-122"/>
              <a:ea typeface="黑体" panose="02010609060101010101" pitchFamily="49" charset="-122"/>
            </a:rPr>
            <a:t>批处理操作系统</a:t>
          </a:r>
          <a:endParaRPr lang="zh-CN" altLang="en-US" sz="2000">
            <a:latin typeface="黑体" panose="02010609060101010101" pitchFamily="49" charset="-122"/>
            <a:ea typeface="黑体" panose="02010609060101010101" pitchFamily="49" charset="-122"/>
          </a:endParaRPr>
        </a:p>
      </dgm:t>
    </dgm:pt>
    <dgm:pt modelId="{0AD84E2B-8F5E-4CAB-912B-F2FA8C119562}" type="parTrans" cxnId="{2F1D3776-1CDE-4F25-9FFF-6B6FF3A6FBDE}">
      <dgm:prSet custT="1"/>
      <dgm:spPr/>
      <dgm:t>
        <a:bodyPr/>
        <a:lstStyle/>
        <a:p>
          <a:endParaRPr lang="zh-CN" altLang="en-US" sz="2000">
            <a:latin typeface="黑体" panose="02010609060101010101" pitchFamily="49" charset="-122"/>
            <a:ea typeface="黑体" panose="02010609060101010101" pitchFamily="49" charset="-122"/>
          </a:endParaRPr>
        </a:p>
      </dgm:t>
    </dgm:pt>
    <dgm:pt modelId="{049BEE5F-BE5D-470E-AF9F-2C330F956829}" type="sibTrans" cxnId="{2F1D3776-1CDE-4F25-9FFF-6B6FF3A6FBDE}">
      <dgm:prSet/>
      <dgm:spPr/>
      <dgm:t>
        <a:bodyPr/>
        <a:lstStyle/>
        <a:p>
          <a:endParaRPr lang="zh-CN" altLang="en-US" sz="2000">
            <a:latin typeface="黑体" panose="02010609060101010101" pitchFamily="49" charset="-122"/>
            <a:ea typeface="黑体" panose="02010609060101010101" pitchFamily="49" charset="-122"/>
          </a:endParaRPr>
        </a:p>
      </dgm:t>
    </dgm:pt>
    <dgm:pt modelId="{88B8FE4B-4501-48A6-9AA7-6F4D340C9ED8}">
      <dgm:prSet custT="1"/>
      <dgm:spPr/>
      <dgm:t>
        <a:bodyPr/>
        <a:lstStyle/>
        <a:p>
          <a:pPr rtl="0"/>
          <a:r>
            <a:rPr lang="zh-CN" altLang="en-US" sz="2000" b="1" smtClean="0">
              <a:latin typeface="黑体" panose="02010609060101010101" pitchFamily="49" charset="-122"/>
              <a:ea typeface="黑体" panose="02010609060101010101" pitchFamily="49" charset="-122"/>
            </a:rPr>
            <a:t>分时操作系统</a:t>
          </a:r>
          <a:endParaRPr lang="zh-CN" altLang="en-US" sz="2000">
            <a:latin typeface="黑体" panose="02010609060101010101" pitchFamily="49" charset="-122"/>
            <a:ea typeface="黑体" panose="02010609060101010101" pitchFamily="49" charset="-122"/>
          </a:endParaRPr>
        </a:p>
      </dgm:t>
    </dgm:pt>
    <dgm:pt modelId="{552FA389-0451-4929-93A5-6D7216EAED46}" type="parTrans" cxnId="{2D0387EF-BBE6-4C19-BD80-D065FB7B5E35}">
      <dgm:prSet custT="1"/>
      <dgm:spPr/>
      <dgm:t>
        <a:bodyPr/>
        <a:lstStyle/>
        <a:p>
          <a:endParaRPr lang="zh-CN" altLang="en-US" sz="2000">
            <a:latin typeface="黑体" panose="02010609060101010101" pitchFamily="49" charset="-122"/>
            <a:ea typeface="黑体" panose="02010609060101010101" pitchFamily="49" charset="-122"/>
          </a:endParaRPr>
        </a:p>
      </dgm:t>
    </dgm:pt>
    <dgm:pt modelId="{41727CA1-A018-4423-836A-3F0BB1511942}" type="sibTrans" cxnId="{2D0387EF-BBE6-4C19-BD80-D065FB7B5E35}">
      <dgm:prSet/>
      <dgm:spPr/>
      <dgm:t>
        <a:bodyPr/>
        <a:lstStyle/>
        <a:p>
          <a:endParaRPr lang="zh-CN" altLang="en-US" sz="2000">
            <a:latin typeface="黑体" panose="02010609060101010101" pitchFamily="49" charset="-122"/>
            <a:ea typeface="黑体" panose="02010609060101010101" pitchFamily="49" charset="-122"/>
          </a:endParaRPr>
        </a:p>
      </dgm:t>
    </dgm:pt>
    <dgm:pt modelId="{D626BB25-4262-485C-AD12-DBAE087F980E}">
      <dgm:prSet custT="1"/>
      <dgm:spPr/>
      <dgm:t>
        <a:bodyPr/>
        <a:lstStyle/>
        <a:p>
          <a:pPr rtl="0"/>
          <a:r>
            <a:rPr lang="zh-CN" altLang="en-US" sz="2000" b="1" smtClean="0">
              <a:latin typeface="黑体" panose="02010609060101010101" pitchFamily="49" charset="-122"/>
              <a:ea typeface="黑体" panose="02010609060101010101" pitchFamily="49" charset="-122"/>
            </a:rPr>
            <a:t>实时操作系统</a:t>
          </a:r>
          <a:endParaRPr lang="zh-CN" altLang="en-US" sz="2000">
            <a:latin typeface="黑体" panose="02010609060101010101" pitchFamily="49" charset="-122"/>
            <a:ea typeface="黑体" panose="02010609060101010101" pitchFamily="49" charset="-122"/>
          </a:endParaRPr>
        </a:p>
      </dgm:t>
    </dgm:pt>
    <dgm:pt modelId="{2E85E4F2-4B03-4750-9CEB-FE5DEB2AF874}" type="parTrans" cxnId="{081BB368-286C-4658-83BC-70D30123A4DF}">
      <dgm:prSet custT="1"/>
      <dgm:spPr/>
      <dgm:t>
        <a:bodyPr/>
        <a:lstStyle/>
        <a:p>
          <a:endParaRPr lang="zh-CN" altLang="en-US" sz="2000">
            <a:latin typeface="黑体" panose="02010609060101010101" pitchFamily="49" charset="-122"/>
            <a:ea typeface="黑体" panose="02010609060101010101" pitchFamily="49" charset="-122"/>
          </a:endParaRPr>
        </a:p>
      </dgm:t>
    </dgm:pt>
    <dgm:pt modelId="{A708DFBD-6118-41EB-876E-6606986EB5AF}" type="sibTrans" cxnId="{081BB368-286C-4658-83BC-70D30123A4DF}">
      <dgm:prSet/>
      <dgm:spPr/>
      <dgm:t>
        <a:bodyPr/>
        <a:lstStyle/>
        <a:p>
          <a:endParaRPr lang="zh-CN" altLang="en-US" sz="2000">
            <a:latin typeface="黑体" panose="02010609060101010101" pitchFamily="49" charset="-122"/>
            <a:ea typeface="黑体" panose="02010609060101010101" pitchFamily="49" charset="-122"/>
          </a:endParaRPr>
        </a:p>
      </dgm:t>
    </dgm:pt>
    <dgm:pt modelId="{68259820-8BEB-4B9B-9F3A-8E44BEEA1050}">
      <dgm:prSet custT="1"/>
      <dgm:spPr/>
      <dgm:t>
        <a:bodyPr/>
        <a:lstStyle/>
        <a:p>
          <a:pPr rtl="0"/>
          <a:r>
            <a:rPr lang="zh-CN" altLang="en-US" sz="2000" b="1" smtClean="0">
              <a:latin typeface="黑体" panose="02010609060101010101" pitchFamily="49" charset="-122"/>
              <a:ea typeface="黑体" panose="02010609060101010101" pitchFamily="49" charset="-122"/>
            </a:rPr>
            <a:t>网络操作系统</a:t>
          </a:r>
          <a:endParaRPr lang="zh-CN" altLang="en-US" sz="2000">
            <a:latin typeface="黑体" panose="02010609060101010101" pitchFamily="49" charset="-122"/>
            <a:ea typeface="黑体" panose="02010609060101010101" pitchFamily="49" charset="-122"/>
          </a:endParaRPr>
        </a:p>
      </dgm:t>
    </dgm:pt>
    <dgm:pt modelId="{592CC31D-6881-44F1-8185-92CC88184286}" type="parTrans" cxnId="{2B6E1E6C-9780-4ECE-84A2-5549AD3FF018}">
      <dgm:prSet custT="1"/>
      <dgm:spPr/>
      <dgm:t>
        <a:bodyPr/>
        <a:lstStyle/>
        <a:p>
          <a:endParaRPr lang="zh-CN" altLang="en-US" sz="2000">
            <a:latin typeface="黑体" panose="02010609060101010101" pitchFamily="49" charset="-122"/>
            <a:ea typeface="黑体" panose="02010609060101010101" pitchFamily="49" charset="-122"/>
          </a:endParaRPr>
        </a:p>
      </dgm:t>
    </dgm:pt>
    <dgm:pt modelId="{6FC55FAB-6BAC-4609-9009-4FD6039E0F76}" type="sibTrans" cxnId="{2B6E1E6C-9780-4ECE-84A2-5549AD3FF018}">
      <dgm:prSet/>
      <dgm:spPr/>
      <dgm:t>
        <a:bodyPr/>
        <a:lstStyle/>
        <a:p>
          <a:endParaRPr lang="zh-CN" altLang="en-US" sz="2000">
            <a:latin typeface="黑体" panose="02010609060101010101" pitchFamily="49" charset="-122"/>
            <a:ea typeface="黑体" panose="02010609060101010101" pitchFamily="49" charset="-122"/>
          </a:endParaRPr>
        </a:p>
      </dgm:t>
    </dgm:pt>
    <dgm:pt modelId="{8D23B706-6B72-44BF-9965-82B5BD41D37B}">
      <dgm:prSet custT="1"/>
      <dgm:spPr/>
      <dgm:t>
        <a:bodyPr/>
        <a:lstStyle/>
        <a:p>
          <a:pPr rtl="0"/>
          <a:r>
            <a:rPr lang="zh-CN" altLang="en-US" sz="2000" b="1" smtClean="0">
              <a:latin typeface="黑体" panose="02010609060101010101" pitchFamily="49" charset="-122"/>
              <a:ea typeface="黑体" panose="02010609060101010101" pitchFamily="49" charset="-122"/>
            </a:rPr>
            <a:t>分布式操作系统</a:t>
          </a:r>
          <a:endParaRPr lang="zh-CN" altLang="en-US" sz="2000">
            <a:latin typeface="黑体" panose="02010609060101010101" pitchFamily="49" charset="-122"/>
            <a:ea typeface="黑体" panose="02010609060101010101" pitchFamily="49" charset="-122"/>
          </a:endParaRPr>
        </a:p>
      </dgm:t>
    </dgm:pt>
    <dgm:pt modelId="{1F15596B-4A7A-4D7A-82AD-DF153626C7B5}" type="parTrans" cxnId="{983E48DF-F25F-41D4-95E8-DED061F019C8}">
      <dgm:prSet custT="1"/>
      <dgm:spPr/>
      <dgm:t>
        <a:bodyPr/>
        <a:lstStyle/>
        <a:p>
          <a:endParaRPr lang="zh-CN" altLang="en-US" sz="2000">
            <a:latin typeface="黑体" panose="02010609060101010101" pitchFamily="49" charset="-122"/>
            <a:ea typeface="黑体" panose="02010609060101010101" pitchFamily="49" charset="-122"/>
          </a:endParaRPr>
        </a:p>
      </dgm:t>
    </dgm:pt>
    <dgm:pt modelId="{950F12A2-64E3-4EBC-B4E0-9F66DCC2C54A}" type="sibTrans" cxnId="{983E48DF-F25F-41D4-95E8-DED061F019C8}">
      <dgm:prSet/>
      <dgm:spPr/>
      <dgm:t>
        <a:bodyPr/>
        <a:lstStyle/>
        <a:p>
          <a:endParaRPr lang="zh-CN" altLang="en-US" sz="2000">
            <a:latin typeface="黑体" panose="02010609060101010101" pitchFamily="49" charset="-122"/>
            <a:ea typeface="黑体" panose="02010609060101010101" pitchFamily="49" charset="-122"/>
          </a:endParaRPr>
        </a:p>
      </dgm:t>
    </dgm:pt>
    <dgm:pt modelId="{30C5055A-58AD-4CCA-B3B7-52D359EDBDCC}">
      <dgm:prSet custT="1"/>
      <dgm:spPr/>
      <dgm:t>
        <a:bodyPr/>
        <a:lstStyle/>
        <a:p>
          <a:pPr rtl="0"/>
          <a:r>
            <a:rPr lang="zh-CN" altLang="en-US" sz="2000" b="1" smtClean="0">
              <a:latin typeface="黑体" panose="02010609060101010101" pitchFamily="49" charset="-122"/>
              <a:ea typeface="黑体" panose="02010609060101010101" pitchFamily="49" charset="-122"/>
            </a:rPr>
            <a:t>嵌入式操作系统</a:t>
          </a:r>
          <a:endParaRPr lang="zh-CN" altLang="en-US" sz="2000">
            <a:latin typeface="黑体" panose="02010609060101010101" pitchFamily="49" charset="-122"/>
            <a:ea typeface="黑体" panose="02010609060101010101" pitchFamily="49" charset="-122"/>
          </a:endParaRPr>
        </a:p>
      </dgm:t>
    </dgm:pt>
    <dgm:pt modelId="{13FD301E-4A37-416D-8D92-350F29A90687}" type="parTrans" cxnId="{66EAB6DB-5FAE-42B0-B791-89144EDA3838}">
      <dgm:prSet custT="1"/>
      <dgm:spPr/>
      <dgm:t>
        <a:bodyPr/>
        <a:lstStyle/>
        <a:p>
          <a:endParaRPr lang="zh-CN" altLang="en-US" sz="2000">
            <a:latin typeface="黑体" panose="02010609060101010101" pitchFamily="49" charset="-122"/>
            <a:ea typeface="黑体" panose="02010609060101010101" pitchFamily="49" charset="-122"/>
          </a:endParaRPr>
        </a:p>
      </dgm:t>
    </dgm:pt>
    <dgm:pt modelId="{7EDA2954-99BB-4199-BCC9-2F74A73C8C46}" type="sibTrans" cxnId="{66EAB6DB-5FAE-42B0-B791-89144EDA3838}">
      <dgm:prSet/>
      <dgm:spPr/>
      <dgm:t>
        <a:bodyPr/>
        <a:lstStyle/>
        <a:p>
          <a:endParaRPr lang="zh-CN" altLang="en-US" sz="2000">
            <a:latin typeface="黑体" panose="02010609060101010101" pitchFamily="49" charset="-122"/>
            <a:ea typeface="黑体" panose="02010609060101010101" pitchFamily="49" charset="-122"/>
          </a:endParaRPr>
        </a:p>
      </dgm:t>
    </dgm:pt>
    <dgm:pt modelId="{722BB8FA-FAEF-4EDB-AB6E-5EE2B11F783E}" type="pres">
      <dgm:prSet presAssocID="{F728C902-5297-4101-9C99-629609B347FC}" presName="Name0" presStyleCnt="0">
        <dgm:presLayoutVars>
          <dgm:chMax val="1"/>
          <dgm:dir/>
          <dgm:animLvl val="ctr"/>
          <dgm:resizeHandles val="exact"/>
        </dgm:presLayoutVars>
      </dgm:prSet>
      <dgm:spPr/>
      <dgm:t>
        <a:bodyPr/>
        <a:lstStyle/>
        <a:p>
          <a:endParaRPr lang="zh-CN" altLang="en-US"/>
        </a:p>
      </dgm:t>
    </dgm:pt>
    <dgm:pt modelId="{F8A2F811-78CE-4DDC-8BD1-FE17E5265AEA}" type="pres">
      <dgm:prSet presAssocID="{4F58F3D8-806C-4D9A-9083-2A85B6EC6F78}" presName="centerShape" presStyleLbl="node0" presStyleIdx="0" presStyleCnt="1"/>
      <dgm:spPr/>
      <dgm:t>
        <a:bodyPr/>
        <a:lstStyle/>
        <a:p>
          <a:endParaRPr lang="zh-CN" altLang="en-US"/>
        </a:p>
      </dgm:t>
    </dgm:pt>
    <dgm:pt modelId="{231B06B0-BFC2-487A-AF6A-278BB6AA5A2B}" type="pres">
      <dgm:prSet presAssocID="{0AD84E2B-8F5E-4CAB-912B-F2FA8C119562}" presName="parTrans" presStyleLbl="sibTrans2D1" presStyleIdx="0" presStyleCnt="6"/>
      <dgm:spPr/>
      <dgm:t>
        <a:bodyPr/>
        <a:lstStyle/>
        <a:p>
          <a:endParaRPr lang="zh-CN" altLang="en-US"/>
        </a:p>
      </dgm:t>
    </dgm:pt>
    <dgm:pt modelId="{FA207F36-DA86-4BF7-85B0-6F2C5F3063A9}" type="pres">
      <dgm:prSet presAssocID="{0AD84E2B-8F5E-4CAB-912B-F2FA8C119562}" presName="connectorText" presStyleLbl="sibTrans2D1" presStyleIdx="0" presStyleCnt="6"/>
      <dgm:spPr/>
      <dgm:t>
        <a:bodyPr/>
        <a:lstStyle/>
        <a:p>
          <a:endParaRPr lang="zh-CN" altLang="en-US"/>
        </a:p>
      </dgm:t>
    </dgm:pt>
    <dgm:pt modelId="{1306F8A2-7FC0-4558-8E4A-F81E7EDE27B3}" type="pres">
      <dgm:prSet presAssocID="{6AEAC6E1-91EC-498B-B821-ACC51AB40997}" presName="node" presStyleLbl="node1" presStyleIdx="0" presStyleCnt="6">
        <dgm:presLayoutVars>
          <dgm:bulletEnabled val="1"/>
        </dgm:presLayoutVars>
      </dgm:prSet>
      <dgm:spPr/>
      <dgm:t>
        <a:bodyPr/>
        <a:lstStyle/>
        <a:p>
          <a:endParaRPr lang="zh-CN" altLang="en-US"/>
        </a:p>
      </dgm:t>
    </dgm:pt>
    <dgm:pt modelId="{2BFE4159-CF01-4858-A7FE-8B974A777840}" type="pres">
      <dgm:prSet presAssocID="{552FA389-0451-4929-93A5-6D7216EAED46}" presName="parTrans" presStyleLbl="sibTrans2D1" presStyleIdx="1" presStyleCnt="6"/>
      <dgm:spPr/>
      <dgm:t>
        <a:bodyPr/>
        <a:lstStyle/>
        <a:p>
          <a:endParaRPr lang="zh-CN" altLang="en-US"/>
        </a:p>
      </dgm:t>
    </dgm:pt>
    <dgm:pt modelId="{F60A25BD-2D08-45E9-9880-4E90BEA94CAA}" type="pres">
      <dgm:prSet presAssocID="{552FA389-0451-4929-93A5-6D7216EAED46}" presName="connectorText" presStyleLbl="sibTrans2D1" presStyleIdx="1" presStyleCnt="6"/>
      <dgm:spPr/>
      <dgm:t>
        <a:bodyPr/>
        <a:lstStyle/>
        <a:p>
          <a:endParaRPr lang="zh-CN" altLang="en-US"/>
        </a:p>
      </dgm:t>
    </dgm:pt>
    <dgm:pt modelId="{A67994EF-3417-40A5-A9AE-261B43F3A8C2}" type="pres">
      <dgm:prSet presAssocID="{88B8FE4B-4501-48A6-9AA7-6F4D340C9ED8}" presName="node" presStyleLbl="node1" presStyleIdx="1" presStyleCnt="6">
        <dgm:presLayoutVars>
          <dgm:bulletEnabled val="1"/>
        </dgm:presLayoutVars>
      </dgm:prSet>
      <dgm:spPr/>
      <dgm:t>
        <a:bodyPr/>
        <a:lstStyle/>
        <a:p>
          <a:endParaRPr lang="zh-CN" altLang="en-US"/>
        </a:p>
      </dgm:t>
    </dgm:pt>
    <dgm:pt modelId="{877B1D87-B318-4193-A8F8-76F72E36C9BC}" type="pres">
      <dgm:prSet presAssocID="{2E85E4F2-4B03-4750-9CEB-FE5DEB2AF874}" presName="parTrans" presStyleLbl="sibTrans2D1" presStyleIdx="2" presStyleCnt="6"/>
      <dgm:spPr/>
      <dgm:t>
        <a:bodyPr/>
        <a:lstStyle/>
        <a:p>
          <a:endParaRPr lang="zh-CN" altLang="en-US"/>
        </a:p>
      </dgm:t>
    </dgm:pt>
    <dgm:pt modelId="{4D075692-FCC9-4437-8E69-B5B41B70556D}" type="pres">
      <dgm:prSet presAssocID="{2E85E4F2-4B03-4750-9CEB-FE5DEB2AF874}" presName="connectorText" presStyleLbl="sibTrans2D1" presStyleIdx="2" presStyleCnt="6"/>
      <dgm:spPr/>
      <dgm:t>
        <a:bodyPr/>
        <a:lstStyle/>
        <a:p>
          <a:endParaRPr lang="zh-CN" altLang="en-US"/>
        </a:p>
      </dgm:t>
    </dgm:pt>
    <dgm:pt modelId="{EE2A53AD-CC2F-46D5-B961-5CDEE10065F7}" type="pres">
      <dgm:prSet presAssocID="{D626BB25-4262-485C-AD12-DBAE087F980E}" presName="node" presStyleLbl="node1" presStyleIdx="2" presStyleCnt="6">
        <dgm:presLayoutVars>
          <dgm:bulletEnabled val="1"/>
        </dgm:presLayoutVars>
      </dgm:prSet>
      <dgm:spPr/>
      <dgm:t>
        <a:bodyPr/>
        <a:lstStyle/>
        <a:p>
          <a:endParaRPr lang="zh-CN" altLang="en-US"/>
        </a:p>
      </dgm:t>
    </dgm:pt>
    <dgm:pt modelId="{44C6A97F-AF8B-4AF2-9B48-5D914858CC69}" type="pres">
      <dgm:prSet presAssocID="{592CC31D-6881-44F1-8185-92CC88184286}" presName="parTrans" presStyleLbl="sibTrans2D1" presStyleIdx="3" presStyleCnt="6"/>
      <dgm:spPr/>
      <dgm:t>
        <a:bodyPr/>
        <a:lstStyle/>
        <a:p>
          <a:endParaRPr lang="zh-CN" altLang="en-US"/>
        </a:p>
      </dgm:t>
    </dgm:pt>
    <dgm:pt modelId="{53B49446-381D-4F0E-9FD1-48B5BEF8C6D2}" type="pres">
      <dgm:prSet presAssocID="{592CC31D-6881-44F1-8185-92CC88184286}" presName="connectorText" presStyleLbl="sibTrans2D1" presStyleIdx="3" presStyleCnt="6"/>
      <dgm:spPr/>
      <dgm:t>
        <a:bodyPr/>
        <a:lstStyle/>
        <a:p>
          <a:endParaRPr lang="zh-CN" altLang="en-US"/>
        </a:p>
      </dgm:t>
    </dgm:pt>
    <dgm:pt modelId="{1721A9C5-DA1B-4FC9-937F-3EC32993A7DD}" type="pres">
      <dgm:prSet presAssocID="{68259820-8BEB-4B9B-9F3A-8E44BEEA1050}" presName="node" presStyleLbl="node1" presStyleIdx="3" presStyleCnt="6">
        <dgm:presLayoutVars>
          <dgm:bulletEnabled val="1"/>
        </dgm:presLayoutVars>
      </dgm:prSet>
      <dgm:spPr/>
      <dgm:t>
        <a:bodyPr/>
        <a:lstStyle/>
        <a:p>
          <a:endParaRPr lang="zh-CN" altLang="en-US"/>
        </a:p>
      </dgm:t>
    </dgm:pt>
    <dgm:pt modelId="{A1C5D3CB-EC28-4C00-8E74-30685F677C72}" type="pres">
      <dgm:prSet presAssocID="{1F15596B-4A7A-4D7A-82AD-DF153626C7B5}" presName="parTrans" presStyleLbl="sibTrans2D1" presStyleIdx="4" presStyleCnt="6"/>
      <dgm:spPr/>
      <dgm:t>
        <a:bodyPr/>
        <a:lstStyle/>
        <a:p>
          <a:endParaRPr lang="zh-CN" altLang="en-US"/>
        </a:p>
      </dgm:t>
    </dgm:pt>
    <dgm:pt modelId="{3751C417-4380-4B91-BF6E-082ACB2C69AF}" type="pres">
      <dgm:prSet presAssocID="{1F15596B-4A7A-4D7A-82AD-DF153626C7B5}" presName="connectorText" presStyleLbl="sibTrans2D1" presStyleIdx="4" presStyleCnt="6"/>
      <dgm:spPr/>
      <dgm:t>
        <a:bodyPr/>
        <a:lstStyle/>
        <a:p>
          <a:endParaRPr lang="zh-CN" altLang="en-US"/>
        </a:p>
      </dgm:t>
    </dgm:pt>
    <dgm:pt modelId="{1E9F3FF1-B6D2-4210-BA04-F0C384F0021E}" type="pres">
      <dgm:prSet presAssocID="{8D23B706-6B72-44BF-9965-82B5BD41D37B}" presName="node" presStyleLbl="node1" presStyleIdx="4" presStyleCnt="6">
        <dgm:presLayoutVars>
          <dgm:bulletEnabled val="1"/>
        </dgm:presLayoutVars>
      </dgm:prSet>
      <dgm:spPr/>
      <dgm:t>
        <a:bodyPr/>
        <a:lstStyle/>
        <a:p>
          <a:endParaRPr lang="zh-CN" altLang="en-US"/>
        </a:p>
      </dgm:t>
    </dgm:pt>
    <dgm:pt modelId="{CA267ACF-3CEB-43A7-A7E9-477FF75EAD7B}" type="pres">
      <dgm:prSet presAssocID="{13FD301E-4A37-416D-8D92-350F29A90687}" presName="parTrans" presStyleLbl="sibTrans2D1" presStyleIdx="5" presStyleCnt="6"/>
      <dgm:spPr/>
      <dgm:t>
        <a:bodyPr/>
        <a:lstStyle/>
        <a:p>
          <a:endParaRPr lang="zh-CN" altLang="en-US"/>
        </a:p>
      </dgm:t>
    </dgm:pt>
    <dgm:pt modelId="{60D8C8E5-C406-431F-AD17-C3EAFEBECF3B}" type="pres">
      <dgm:prSet presAssocID="{13FD301E-4A37-416D-8D92-350F29A90687}" presName="connectorText" presStyleLbl="sibTrans2D1" presStyleIdx="5" presStyleCnt="6"/>
      <dgm:spPr/>
      <dgm:t>
        <a:bodyPr/>
        <a:lstStyle/>
        <a:p>
          <a:endParaRPr lang="zh-CN" altLang="en-US"/>
        </a:p>
      </dgm:t>
    </dgm:pt>
    <dgm:pt modelId="{E107C8AE-58D6-4D87-BFF1-3C652671382F}" type="pres">
      <dgm:prSet presAssocID="{30C5055A-58AD-4CCA-B3B7-52D359EDBDCC}" presName="node" presStyleLbl="node1" presStyleIdx="5" presStyleCnt="6">
        <dgm:presLayoutVars>
          <dgm:bulletEnabled val="1"/>
        </dgm:presLayoutVars>
      </dgm:prSet>
      <dgm:spPr/>
      <dgm:t>
        <a:bodyPr/>
        <a:lstStyle/>
        <a:p>
          <a:endParaRPr lang="zh-CN" altLang="en-US"/>
        </a:p>
      </dgm:t>
    </dgm:pt>
  </dgm:ptLst>
  <dgm:cxnLst>
    <dgm:cxn modelId="{8794C074-54EC-4DAC-959E-FC7CA5B2AF20}" type="presOf" srcId="{30C5055A-58AD-4CCA-B3B7-52D359EDBDCC}" destId="{E107C8AE-58D6-4D87-BFF1-3C652671382F}" srcOrd="0" destOrd="0" presId="urn:microsoft.com/office/officeart/2005/8/layout/radial5"/>
    <dgm:cxn modelId="{72CA3F52-1487-4C7B-9691-1A824DD068D9}" type="presOf" srcId="{88B8FE4B-4501-48A6-9AA7-6F4D340C9ED8}" destId="{A67994EF-3417-40A5-A9AE-261B43F3A8C2}" srcOrd="0" destOrd="0" presId="urn:microsoft.com/office/officeart/2005/8/layout/radial5"/>
    <dgm:cxn modelId="{94AB5F03-5FA6-44C4-89C9-D39F587F4BF6}" type="presOf" srcId="{4F58F3D8-806C-4D9A-9083-2A85B6EC6F78}" destId="{F8A2F811-78CE-4DDC-8BD1-FE17E5265AEA}" srcOrd="0" destOrd="0" presId="urn:microsoft.com/office/officeart/2005/8/layout/radial5"/>
    <dgm:cxn modelId="{681123C5-6116-4EB0-8ED7-E274F23BBAC1}" type="presOf" srcId="{0AD84E2B-8F5E-4CAB-912B-F2FA8C119562}" destId="{231B06B0-BFC2-487A-AF6A-278BB6AA5A2B}" srcOrd="0" destOrd="0" presId="urn:microsoft.com/office/officeart/2005/8/layout/radial5"/>
    <dgm:cxn modelId="{0CDC7D98-7DA9-426A-B725-DDB6E9CDB4C2}" srcId="{F728C902-5297-4101-9C99-629609B347FC}" destId="{4F58F3D8-806C-4D9A-9083-2A85B6EC6F78}" srcOrd="0" destOrd="0" parTransId="{C0426B59-45E9-44E1-9DC9-5FE4B9ABBBE4}" sibTransId="{65F10BFB-E008-4769-8168-FC8C81F3487B}"/>
    <dgm:cxn modelId="{2D0387EF-BBE6-4C19-BD80-D065FB7B5E35}" srcId="{4F58F3D8-806C-4D9A-9083-2A85B6EC6F78}" destId="{88B8FE4B-4501-48A6-9AA7-6F4D340C9ED8}" srcOrd="1" destOrd="0" parTransId="{552FA389-0451-4929-93A5-6D7216EAED46}" sibTransId="{41727CA1-A018-4423-836A-3F0BB1511942}"/>
    <dgm:cxn modelId="{942BC66B-C271-4624-9668-BF1494105CE8}" type="presOf" srcId="{2E85E4F2-4B03-4750-9CEB-FE5DEB2AF874}" destId="{877B1D87-B318-4193-A8F8-76F72E36C9BC}" srcOrd="0" destOrd="0" presId="urn:microsoft.com/office/officeart/2005/8/layout/radial5"/>
    <dgm:cxn modelId="{E85E9287-4DED-484B-B662-DE3BF9E9B727}" type="presOf" srcId="{D626BB25-4262-485C-AD12-DBAE087F980E}" destId="{EE2A53AD-CC2F-46D5-B961-5CDEE10065F7}" srcOrd="0" destOrd="0" presId="urn:microsoft.com/office/officeart/2005/8/layout/radial5"/>
    <dgm:cxn modelId="{D404C29A-8464-4FFB-95C0-EEC747C1E43F}" type="presOf" srcId="{552FA389-0451-4929-93A5-6D7216EAED46}" destId="{F60A25BD-2D08-45E9-9880-4E90BEA94CAA}" srcOrd="1" destOrd="0" presId="urn:microsoft.com/office/officeart/2005/8/layout/radial5"/>
    <dgm:cxn modelId="{081BB368-286C-4658-83BC-70D30123A4DF}" srcId="{4F58F3D8-806C-4D9A-9083-2A85B6EC6F78}" destId="{D626BB25-4262-485C-AD12-DBAE087F980E}" srcOrd="2" destOrd="0" parTransId="{2E85E4F2-4B03-4750-9CEB-FE5DEB2AF874}" sibTransId="{A708DFBD-6118-41EB-876E-6606986EB5AF}"/>
    <dgm:cxn modelId="{E2278913-DA63-481E-B5A2-CBE33E566132}" type="presOf" srcId="{2E85E4F2-4B03-4750-9CEB-FE5DEB2AF874}" destId="{4D075692-FCC9-4437-8E69-B5B41B70556D}" srcOrd="1" destOrd="0" presId="urn:microsoft.com/office/officeart/2005/8/layout/radial5"/>
    <dgm:cxn modelId="{0A721B87-0D3A-4210-B693-41E4848A339F}" type="presOf" srcId="{F728C902-5297-4101-9C99-629609B347FC}" destId="{722BB8FA-FAEF-4EDB-AB6E-5EE2B11F783E}" srcOrd="0" destOrd="0" presId="urn:microsoft.com/office/officeart/2005/8/layout/radial5"/>
    <dgm:cxn modelId="{51D31BA4-7DFF-488E-8FE2-1A76C1565823}" type="presOf" srcId="{552FA389-0451-4929-93A5-6D7216EAED46}" destId="{2BFE4159-CF01-4858-A7FE-8B974A777840}" srcOrd="0" destOrd="0" presId="urn:microsoft.com/office/officeart/2005/8/layout/radial5"/>
    <dgm:cxn modelId="{7F982C3F-14F9-48FD-830C-C85C7E35939D}" type="presOf" srcId="{1F15596B-4A7A-4D7A-82AD-DF153626C7B5}" destId="{3751C417-4380-4B91-BF6E-082ACB2C69AF}" srcOrd="1" destOrd="0" presId="urn:microsoft.com/office/officeart/2005/8/layout/radial5"/>
    <dgm:cxn modelId="{E326D406-A68A-4B91-831A-B657296F4E7D}" type="presOf" srcId="{1F15596B-4A7A-4D7A-82AD-DF153626C7B5}" destId="{A1C5D3CB-EC28-4C00-8E74-30685F677C72}" srcOrd="0" destOrd="0" presId="urn:microsoft.com/office/officeart/2005/8/layout/radial5"/>
    <dgm:cxn modelId="{983E48DF-F25F-41D4-95E8-DED061F019C8}" srcId="{4F58F3D8-806C-4D9A-9083-2A85B6EC6F78}" destId="{8D23B706-6B72-44BF-9965-82B5BD41D37B}" srcOrd="4" destOrd="0" parTransId="{1F15596B-4A7A-4D7A-82AD-DF153626C7B5}" sibTransId="{950F12A2-64E3-4EBC-B4E0-9F66DCC2C54A}"/>
    <dgm:cxn modelId="{EEA79317-D84F-4D59-BE86-4B40537CE74C}" type="presOf" srcId="{6AEAC6E1-91EC-498B-B821-ACC51AB40997}" destId="{1306F8A2-7FC0-4558-8E4A-F81E7EDE27B3}" srcOrd="0" destOrd="0" presId="urn:microsoft.com/office/officeart/2005/8/layout/radial5"/>
    <dgm:cxn modelId="{2B6E1E6C-9780-4ECE-84A2-5549AD3FF018}" srcId="{4F58F3D8-806C-4D9A-9083-2A85B6EC6F78}" destId="{68259820-8BEB-4B9B-9F3A-8E44BEEA1050}" srcOrd="3" destOrd="0" parTransId="{592CC31D-6881-44F1-8185-92CC88184286}" sibTransId="{6FC55FAB-6BAC-4609-9009-4FD6039E0F76}"/>
    <dgm:cxn modelId="{35DE66A5-23D4-4011-B70D-76445D302FF8}" type="presOf" srcId="{8D23B706-6B72-44BF-9965-82B5BD41D37B}" destId="{1E9F3FF1-B6D2-4210-BA04-F0C384F0021E}" srcOrd="0" destOrd="0" presId="urn:microsoft.com/office/officeart/2005/8/layout/radial5"/>
    <dgm:cxn modelId="{3529F62C-9D9F-4102-927B-A0099F2292C0}" type="presOf" srcId="{13FD301E-4A37-416D-8D92-350F29A90687}" destId="{60D8C8E5-C406-431F-AD17-C3EAFEBECF3B}" srcOrd="1" destOrd="0" presId="urn:microsoft.com/office/officeart/2005/8/layout/radial5"/>
    <dgm:cxn modelId="{8E72C57B-C709-47A9-966E-864A764F9E4E}" type="presOf" srcId="{13FD301E-4A37-416D-8D92-350F29A90687}" destId="{CA267ACF-3CEB-43A7-A7E9-477FF75EAD7B}" srcOrd="0" destOrd="0" presId="urn:microsoft.com/office/officeart/2005/8/layout/radial5"/>
    <dgm:cxn modelId="{66EAB6DB-5FAE-42B0-B791-89144EDA3838}" srcId="{4F58F3D8-806C-4D9A-9083-2A85B6EC6F78}" destId="{30C5055A-58AD-4CCA-B3B7-52D359EDBDCC}" srcOrd="5" destOrd="0" parTransId="{13FD301E-4A37-416D-8D92-350F29A90687}" sibTransId="{7EDA2954-99BB-4199-BCC9-2F74A73C8C46}"/>
    <dgm:cxn modelId="{73E138CB-2D3A-4F33-BC1B-D4BA215F7EAE}" type="presOf" srcId="{592CC31D-6881-44F1-8185-92CC88184286}" destId="{53B49446-381D-4F0E-9FD1-48B5BEF8C6D2}" srcOrd="1" destOrd="0" presId="urn:microsoft.com/office/officeart/2005/8/layout/radial5"/>
    <dgm:cxn modelId="{6F089E4D-5FD9-430B-BC5B-A8CA653155C7}" type="presOf" srcId="{68259820-8BEB-4B9B-9F3A-8E44BEEA1050}" destId="{1721A9C5-DA1B-4FC9-937F-3EC32993A7DD}" srcOrd="0" destOrd="0" presId="urn:microsoft.com/office/officeart/2005/8/layout/radial5"/>
    <dgm:cxn modelId="{D7907AD1-4E44-429E-B062-21CE59DB2933}" type="presOf" srcId="{0AD84E2B-8F5E-4CAB-912B-F2FA8C119562}" destId="{FA207F36-DA86-4BF7-85B0-6F2C5F3063A9}" srcOrd="1" destOrd="0" presId="urn:microsoft.com/office/officeart/2005/8/layout/radial5"/>
    <dgm:cxn modelId="{2F1D3776-1CDE-4F25-9FFF-6B6FF3A6FBDE}" srcId="{4F58F3D8-806C-4D9A-9083-2A85B6EC6F78}" destId="{6AEAC6E1-91EC-498B-B821-ACC51AB40997}" srcOrd="0" destOrd="0" parTransId="{0AD84E2B-8F5E-4CAB-912B-F2FA8C119562}" sibTransId="{049BEE5F-BE5D-470E-AF9F-2C330F956829}"/>
    <dgm:cxn modelId="{7A13CF9A-D101-43E0-A919-017DC9089C1B}" type="presOf" srcId="{592CC31D-6881-44F1-8185-92CC88184286}" destId="{44C6A97F-AF8B-4AF2-9B48-5D914858CC69}" srcOrd="0" destOrd="0" presId="urn:microsoft.com/office/officeart/2005/8/layout/radial5"/>
    <dgm:cxn modelId="{D9726CE5-DBE8-4B1D-A926-81C9C47DB6C9}" type="presParOf" srcId="{722BB8FA-FAEF-4EDB-AB6E-5EE2B11F783E}" destId="{F8A2F811-78CE-4DDC-8BD1-FE17E5265AEA}" srcOrd="0" destOrd="0" presId="urn:microsoft.com/office/officeart/2005/8/layout/radial5"/>
    <dgm:cxn modelId="{77F859AE-000C-4696-AF93-27CB03329841}" type="presParOf" srcId="{722BB8FA-FAEF-4EDB-AB6E-5EE2B11F783E}" destId="{231B06B0-BFC2-487A-AF6A-278BB6AA5A2B}" srcOrd="1" destOrd="0" presId="urn:microsoft.com/office/officeart/2005/8/layout/radial5"/>
    <dgm:cxn modelId="{950D8704-8030-4A08-8701-0278B5BBCC57}" type="presParOf" srcId="{231B06B0-BFC2-487A-AF6A-278BB6AA5A2B}" destId="{FA207F36-DA86-4BF7-85B0-6F2C5F3063A9}" srcOrd="0" destOrd="0" presId="urn:microsoft.com/office/officeart/2005/8/layout/radial5"/>
    <dgm:cxn modelId="{5C615E75-EF19-4C7D-A71C-6E1FDCE0C3FC}" type="presParOf" srcId="{722BB8FA-FAEF-4EDB-AB6E-5EE2B11F783E}" destId="{1306F8A2-7FC0-4558-8E4A-F81E7EDE27B3}" srcOrd="2" destOrd="0" presId="urn:microsoft.com/office/officeart/2005/8/layout/radial5"/>
    <dgm:cxn modelId="{70575736-40D8-4635-A89D-6C954831DD18}" type="presParOf" srcId="{722BB8FA-FAEF-4EDB-AB6E-5EE2B11F783E}" destId="{2BFE4159-CF01-4858-A7FE-8B974A777840}" srcOrd="3" destOrd="0" presId="urn:microsoft.com/office/officeart/2005/8/layout/radial5"/>
    <dgm:cxn modelId="{BC2B4760-D6A4-450A-AE27-0697719D1CEB}" type="presParOf" srcId="{2BFE4159-CF01-4858-A7FE-8B974A777840}" destId="{F60A25BD-2D08-45E9-9880-4E90BEA94CAA}" srcOrd="0" destOrd="0" presId="urn:microsoft.com/office/officeart/2005/8/layout/radial5"/>
    <dgm:cxn modelId="{FF12F7E1-980C-41F5-AC6A-60CB5DDB731D}" type="presParOf" srcId="{722BB8FA-FAEF-4EDB-AB6E-5EE2B11F783E}" destId="{A67994EF-3417-40A5-A9AE-261B43F3A8C2}" srcOrd="4" destOrd="0" presId="urn:microsoft.com/office/officeart/2005/8/layout/radial5"/>
    <dgm:cxn modelId="{D43C9921-38F4-4466-854E-1AF1C1B7AA62}" type="presParOf" srcId="{722BB8FA-FAEF-4EDB-AB6E-5EE2B11F783E}" destId="{877B1D87-B318-4193-A8F8-76F72E36C9BC}" srcOrd="5" destOrd="0" presId="urn:microsoft.com/office/officeart/2005/8/layout/radial5"/>
    <dgm:cxn modelId="{BFA95AC3-0DDF-428E-8DE8-B85D75DEE645}" type="presParOf" srcId="{877B1D87-B318-4193-A8F8-76F72E36C9BC}" destId="{4D075692-FCC9-4437-8E69-B5B41B70556D}" srcOrd="0" destOrd="0" presId="urn:microsoft.com/office/officeart/2005/8/layout/radial5"/>
    <dgm:cxn modelId="{005899C4-72BD-496F-B71E-393BBD5F189E}" type="presParOf" srcId="{722BB8FA-FAEF-4EDB-AB6E-5EE2B11F783E}" destId="{EE2A53AD-CC2F-46D5-B961-5CDEE10065F7}" srcOrd="6" destOrd="0" presId="urn:microsoft.com/office/officeart/2005/8/layout/radial5"/>
    <dgm:cxn modelId="{CD5FA5A9-D783-44BF-9B06-207AE309729E}" type="presParOf" srcId="{722BB8FA-FAEF-4EDB-AB6E-5EE2B11F783E}" destId="{44C6A97F-AF8B-4AF2-9B48-5D914858CC69}" srcOrd="7" destOrd="0" presId="urn:microsoft.com/office/officeart/2005/8/layout/radial5"/>
    <dgm:cxn modelId="{A0350032-5380-4718-B967-10F13689DF08}" type="presParOf" srcId="{44C6A97F-AF8B-4AF2-9B48-5D914858CC69}" destId="{53B49446-381D-4F0E-9FD1-48B5BEF8C6D2}" srcOrd="0" destOrd="0" presId="urn:microsoft.com/office/officeart/2005/8/layout/radial5"/>
    <dgm:cxn modelId="{3F4D4A2D-24CF-4998-AA79-724231F225A7}" type="presParOf" srcId="{722BB8FA-FAEF-4EDB-AB6E-5EE2B11F783E}" destId="{1721A9C5-DA1B-4FC9-937F-3EC32993A7DD}" srcOrd="8" destOrd="0" presId="urn:microsoft.com/office/officeart/2005/8/layout/radial5"/>
    <dgm:cxn modelId="{3134E56A-4EA4-42E9-89E2-41C385C61A8C}" type="presParOf" srcId="{722BB8FA-FAEF-4EDB-AB6E-5EE2B11F783E}" destId="{A1C5D3CB-EC28-4C00-8E74-30685F677C72}" srcOrd="9" destOrd="0" presId="urn:microsoft.com/office/officeart/2005/8/layout/radial5"/>
    <dgm:cxn modelId="{11B80CC7-4FFA-4F68-9895-04FCE2C5432B}" type="presParOf" srcId="{A1C5D3CB-EC28-4C00-8E74-30685F677C72}" destId="{3751C417-4380-4B91-BF6E-082ACB2C69AF}" srcOrd="0" destOrd="0" presId="urn:microsoft.com/office/officeart/2005/8/layout/radial5"/>
    <dgm:cxn modelId="{BA22E76A-29C9-499B-B713-86F0EDA07903}" type="presParOf" srcId="{722BB8FA-FAEF-4EDB-AB6E-5EE2B11F783E}" destId="{1E9F3FF1-B6D2-4210-BA04-F0C384F0021E}" srcOrd="10" destOrd="0" presId="urn:microsoft.com/office/officeart/2005/8/layout/radial5"/>
    <dgm:cxn modelId="{6DB64513-5939-4B39-80A4-5EB3A80F453F}" type="presParOf" srcId="{722BB8FA-FAEF-4EDB-AB6E-5EE2B11F783E}" destId="{CA267ACF-3CEB-43A7-A7E9-477FF75EAD7B}" srcOrd="11" destOrd="0" presId="urn:microsoft.com/office/officeart/2005/8/layout/radial5"/>
    <dgm:cxn modelId="{ABB20040-E6F6-46E6-83A5-BE944EBC915B}" type="presParOf" srcId="{CA267ACF-3CEB-43A7-A7E9-477FF75EAD7B}" destId="{60D8C8E5-C406-431F-AD17-C3EAFEBECF3B}" srcOrd="0" destOrd="0" presId="urn:microsoft.com/office/officeart/2005/8/layout/radial5"/>
    <dgm:cxn modelId="{76865D07-DE80-498B-A6D4-DDB37F67A4B1}" type="presParOf" srcId="{722BB8FA-FAEF-4EDB-AB6E-5EE2B11F783E}" destId="{E107C8AE-58D6-4D87-BFF1-3C652671382F}"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E32752-454A-4A45-AECA-1FEF298847CF}">
      <dsp:nvSpPr>
        <dsp:cNvPr id="0" name=""/>
        <dsp:cNvSpPr/>
      </dsp:nvSpPr>
      <dsp:spPr>
        <a:xfrm>
          <a:off x="0" y="0"/>
          <a:ext cx="7772400" cy="9216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l" defTabSz="1778000" rtl="0">
            <a:lnSpc>
              <a:spcPct val="90000"/>
            </a:lnSpc>
            <a:spcBef>
              <a:spcPct val="0"/>
            </a:spcBef>
            <a:spcAft>
              <a:spcPct val="35000"/>
            </a:spcAft>
          </a:pPr>
          <a:r>
            <a:rPr lang="zh-CN" altLang="en-US" sz="4000" b="1" kern="1200" dirty="0" smtClean="0">
              <a:latin typeface="+mj-ea"/>
              <a:ea typeface="+mj-ea"/>
            </a:rPr>
            <a:t>本章大纲</a:t>
          </a:r>
          <a:endParaRPr lang="zh-CN" altLang="en-US" sz="4000" b="1" kern="1200" dirty="0">
            <a:latin typeface="+mj-ea"/>
            <a:ea typeface="+mj-ea"/>
          </a:endParaRPr>
        </a:p>
      </dsp:txBody>
      <dsp:txXfrm>
        <a:off x="44993" y="44993"/>
        <a:ext cx="7682414" cy="8317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B9AD37-7F5D-462C-967A-AC2314FF6AC0}">
      <dsp:nvSpPr>
        <dsp:cNvPr id="0" name=""/>
        <dsp:cNvSpPr/>
      </dsp:nvSpPr>
      <dsp:spPr>
        <a:xfrm>
          <a:off x="-5169077" y="-791784"/>
          <a:ext cx="6155568" cy="6155568"/>
        </a:xfrm>
        <a:prstGeom prst="blockArc">
          <a:avLst>
            <a:gd name="adj1" fmla="val 18900000"/>
            <a:gd name="adj2" fmla="val 2700000"/>
            <a:gd name="adj3" fmla="val 351"/>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C78EEED-B75D-4936-A9C2-974BDF593BE4}">
      <dsp:nvSpPr>
        <dsp:cNvPr id="0" name=""/>
        <dsp:cNvSpPr/>
      </dsp:nvSpPr>
      <dsp:spPr>
        <a:xfrm>
          <a:off x="367929" y="240761"/>
          <a:ext cx="7341260"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dirty="0" smtClean="0">
              <a:latin typeface="Times New Roman" panose="02020603050405020304" pitchFamily="18" charset="0"/>
              <a:ea typeface="黑体" panose="02010609060101010101" pitchFamily="49" charset="-122"/>
              <a:cs typeface="Times New Roman" panose="02020603050405020304" pitchFamily="18" charset="0"/>
            </a:rPr>
            <a:t>2.1 </a:t>
          </a:r>
          <a:r>
            <a:rPr lang="zh-CN" sz="2400" b="1" kern="1200" dirty="0" smtClean="0">
              <a:latin typeface="Times New Roman" panose="02020603050405020304" pitchFamily="18" charset="0"/>
              <a:ea typeface="黑体" panose="02010609060101010101" pitchFamily="49" charset="-122"/>
              <a:cs typeface="Times New Roman" panose="02020603050405020304" pitchFamily="18" charset="0"/>
            </a:rPr>
            <a:t>操作系统概述</a:t>
          </a:r>
          <a:endParaRPr lang="zh-CN" sz="2400" kern="1200" dirty="0">
            <a:latin typeface="Times New Roman" panose="02020603050405020304" pitchFamily="18" charset="0"/>
            <a:ea typeface="黑体" panose="02010609060101010101" pitchFamily="49" charset="-122"/>
            <a:cs typeface="Times New Roman" panose="02020603050405020304" pitchFamily="18" charset="0"/>
          </a:endParaRPr>
        </a:p>
      </dsp:txBody>
      <dsp:txXfrm>
        <a:off x="367929" y="240761"/>
        <a:ext cx="7341260" cy="481340"/>
      </dsp:txXfrm>
    </dsp:sp>
    <dsp:sp modelId="{80BCAAD3-E657-486D-8670-89729EE6D0CD}">
      <dsp:nvSpPr>
        <dsp:cNvPr id="0" name=""/>
        <dsp:cNvSpPr/>
      </dsp:nvSpPr>
      <dsp:spPr>
        <a:xfrm>
          <a:off x="67092" y="180594"/>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418C4C-81B3-452D-8B69-A6F578C3F387}">
      <dsp:nvSpPr>
        <dsp:cNvPr id="0" name=""/>
        <dsp:cNvSpPr/>
      </dsp:nvSpPr>
      <dsp:spPr>
        <a:xfrm>
          <a:off x="763864" y="962680"/>
          <a:ext cx="6945325"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smtClean="0">
              <a:latin typeface="Times New Roman" panose="02020603050405020304" pitchFamily="18" charset="0"/>
              <a:ea typeface="黑体" panose="02010609060101010101" pitchFamily="49" charset="-122"/>
              <a:cs typeface="Times New Roman" panose="02020603050405020304" pitchFamily="18" charset="0"/>
            </a:rPr>
            <a:t>2.2 Windows 7</a:t>
          </a:r>
          <a:r>
            <a:rPr lang="zh-CN" sz="2400" b="1" kern="1200" smtClean="0">
              <a:latin typeface="Times New Roman" panose="02020603050405020304" pitchFamily="18" charset="0"/>
              <a:ea typeface="黑体" panose="02010609060101010101" pitchFamily="49" charset="-122"/>
              <a:cs typeface="Times New Roman" panose="02020603050405020304" pitchFamily="18" charset="0"/>
            </a:rPr>
            <a:t>基本操作</a:t>
          </a:r>
          <a:endParaRPr lang="zh-CN" sz="2400" kern="1200">
            <a:latin typeface="Times New Roman" panose="02020603050405020304" pitchFamily="18" charset="0"/>
            <a:ea typeface="黑体" panose="02010609060101010101" pitchFamily="49" charset="-122"/>
            <a:cs typeface="Times New Roman" panose="02020603050405020304" pitchFamily="18" charset="0"/>
          </a:endParaRPr>
        </a:p>
      </dsp:txBody>
      <dsp:txXfrm>
        <a:off x="763864" y="962680"/>
        <a:ext cx="6945325" cy="481340"/>
      </dsp:txXfrm>
    </dsp:sp>
    <dsp:sp modelId="{BBF08CB4-D30F-4ADE-A623-1A3A756AB0FC}">
      <dsp:nvSpPr>
        <dsp:cNvPr id="0" name=""/>
        <dsp:cNvSpPr/>
      </dsp:nvSpPr>
      <dsp:spPr>
        <a:xfrm>
          <a:off x="463027" y="902512"/>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610B7D-7662-4ECA-824E-C7802615AB20}">
      <dsp:nvSpPr>
        <dsp:cNvPr id="0" name=""/>
        <dsp:cNvSpPr/>
      </dsp:nvSpPr>
      <dsp:spPr>
        <a:xfrm>
          <a:off x="944916" y="1684599"/>
          <a:ext cx="6764274"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smtClean="0">
              <a:latin typeface="Times New Roman" panose="02020603050405020304" pitchFamily="18" charset="0"/>
              <a:ea typeface="黑体" panose="02010609060101010101" pitchFamily="49" charset="-122"/>
              <a:cs typeface="Times New Roman" panose="02020603050405020304" pitchFamily="18" charset="0"/>
            </a:rPr>
            <a:t>2.3 </a:t>
          </a:r>
          <a:r>
            <a:rPr lang="zh-CN" sz="2400" b="1" kern="1200" smtClean="0">
              <a:latin typeface="Times New Roman" panose="02020603050405020304" pitchFamily="18" charset="0"/>
              <a:ea typeface="黑体" panose="02010609060101010101" pitchFamily="49" charset="-122"/>
              <a:cs typeface="Times New Roman" panose="02020603050405020304" pitchFamily="18" charset="0"/>
            </a:rPr>
            <a:t>文件与文件夹管理</a:t>
          </a:r>
          <a:endParaRPr lang="zh-CN" sz="2400" kern="1200">
            <a:latin typeface="Times New Roman" panose="02020603050405020304" pitchFamily="18" charset="0"/>
            <a:ea typeface="黑体" panose="02010609060101010101" pitchFamily="49" charset="-122"/>
            <a:cs typeface="Times New Roman" panose="02020603050405020304" pitchFamily="18" charset="0"/>
          </a:endParaRPr>
        </a:p>
      </dsp:txBody>
      <dsp:txXfrm>
        <a:off x="944916" y="1684599"/>
        <a:ext cx="6764274" cy="481340"/>
      </dsp:txXfrm>
    </dsp:sp>
    <dsp:sp modelId="{CEE341E4-0CC3-42FA-B0EE-55157978E3FA}">
      <dsp:nvSpPr>
        <dsp:cNvPr id="0" name=""/>
        <dsp:cNvSpPr/>
      </dsp:nvSpPr>
      <dsp:spPr>
        <a:xfrm>
          <a:off x="644078" y="1624431"/>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E553BB3-0D03-4E93-98E7-5AA83FDB4BB1}">
      <dsp:nvSpPr>
        <dsp:cNvPr id="0" name=""/>
        <dsp:cNvSpPr/>
      </dsp:nvSpPr>
      <dsp:spPr>
        <a:xfrm>
          <a:off x="944916" y="2406060"/>
          <a:ext cx="6764274"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smtClean="0">
              <a:latin typeface="Times New Roman" panose="02020603050405020304" pitchFamily="18" charset="0"/>
              <a:ea typeface="黑体" panose="02010609060101010101" pitchFamily="49" charset="-122"/>
              <a:cs typeface="Times New Roman" panose="02020603050405020304" pitchFamily="18" charset="0"/>
            </a:rPr>
            <a:t>2.4 Windows 7</a:t>
          </a:r>
          <a:r>
            <a:rPr lang="zh-CN" sz="2400" b="1" kern="1200" smtClean="0">
              <a:latin typeface="Times New Roman" panose="02020603050405020304" pitchFamily="18" charset="0"/>
              <a:ea typeface="黑体" panose="02010609060101010101" pitchFamily="49" charset="-122"/>
              <a:cs typeface="Times New Roman" panose="02020603050405020304" pitchFamily="18" charset="0"/>
            </a:rPr>
            <a:t>控制面板</a:t>
          </a:r>
          <a:endParaRPr lang="zh-CN" sz="2400" kern="1200">
            <a:latin typeface="Times New Roman" panose="02020603050405020304" pitchFamily="18" charset="0"/>
            <a:ea typeface="黑体" panose="02010609060101010101" pitchFamily="49" charset="-122"/>
            <a:cs typeface="Times New Roman" panose="02020603050405020304" pitchFamily="18" charset="0"/>
          </a:endParaRPr>
        </a:p>
      </dsp:txBody>
      <dsp:txXfrm>
        <a:off x="944916" y="2406060"/>
        <a:ext cx="6764274" cy="481340"/>
      </dsp:txXfrm>
    </dsp:sp>
    <dsp:sp modelId="{BB472E7E-6347-4698-AB50-E0DDBA000245}">
      <dsp:nvSpPr>
        <dsp:cNvPr id="0" name=""/>
        <dsp:cNvSpPr/>
      </dsp:nvSpPr>
      <dsp:spPr>
        <a:xfrm>
          <a:off x="644078" y="2345893"/>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995504-61FC-469B-BF2F-69D15DE53EA7}">
      <dsp:nvSpPr>
        <dsp:cNvPr id="0" name=""/>
        <dsp:cNvSpPr/>
      </dsp:nvSpPr>
      <dsp:spPr>
        <a:xfrm>
          <a:off x="763864" y="3127979"/>
          <a:ext cx="6945325"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smtClean="0">
              <a:latin typeface="Times New Roman" panose="02020603050405020304" pitchFamily="18" charset="0"/>
              <a:ea typeface="黑体" panose="02010609060101010101" pitchFamily="49" charset="-122"/>
              <a:cs typeface="Times New Roman" panose="02020603050405020304" pitchFamily="18" charset="0"/>
            </a:rPr>
            <a:t>2.5 Windows 7</a:t>
          </a:r>
          <a:r>
            <a:rPr lang="zh-CN" sz="2400" b="1" kern="1200" smtClean="0">
              <a:latin typeface="Times New Roman" panose="02020603050405020304" pitchFamily="18" charset="0"/>
              <a:ea typeface="黑体" panose="02010609060101010101" pitchFamily="49" charset="-122"/>
              <a:cs typeface="Times New Roman" panose="02020603050405020304" pitchFamily="18" charset="0"/>
            </a:rPr>
            <a:t>媒体应用</a:t>
          </a:r>
          <a:endParaRPr lang="zh-CN" sz="2400" kern="1200">
            <a:latin typeface="Times New Roman" panose="02020603050405020304" pitchFamily="18" charset="0"/>
            <a:ea typeface="黑体" panose="02010609060101010101" pitchFamily="49" charset="-122"/>
            <a:cs typeface="Times New Roman" panose="02020603050405020304" pitchFamily="18" charset="0"/>
          </a:endParaRPr>
        </a:p>
      </dsp:txBody>
      <dsp:txXfrm>
        <a:off x="763864" y="3127979"/>
        <a:ext cx="6945325" cy="481340"/>
      </dsp:txXfrm>
    </dsp:sp>
    <dsp:sp modelId="{CD0046EE-E492-4783-825C-1B09FC03BA44}">
      <dsp:nvSpPr>
        <dsp:cNvPr id="0" name=""/>
        <dsp:cNvSpPr/>
      </dsp:nvSpPr>
      <dsp:spPr>
        <a:xfrm>
          <a:off x="463027" y="3067812"/>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9090105-0C78-4752-B805-FA47462893CA}">
      <dsp:nvSpPr>
        <dsp:cNvPr id="0" name=""/>
        <dsp:cNvSpPr/>
      </dsp:nvSpPr>
      <dsp:spPr>
        <a:xfrm>
          <a:off x="367929" y="3849898"/>
          <a:ext cx="7341260" cy="48134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2064" tIns="60960" rIns="60960" bIns="60960" numCol="1" spcCol="1270" anchor="ctr" anchorCtr="0">
          <a:noAutofit/>
        </a:bodyPr>
        <a:lstStyle/>
        <a:p>
          <a:pPr lvl="0" algn="l" defTabSz="1066800" rtl="0">
            <a:lnSpc>
              <a:spcPct val="90000"/>
            </a:lnSpc>
            <a:spcBef>
              <a:spcPct val="0"/>
            </a:spcBef>
            <a:spcAft>
              <a:spcPct val="35000"/>
            </a:spcAft>
          </a:pPr>
          <a:r>
            <a:rPr lang="en-US" sz="2400" b="1" kern="1200" smtClean="0">
              <a:latin typeface="Times New Roman" panose="02020603050405020304" pitchFamily="18" charset="0"/>
              <a:ea typeface="黑体" panose="02010609060101010101" pitchFamily="49" charset="-122"/>
              <a:cs typeface="Times New Roman" panose="02020603050405020304" pitchFamily="18" charset="0"/>
            </a:rPr>
            <a:t>2.6 Windows 7</a:t>
          </a:r>
          <a:r>
            <a:rPr lang="zh-CN" sz="2400" b="1" kern="1200" smtClean="0">
              <a:latin typeface="Times New Roman" panose="02020603050405020304" pitchFamily="18" charset="0"/>
              <a:ea typeface="黑体" panose="02010609060101010101" pitchFamily="49" charset="-122"/>
              <a:cs typeface="Times New Roman" panose="02020603050405020304" pitchFamily="18" charset="0"/>
            </a:rPr>
            <a:t>系统优化与系统安全</a:t>
          </a:r>
          <a:endParaRPr lang="zh-CN" sz="2400" kern="1200">
            <a:latin typeface="Times New Roman" panose="02020603050405020304" pitchFamily="18" charset="0"/>
            <a:ea typeface="黑体" panose="02010609060101010101" pitchFamily="49" charset="-122"/>
            <a:cs typeface="Times New Roman" panose="02020603050405020304" pitchFamily="18" charset="0"/>
          </a:endParaRPr>
        </a:p>
      </dsp:txBody>
      <dsp:txXfrm>
        <a:off x="367929" y="3849898"/>
        <a:ext cx="7341260" cy="481340"/>
      </dsp:txXfrm>
    </dsp:sp>
    <dsp:sp modelId="{E2E47EC0-90A6-4CA8-9D31-985C99AD6EF5}">
      <dsp:nvSpPr>
        <dsp:cNvPr id="0" name=""/>
        <dsp:cNvSpPr/>
      </dsp:nvSpPr>
      <dsp:spPr>
        <a:xfrm>
          <a:off x="67092" y="3789730"/>
          <a:ext cx="601675" cy="601675"/>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7D136E-C03A-4A7F-8E74-9F682D8AFB56}">
      <dsp:nvSpPr>
        <dsp:cNvPr id="0" name=""/>
        <dsp:cNvSpPr/>
      </dsp:nvSpPr>
      <dsp:spPr>
        <a:xfrm>
          <a:off x="1501303" y="562828"/>
          <a:ext cx="3766145" cy="3766145"/>
        </a:xfrm>
        <a:prstGeom prst="blockArc">
          <a:avLst>
            <a:gd name="adj1" fmla="val 11880000"/>
            <a:gd name="adj2" fmla="val 16200000"/>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263D960-D9D0-464C-B480-FC9324361671}">
      <dsp:nvSpPr>
        <dsp:cNvPr id="0" name=""/>
        <dsp:cNvSpPr/>
      </dsp:nvSpPr>
      <dsp:spPr>
        <a:xfrm>
          <a:off x="1501303" y="562828"/>
          <a:ext cx="3766145" cy="3766145"/>
        </a:xfrm>
        <a:prstGeom prst="blockArc">
          <a:avLst>
            <a:gd name="adj1" fmla="val 7560000"/>
            <a:gd name="adj2" fmla="val 11880000"/>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2586A52-D249-4525-AFB4-96C02C855FC0}">
      <dsp:nvSpPr>
        <dsp:cNvPr id="0" name=""/>
        <dsp:cNvSpPr/>
      </dsp:nvSpPr>
      <dsp:spPr>
        <a:xfrm>
          <a:off x="1501303" y="562828"/>
          <a:ext cx="3766145" cy="3766145"/>
        </a:xfrm>
        <a:prstGeom prst="blockArc">
          <a:avLst>
            <a:gd name="adj1" fmla="val 3240000"/>
            <a:gd name="adj2" fmla="val 7560000"/>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48BBDF7-30A9-4C12-A0EF-ED4D54B73BFA}">
      <dsp:nvSpPr>
        <dsp:cNvPr id="0" name=""/>
        <dsp:cNvSpPr/>
      </dsp:nvSpPr>
      <dsp:spPr>
        <a:xfrm>
          <a:off x="1501303" y="562828"/>
          <a:ext cx="3766145" cy="3766145"/>
        </a:xfrm>
        <a:prstGeom prst="blockArc">
          <a:avLst>
            <a:gd name="adj1" fmla="val 20520000"/>
            <a:gd name="adj2" fmla="val 3240000"/>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258DDA8-8D98-43E3-8CC2-819465BA0E37}">
      <dsp:nvSpPr>
        <dsp:cNvPr id="0" name=""/>
        <dsp:cNvSpPr/>
      </dsp:nvSpPr>
      <dsp:spPr>
        <a:xfrm>
          <a:off x="1501303" y="562828"/>
          <a:ext cx="3766145" cy="3766145"/>
        </a:xfrm>
        <a:prstGeom prst="blockArc">
          <a:avLst>
            <a:gd name="adj1" fmla="val 16200000"/>
            <a:gd name="adj2" fmla="val 20520000"/>
            <a:gd name="adj3" fmla="val 463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2DCCE08-318B-4F45-96F9-5BFB1D6CBCE1}">
      <dsp:nvSpPr>
        <dsp:cNvPr id="0" name=""/>
        <dsp:cNvSpPr/>
      </dsp:nvSpPr>
      <dsp:spPr>
        <a:xfrm>
          <a:off x="2518451" y="1579976"/>
          <a:ext cx="1731848" cy="17318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dirty="0" smtClean="0">
              <a:latin typeface="黑体" panose="02010609060101010101" pitchFamily="49" charset="-122"/>
              <a:ea typeface="黑体" panose="02010609060101010101" pitchFamily="49" charset="-122"/>
            </a:rPr>
            <a:t>操作系统五大功能</a:t>
          </a:r>
          <a:endParaRPr lang="zh-CN" altLang="en-US" sz="2200" kern="1200" dirty="0">
            <a:latin typeface="黑体" panose="02010609060101010101" pitchFamily="49" charset="-122"/>
            <a:ea typeface="黑体" panose="02010609060101010101" pitchFamily="49" charset="-122"/>
          </a:endParaRPr>
        </a:p>
      </dsp:txBody>
      <dsp:txXfrm>
        <a:off x="2772074" y="1833599"/>
        <a:ext cx="1224602" cy="1224602"/>
      </dsp:txXfrm>
    </dsp:sp>
    <dsp:sp modelId="{67D776C7-66BB-4C67-82D0-B896C180F537}">
      <dsp:nvSpPr>
        <dsp:cNvPr id="0" name=""/>
        <dsp:cNvSpPr/>
      </dsp:nvSpPr>
      <dsp:spPr>
        <a:xfrm>
          <a:off x="2778228" y="323"/>
          <a:ext cx="1212294" cy="12122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smtClean="0">
              <a:latin typeface="黑体" panose="02010609060101010101" pitchFamily="49" charset="-122"/>
              <a:ea typeface="黑体" panose="02010609060101010101" pitchFamily="49" charset="-122"/>
            </a:rPr>
            <a:t>进程管理</a:t>
          </a:r>
          <a:endParaRPr lang="zh-CN" altLang="en-US" sz="2200" kern="1200">
            <a:latin typeface="黑体" panose="02010609060101010101" pitchFamily="49" charset="-122"/>
            <a:ea typeface="黑体" panose="02010609060101010101" pitchFamily="49" charset="-122"/>
          </a:endParaRPr>
        </a:p>
      </dsp:txBody>
      <dsp:txXfrm>
        <a:off x="2955764" y="177859"/>
        <a:ext cx="857222" cy="857222"/>
      </dsp:txXfrm>
    </dsp:sp>
    <dsp:sp modelId="{FB6D2E3F-5045-4620-8C18-1366ED9146F3}">
      <dsp:nvSpPr>
        <dsp:cNvPr id="0" name=""/>
        <dsp:cNvSpPr/>
      </dsp:nvSpPr>
      <dsp:spPr>
        <a:xfrm>
          <a:off x="4527631" y="1271338"/>
          <a:ext cx="1212294" cy="12122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dirty="0" smtClean="0">
              <a:latin typeface="黑体" panose="02010609060101010101" pitchFamily="49" charset="-122"/>
              <a:ea typeface="黑体" panose="02010609060101010101" pitchFamily="49" charset="-122"/>
            </a:rPr>
            <a:t>存储器管理</a:t>
          </a:r>
          <a:endParaRPr lang="zh-CN" altLang="en-US" sz="2200" kern="1200" dirty="0">
            <a:latin typeface="黑体" panose="02010609060101010101" pitchFamily="49" charset="-122"/>
            <a:ea typeface="黑体" panose="02010609060101010101" pitchFamily="49" charset="-122"/>
          </a:endParaRPr>
        </a:p>
      </dsp:txBody>
      <dsp:txXfrm>
        <a:off x="4705167" y="1448874"/>
        <a:ext cx="857222" cy="857222"/>
      </dsp:txXfrm>
    </dsp:sp>
    <dsp:sp modelId="{A3C58F59-E0CC-4A97-A67B-9A3F237AA109}">
      <dsp:nvSpPr>
        <dsp:cNvPr id="0" name=""/>
        <dsp:cNvSpPr/>
      </dsp:nvSpPr>
      <dsp:spPr>
        <a:xfrm>
          <a:off x="3859418" y="3327884"/>
          <a:ext cx="1212294" cy="12122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smtClean="0">
              <a:latin typeface="黑体" panose="02010609060101010101" pitchFamily="49" charset="-122"/>
              <a:ea typeface="黑体" panose="02010609060101010101" pitchFamily="49" charset="-122"/>
            </a:rPr>
            <a:t>设备管理</a:t>
          </a:r>
          <a:endParaRPr lang="zh-CN" altLang="en-US" sz="2200" kern="1200">
            <a:latin typeface="黑体" panose="02010609060101010101" pitchFamily="49" charset="-122"/>
            <a:ea typeface="黑体" panose="02010609060101010101" pitchFamily="49" charset="-122"/>
          </a:endParaRPr>
        </a:p>
      </dsp:txBody>
      <dsp:txXfrm>
        <a:off x="4036954" y="3505420"/>
        <a:ext cx="857222" cy="857222"/>
      </dsp:txXfrm>
    </dsp:sp>
    <dsp:sp modelId="{484596EE-82EE-48E1-A10E-3A7BA848B03B}">
      <dsp:nvSpPr>
        <dsp:cNvPr id="0" name=""/>
        <dsp:cNvSpPr/>
      </dsp:nvSpPr>
      <dsp:spPr>
        <a:xfrm>
          <a:off x="1697038" y="3327884"/>
          <a:ext cx="1212294" cy="12122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smtClean="0">
              <a:latin typeface="黑体" panose="02010609060101010101" pitchFamily="49" charset="-122"/>
              <a:ea typeface="黑体" panose="02010609060101010101" pitchFamily="49" charset="-122"/>
            </a:rPr>
            <a:t>文件管理</a:t>
          </a:r>
          <a:endParaRPr lang="zh-CN" altLang="en-US" sz="2200" kern="1200">
            <a:latin typeface="黑体" panose="02010609060101010101" pitchFamily="49" charset="-122"/>
            <a:ea typeface="黑体" panose="02010609060101010101" pitchFamily="49" charset="-122"/>
          </a:endParaRPr>
        </a:p>
      </dsp:txBody>
      <dsp:txXfrm>
        <a:off x="1874574" y="3505420"/>
        <a:ext cx="857222" cy="857222"/>
      </dsp:txXfrm>
    </dsp:sp>
    <dsp:sp modelId="{66CF297B-1D5F-4362-B995-50E0A1263B28}">
      <dsp:nvSpPr>
        <dsp:cNvPr id="0" name=""/>
        <dsp:cNvSpPr/>
      </dsp:nvSpPr>
      <dsp:spPr>
        <a:xfrm>
          <a:off x="1028826" y="1271338"/>
          <a:ext cx="1212294" cy="121229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rtl="0">
            <a:lnSpc>
              <a:spcPct val="90000"/>
            </a:lnSpc>
            <a:spcBef>
              <a:spcPct val="0"/>
            </a:spcBef>
            <a:spcAft>
              <a:spcPct val="35000"/>
            </a:spcAft>
          </a:pPr>
          <a:r>
            <a:rPr lang="zh-CN" altLang="en-US" sz="2200" b="1" kern="1200" dirty="0" smtClean="0">
              <a:latin typeface="黑体" panose="02010609060101010101" pitchFamily="49" charset="-122"/>
              <a:ea typeface="黑体" panose="02010609060101010101" pitchFamily="49" charset="-122"/>
            </a:rPr>
            <a:t>用户接口</a:t>
          </a:r>
          <a:endParaRPr lang="zh-CN" altLang="en-US" sz="2200" kern="1200" dirty="0">
            <a:latin typeface="黑体" panose="02010609060101010101" pitchFamily="49" charset="-122"/>
            <a:ea typeface="黑体" panose="02010609060101010101" pitchFamily="49" charset="-122"/>
          </a:endParaRPr>
        </a:p>
      </dsp:txBody>
      <dsp:txXfrm>
        <a:off x="1206362" y="1448874"/>
        <a:ext cx="857222" cy="8572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2F811-78CE-4DDC-8BD1-FE17E5265AEA}">
      <dsp:nvSpPr>
        <dsp:cNvPr id="0" name=""/>
        <dsp:cNvSpPr/>
      </dsp:nvSpPr>
      <dsp:spPr>
        <a:xfrm>
          <a:off x="2821806" y="1857296"/>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dirty="0" smtClean="0">
              <a:latin typeface="黑体" panose="02010609060101010101" pitchFamily="49" charset="-122"/>
              <a:ea typeface="黑体" panose="02010609060101010101" pitchFamily="49" charset="-122"/>
            </a:rPr>
            <a:t>操作系统的主要类型</a:t>
          </a:r>
          <a:endParaRPr lang="zh-CN" altLang="en-US" sz="2000" kern="1200" dirty="0">
            <a:latin typeface="黑体" panose="02010609060101010101" pitchFamily="49" charset="-122"/>
            <a:ea typeface="黑体" panose="02010609060101010101" pitchFamily="49" charset="-122"/>
          </a:endParaRPr>
        </a:p>
      </dsp:txBody>
      <dsp:txXfrm>
        <a:off x="3015907" y="2051397"/>
        <a:ext cx="937204" cy="937204"/>
      </dsp:txXfrm>
    </dsp:sp>
    <dsp:sp modelId="{231B06B0-BFC2-487A-AF6A-278BB6AA5A2B}">
      <dsp:nvSpPr>
        <dsp:cNvPr id="0" name=""/>
        <dsp:cNvSpPr/>
      </dsp:nvSpPr>
      <dsp:spPr>
        <a:xfrm rot="16200000">
          <a:off x="3344465" y="1375670"/>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a:off x="3386478" y="1507811"/>
        <a:ext cx="196062" cy="270382"/>
      </dsp:txXfrm>
    </dsp:sp>
    <dsp:sp modelId="{1306F8A2-7FC0-4558-8E4A-F81E7EDE27B3}">
      <dsp:nvSpPr>
        <dsp:cNvPr id="0" name=""/>
        <dsp:cNvSpPr/>
      </dsp:nvSpPr>
      <dsp:spPr>
        <a:xfrm>
          <a:off x="2821806" y="3420"/>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批处理操作系统</a:t>
          </a:r>
          <a:endParaRPr lang="zh-CN" altLang="en-US" sz="2000" kern="1200">
            <a:latin typeface="黑体" panose="02010609060101010101" pitchFamily="49" charset="-122"/>
            <a:ea typeface="黑体" panose="02010609060101010101" pitchFamily="49" charset="-122"/>
          </a:endParaRPr>
        </a:p>
      </dsp:txBody>
      <dsp:txXfrm>
        <a:off x="3015907" y="197521"/>
        <a:ext cx="937204" cy="937204"/>
      </dsp:txXfrm>
    </dsp:sp>
    <dsp:sp modelId="{2BFE4159-CF01-4858-A7FE-8B974A777840}">
      <dsp:nvSpPr>
        <dsp:cNvPr id="0" name=""/>
        <dsp:cNvSpPr/>
      </dsp:nvSpPr>
      <dsp:spPr>
        <a:xfrm rot="19800000">
          <a:off x="4140351" y="1835175"/>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a:off x="4145980" y="1946310"/>
        <a:ext cx="196062" cy="270382"/>
      </dsp:txXfrm>
    </dsp:sp>
    <dsp:sp modelId="{A67994EF-3417-40A5-A9AE-261B43F3A8C2}">
      <dsp:nvSpPr>
        <dsp:cNvPr id="0" name=""/>
        <dsp:cNvSpPr/>
      </dsp:nvSpPr>
      <dsp:spPr>
        <a:xfrm>
          <a:off x="4427309" y="930358"/>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分时操作系统</a:t>
          </a:r>
          <a:endParaRPr lang="zh-CN" altLang="en-US" sz="2000" kern="1200">
            <a:latin typeface="黑体" panose="02010609060101010101" pitchFamily="49" charset="-122"/>
            <a:ea typeface="黑体" panose="02010609060101010101" pitchFamily="49" charset="-122"/>
          </a:endParaRPr>
        </a:p>
      </dsp:txBody>
      <dsp:txXfrm>
        <a:off x="4621410" y="1124459"/>
        <a:ext cx="937204" cy="937204"/>
      </dsp:txXfrm>
    </dsp:sp>
    <dsp:sp modelId="{877B1D87-B318-4193-A8F8-76F72E36C9BC}">
      <dsp:nvSpPr>
        <dsp:cNvPr id="0" name=""/>
        <dsp:cNvSpPr/>
      </dsp:nvSpPr>
      <dsp:spPr>
        <a:xfrm rot="1800000">
          <a:off x="4140351" y="2754186"/>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a:off x="4145980" y="2823308"/>
        <a:ext cx="196062" cy="270382"/>
      </dsp:txXfrm>
    </dsp:sp>
    <dsp:sp modelId="{EE2A53AD-CC2F-46D5-B961-5CDEE10065F7}">
      <dsp:nvSpPr>
        <dsp:cNvPr id="0" name=""/>
        <dsp:cNvSpPr/>
      </dsp:nvSpPr>
      <dsp:spPr>
        <a:xfrm>
          <a:off x="4427309" y="2784234"/>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实时操作系统</a:t>
          </a:r>
          <a:endParaRPr lang="zh-CN" altLang="en-US" sz="2000" kern="1200">
            <a:latin typeface="黑体" panose="02010609060101010101" pitchFamily="49" charset="-122"/>
            <a:ea typeface="黑体" panose="02010609060101010101" pitchFamily="49" charset="-122"/>
          </a:endParaRPr>
        </a:p>
      </dsp:txBody>
      <dsp:txXfrm>
        <a:off x="4621410" y="2978335"/>
        <a:ext cx="937204" cy="937204"/>
      </dsp:txXfrm>
    </dsp:sp>
    <dsp:sp modelId="{44C6A97F-AF8B-4AF2-9B48-5D914858CC69}">
      <dsp:nvSpPr>
        <dsp:cNvPr id="0" name=""/>
        <dsp:cNvSpPr/>
      </dsp:nvSpPr>
      <dsp:spPr>
        <a:xfrm rot="5400000">
          <a:off x="3344465" y="3213691"/>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a:off x="3386478" y="3261806"/>
        <a:ext cx="196062" cy="270382"/>
      </dsp:txXfrm>
    </dsp:sp>
    <dsp:sp modelId="{1721A9C5-DA1B-4FC9-937F-3EC32993A7DD}">
      <dsp:nvSpPr>
        <dsp:cNvPr id="0" name=""/>
        <dsp:cNvSpPr/>
      </dsp:nvSpPr>
      <dsp:spPr>
        <a:xfrm>
          <a:off x="2821806" y="3711172"/>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网络操作系统</a:t>
          </a:r>
          <a:endParaRPr lang="zh-CN" altLang="en-US" sz="2000" kern="1200">
            <a:latin typeface="黑体" panose="02010609060101010101" pitchFamily="49" charset="-122"/>
            <a:ea typeface="黑体" panose="02010609060101010101" pitchFamily="49" charset="-122"/>
          </a:endParaRPr>
        </a:p>
      </dsp:txBody>
      <dsp:txXfrm>
        <a:off x="3015907" y="3905273"/>
        <a:ext cx="937204" cy="937204"/>
      </dsp:txXfrm>
    </dsp:sp>
    <dsp:sp modelId="{A1C5D3CB-EC28-4C00-8E74-30685F677C72}">
      <dsp:nvSpPr>
        <dsp:cNvPr id="0" name=""/>
        <dsp:cNvSpPr/>
      </dsp:nvSpPr>
      <dsp:spPr>
        <a:xfrm rot="9000000">
          <a:off x="2548578" y="2754186"/>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rot="10800000">
        <a:off x="2626975" y="2823308"/>
        <a:ext cx="196062" cy="270382"/>
      </dsp:txXfrm>
    </dsp:sp>
    <dsp:sp modelId="{1E9F3FF1-B6D2-4210-BA04-F0C384F0021E}">
      <dsp:nvSpPr>
        <dsp:cNvPr id="0" name=""/>
        <dsp:cNvSpPr/>
      </dsp:nvSpPr>
      <dsp:spPr>
        <a:xfrm>
          <a:off x="1216302" y="2784234"/>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分布式操作系统</a:t>
          </a:r>
          <a:endParaRPr lang="zh-CN" altLang="en-US" sz="2000" kern="1200">
            <a:latin typeface="黑体" panose="02010609060101010101" pitchFamily="49" charset="-122"/>
            <a:ea typeface="黑体" panose="02010609060101010101" pitchFamily="49" charset="-122"/>
          </a:endParaRPr>
        </a:p>
      </dsp:txBody>
      <dsp:txXfrm>
        <a:off x="1410403" y="2978335"/>
        <a:ext cx="937204" cy="937204"/>
      </dsp:txXfrm>
    </dsp:sp>
    <dsp:sp modelId="{CA267ACF-3CEB-43A7-A7E9-477FF75EAD7B}">
      <dsp:nvSpPr>
        <dsp:cNvPr id="0" name=""/>
        <dsp:cNvSpPr/>
      </dsp:nvSpPr>
      <dsp:spPr>
        <a:xfrm rot="12600000">
          <a:off x="2548578" y="1835175"/>
          <a:ext cx="280088" cy="450638"/>
        </a:xfrm>
        <a:prstGeom prst="rightArrow">
          <a:avLst>
            <a:gd name="adj1" fmla="val 60000"/>
            <a:gd name="adj2" fmla="val 50000"/>
          </a:avLst>
        </a:prstGeom>
        <a:solidFill>
          <a:schemeClr val="accent1">
            <a:tint val="60000"/>
            <a:hueOff val="0"/>
            <a:satOff val="0"/>
            <a:lumOff val="0"/>
            <a:alphaOff val="0"/>
          </a:schemeClr>
        </a:solidFill>
        <a:ln>
          <a:noFill/>
        </a:ln>
        <a:effectLst>
          <a:outerShdw blurRad="38100" dist="25400" dir="5400000" algn="t" rotWithShape="0">
            <a:srgbClr val="000000">
              <a:alpha val="50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zh-CN" altLang="en-US" sz="2000" kern="1200">
            <a:latin typeface="黑体" panose="02010609060101010101" pitchFamily="49" charset="-122"/>
            <a:ea typeface="黑体" panose="02010609060101010101" pitchFamily="49" charset="-122"/>
          </a:endParaRPr>
        </a:p>
      </dsp:txBody>
      <dsp:txXfrm rot="10800000">
        <a:off x="2626975" y="1946310"/>
        <a:ext cx="196062" cy="270382"/>
      </dsp:txXfrm>
    </dsp:sp>
    <dsp:sp modelId="{E107C8AE-58D6-4D87-BFF1-3C652671382F}">
      <dsp:nvSpPr>
        <dsp:cNvPr id="0" name=""/>
        <dsp:cNvSpPr/>
      </dsp:nvSpPr>
      <dsp:spPr>
        <a:xfrm>
          <a:off x="1216302" y="930358"/>
          <a:ext cx="1325406" cy="1325406"/>
        </a:xfrm>
        <a:prstGeom prst="ellipse">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38100" dist="25400" dir="5400000" algn="t" rotWithShape="0">
            <a:srgbClr val="000000">
              <a:alpha val="50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zh-CN" altLang="en-US" sz="2000" b="1" kern="1200" smtClean="0">
              <a:latin typeface="黑体" panose="02010609060101010101" pitchFamily="49" charset="-122"/>
              <a:ea typeface="黑体" panose="02010609060101010101" pitchFamily="49" charset="-122"/>
            </a:rPr>
            <a:t>嵌入式操作系统</a:t>
          </a:r>
          <a:endParaRPr lang="zh-CN" altLang="en-US" sz="2000" kern="1200">
            <a:latin typeface="黑体" panose="02010609060101010101" pitchFamily="49" charset="-122"/>
            <a:ea typeface="黑体" panose="02010609060101010101" pitchFamily="49" charset="-122"/>
          </a:endParaRPr>
        </a:p>
      </dsp:txBody>
      <dsp:txXfrm>
        <a:off x="1410403" y="1124459"/>
        <a:ext cx="937204" cy="93720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EBC03-6A3B-442F-A8D8-4DBC37B00245}" type="datetimeFigureOut">
              <a:rPr lang="zh-CN" altLang="en-US" smtClean="0"/>
              <a:t>2014/7/9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307DC0-192E-4CCA-8245-0C2CA2B9B1A5}" type="slidenum">
              <a:rPr lang="zh-CN" altLang="en-US" smtClean="0"/>
              <a:t>‹#›</a:t>
            </a:fld>
            <a:endParaRPr lang="zh-CN" altLang="en-US"/>
          </a:p>
        </p:txBody>
      </p:sp>
    </p:spTree>
    <p:extLst>
      <p:ext uri="{BB962C8B-B14F-4D97-AF65-F5344CB8AC3E}">
        <p14:creationId xmlns:p14="http://schemas.microsoft.com/office/powerpoint/2010/main" val="1027317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3AD588E4-1B5E-4A77-866A-1B1AF74990E6}" type="datetime1">
              <a:rPr lang="zh-CN" altLang="en-US" smtClean="0"/>
              <a:t>2014/7/9</a:t>
            </a:fld>
            <a:endParaRPr lang="zh-CN" altLang="en-US"/>
          </a:p>
        </p:txBody>
      </p:sp>
      <p:sp>
        <p:nvSpPr>
          <p:cNvPr id="17" name="页脚占位符 16"/>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1142412-C931-454C-A375-432FD19C9C07}"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BB30E93-EA9A-4C2B-A52A-14D84CF29C64}"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solidFill>
                  <a:schemeClr val="tx1"/>
                </a:solidFill>
                <a:effectLst/>
              </a:defRPr>
            </a:lvl1pPr>
          </a:lstStyle>
          <a:p>
            <a:r>
              <a:rPr kumimoji="0" lang="zh-CN" altLang="en-US" dirty="0" smtClean="0"/>
              <a:t>单击此处编辑母版标题样式</a:t>
            </a:r>
            <a:endParaRPr kumimoji="0" lang="en-US" dirty="0"/>
          </a:p>
        </p:txBody>
      </p:sp>
      <p:sp>
        <p:nvSpPr>
          <p:cNvPr id="4" name="日期占位符 3"/>
          <p:cNvSpPr>
            <a:spLocks noGrp="1"/>
          </p:cNvSpPr>
          <p:nvPr>
            <p:ph type="dt" sz="half" idx="10"/>
          </p:nvPr>
        </p:nvSpPr>
        <p:spPr/>
        <p:txBody>
          <a:bodyPr/>
          <a:lstStyle/>
          <a:p>
            <a:fld id="{C459AD06-DC6D-4228-B7F6-B04A6FC6E860}" type="datetime1">
              <a:rPr lang="zh-CN" altLang="en-US" smtClean="0"/>
              <a:t>2014/7/9</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lvl1pPr>
              <a:defRPr b="1"/>
            </a:lvl1pPr>
            <a:lvl2pPr>
              <a:defRPr b="1"/>
            </a:lvl2pPr>
            <a:lvl3pPr>
              <a:defRPr b="1"/>
            </a:lvl3pPr>
            <a:lvl4pPr>
              <a:defRPr b="1"/>
            </a:lvl4pPr>
            <a:lvl5pPr>
              <a:defRPr b="1"/>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ADD2A54-554E-408A-98DF-209AB19B332C}" type="datetime1">
              <a:rPr lang="zh-CN" altLang="en-US" smtClean="0"/>
              <a:t>2014/7/9</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7604D921-436C-4489-8A28-99708E501009}" type="datetime1">
              <a:rPr lang="zh-CN" altLang="en-US" smtClean="0"/>
              <a:t>2014/7/9</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9BC7C03-3B0C-4EBB-A9A8-488C9CE0709A}" type="datetime1">
              <a:rPr lang="zh-CN" altLang="en-US" smtClean="0"/>
              <a:t>2014/7/9</a:t>
            </a:fld>
            <a:endParaRPr lang="zh-CN" altLang="en-US"/>
          </a:p>
        </p:txBody>
      </p:sp>
      <p:sp>
        <p:nvSpPr>
          <p:cNvPr id="8" name="页脚占位符 7"/>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B6D15E3F-EB98-42B7-9292-C7ABF97EA6FD}" type="datetime1">
              <a:rPr lang="zh-CN" altLang="en-US" smtClean="0"/>
              <a:t>2014/7/9</a:t>
            </a:fld>
            <a:endParaRPr lang="zh-CN" altLang="en-US"/>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216F6FE-8F18-4982-B1A7-8FE6F82FA334}" type="datetime1">
              <a:rPr lang="zh-CN" altLang="en-US" smtClean="0"/>
              <a:t>2014/7/9</a:t>
            </a:fld>
            <a:endParaRPr lang="zh-CN" altLang="en-US"/>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603C1FE-FD1F-4673-94D0-3AABC8EAD26B}" type="datetime1">
              <a:rPr lang="zh-CN" altLang="en-US" smtClean="0"/>
              <a:t>2014/7/9</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F92FF929-2F3E-454B-BF7E-42BDA57B5433}" type="datetime1">
              <a:rPr lang="zh-CN" altLang="en-US" smtClean="0"/>
              <a:t>2014/7/9</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116632"/>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7935AFA1-5703-48E4-83B4-64E9E72ACE53}" type="datetime1">
              <a:rPr lang="zh-CN" altLang="en-US" smtClean="0"/>
              <a:t>2014/7/9</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1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pPr algn="r">
              <a:lnSpc>
                <a:spcPct val="150000"/>
              </a:lnSpc>
            </a:pPr>
            <a:r>
              <a:rPr lang="zh-CN" altLang="en-US" b="1" dirty="0" smtClean="0"/>
              <a:t>主讲人：</a:t>
            </a:r>
            <a:r>
              <a:rPr lang="en-US" altLang="zh-CN" b="1" dirty="0" smtClean="0"/>
              <a:t>XXXX</a:t>
            </a:r>
          </a:p>
          <a:p>
            <a:pPr algn="r">
              <a:lnSpc>
                <a:spcPct val="150000"/>
              </a:lnSpc>
            </a:pPr>
            <a:r>
              <a:rPr lang="zh-CN" altLang="en-US" b="1" dirty="0" smtClean="0"/>
              <a:t>时间：</a:t>
            </a:r>
            <a:r>
              <a:rPr lang="en-US" altLang="zh-CN" b="1" dirty="0" smtClean="0"/>
              <a:t>XXXXXX</a:t>
            </a:r>
            <a:endParaRPr lang="zh-CN" altLang="en-US" b="1" dirty="0"/>
          </a:p>
        </p:txBody>
      </p:sp>
      <p:sp>
        <p:nvSpPr>
          <p:cNvPr id="2" name="标题 1"/>
          <p:cNvSpPr>
            <a:spLocks noGrp="1"/>
          </p:cNvSpPr>
          <p:nvPr>
            <p:ph type="ctrTitle"/>
          </p:nvPr>
        </p:nvSpPr>
        <p:spPr/>
        <p:txBody>
          <a:bodyPr>
            <a:normAutofit/>
          </a:bodyPr>
          <a:lstStyle/>
          <a:p>
            <a:r>
              <a:rPr lang="zh-CN" altLang="en-US" sz="4800" b="1" dirty="0" smtClean="0"/>
              <a:t>第</a:t>
            </a:r>
            <a:r>
              <a:rPr lang="en-US" altLang="zh-CN" sz="4800" b="1" dirty="0" smtClean="0"/>
              <a:t>2</a:t>
            </a:r>
            <a:r>
              <a:rPr lang="zh-CN" altLang="en-US" sz="4800" b="1" dirty="0" smtClean="0"/>
              <a:t>章 </a:t>
            </a:r>
            <a:r>
              <a:rPr lang="en-US" altLang="zh-CN" sz="4800" b="1" dirty="0" smtClean="0"/>
              <a:t>Windows 7</a:t>
            </a:r>
            <a:r>
              <a:rPr lang="zh-CN" altLang="en-US" sz="4800" b="1" dirty="0" smtClean="0"/>
              <a:t>操作系统</a:t>
            </a:r>
            <a:endParaRPr lang="zh-CN" altLang="en-US" sz="4800" b="1" dirty="0"/>
          </a:p>
        </p:txBody>
      </p:sp>
    </p:spTree>
    <p:extLst>
      <p:ext uri="{BB962C8B-B14F-4D97-AF65-F5344CB8AC3E}">
        <p14:creationId xmlns:p14="http://schemas.microsoft.com/office/powerpoint/2010/main" val="25922886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en-US" sz="2400" dirty="0" smtClean="0">
                <a:solidFill>
                  <a:srgbClr val="FF0000"/>
                </a:solidFill>
              </a:rPr>
              <a:t>设备管理</a:t>
            </a:r>
            <a:endParaRPr lang="en-US" altLang="zh-CN" sz="2400" dirty="0" smtClean="0">
              <a:solidFill>
                <a:srgbClr val="FF0000"/>
              </a:solidFill>
            </a:endParaRPr>
          </a:p>
          <a:p>
            <a:pPr lvl="1">
              <a:lnSpc>
                <a:spcPct val="150000"/>
              </a:lnSpc>
            </a:pPr>
            <a:r>
              <a:rPr lang="zh-CN" altLang="zh-CN" sz="2200" dirty="0" smtClean="0"/>
              <a:t>设备管理</a:t>
            </a:r>
            <a:r>
              <a:rPr lang="zh-CN" altLang="zh-CN" sz="2200" dirty="0"/>
              <a:t>的功能是负责实现设备驱动程序，提供于具体设备无关的</a:t>
            </a:r>
            <a:r>
              <a:rPr lang="en-US" altLang="zh-CN" sz="2200" dirty="0"/>
              <a:t>I/O</a:t>
            </a:r>
            <a:r>
              <a:rPr lang="zh-CN" altLang="zh-CN" sz="2200" dirty="0"/>
              <a:t>功能函数，根据一定的分配原则把设备分配给请求</a:t>
            </a:r>
            <a:r>
              <a:rPr lang="en-US" altLang="zh-CN" sz="2200" dirty="0"/>
              <a:t>I/O</a:t>
            </a:r>
            <a:r>
              <a:rPr lang="zh-CN" altLang="zh-CN" sz="2200" dirty="0"/>
              <a:t>的作业，并且为用户使用各种</a:t>
            </a:r>
            <a:r>
              <a:rPr lang="en-US" altLang="zh-CN" sz="2200" dirty="0"/>
              <a:t>I/O</a:t>
            </a:r>
            <a:r>
              <a:rPr lang="zh-CN" altLang="zh-CN" sz="2200" dirty="0"/>
              <a:t>设备提供简单方便的命令</a:t>
            </a:r>
            <a:r>
              <a:rPr lang="zh-CN" altLang="zh-CN" sz="2200" dirty="0" smtClean="0"/>
              <a:t>。</a:t>
            </a:r>
            <a:endParaRPr lang="en-US" altLang="zh-CN" sz="2200" dirty="0" smtClean="0"/>
          </a:p>
          <a:p>
            <a:pPr lvl="1">
              <a:lnSpc>
                <a:spcPct val="150000"/>
              </a:lnSpc>
            </a:pPr>
            <a:r>
              <a:rPr lang="zh-CN" altLang="zh-CN" sz="2200" dirty="0" smtClean="0"/>
              <a:t>为了</a:t>
            </a:r>
            <a:r>
              <a:rPr lang="zh-CN" altLang="zh-CN" sz="2200" dirty="0"/>
              <a:t>让用户共享、高效地使用像打印机这类的独占设备，实现</a:t>
            </a:r>
            <a:r>
              <a:rPr lang="en-US" altLang="zh-CN" sz="2200" dirty="0"/>
              <a:t>Spooling</a:t>
            </a:r>
            <a:r>
              <a:rPr lang="zh-CN" altLang="zh-CN" sz="2200" dirty="0"/>
              <a:t>系统，操作系统还应该实现驱动程序加载机制，以便用户添加和使用新设备。</a:t>
            </a:r>
          </a:p>
          <a:p>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332884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100</a:t>
            </a:fld>
            <a:endParaRPr lang="zh-CN" altLang="en-US"/>
          </a:p>
        </p:txBody>
      </p:sp>
      <p:sp>
        <p:nvSpPr>
          <p:cNvPr id="5" name="内容占位符 4"/>
          <p:cNvSpPr>
            <a:spLocks noGrp="1"/>
          </p:cNvSpPr>
          <p:nvPr>
            <p:ph sz="quarter" idx="1"/>
          </p:nvPr>
        </p:nvSpPr>
        <p:spPr>
          <a:xfrm>
            <a:off x="914400" y="1447800"/>
            <a:ext cx="4089648" cy="4572000"/>
          </a:xfrm>
        </p:spPr>
        <p:txBody>
          <a:bodyPr>
            <a:normAutofit/>
          </a:bodyPr>
          <a:lstStyle/>
          <a:p>
            <a:pPr marL="0" indent="0">
              <a:lnSpc>
                <a:spcPct val="150000"/>
              </a:lnSpc>
              <a:buNone/>
            </a:pPr>
            <a:r>
              <a:rPr lang="en-US" altLang="zh-CN" sz="2400" dirty="0"/>
              <a:t>9.</a:t>
            </a:r>
            <a:r>
              <a:rPr lang="zh-CN" altLang="zh-CN" sz="2400" dirty="0"/>
              <a:t>查看文件或文件夹属性</a:t>
            </a:r>
            <a:endParaRPr lang="zh-CN" altLang="zh-CN" sz="2400" b="1" dirty="0"/>
          </a:p>
          <a:p>
            <a:pPr lvl="1">
              <a:lnSpc>
                <a:spcPct val="150000"/>
              </a:lnSpc>
            </a:pPr>
            <a:r>
              <a:rPr lang="zh-CN" altLang="zh-CN" sz="2200" dirty="0"/>
              <a:t>在</a:t>
            </a:r>
            <a:r>
              <a:rPr lang="en-US" altLang="zh-CN" sz="2200" dirty="0"/>
              <a:t>Windows 7</a:t>
            </a:r>
            <a:r>
              <a:rPr lang="zh-CN" altLang="zh-CN" sz="2200" dirty="0"/>
              <a:t>中，每个文件或文件夹都有自己的属性信息，包括：文件或文件夹的名称、位置、大小、创建时间，只读、隐藏和存档属性等。</a:t>
            </a:r>
            <a:endParaRPr lang="zh-CN" altLang="en-US" sz="2200" dirty="0"/>
          </a:p>
        </p:txBody>
      </p:sp>
      <p:pic>
        <p:nvPicPr>
          <p:cNvPr id="46082" name="图片 38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53662" y="1628800"/>
            <a:ext cx="3730188"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911446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101</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10.</a:t>
            </a:r>
            <a:r>
              <a:rPr lang="zh-CN" altLang="zh-CN" sz="2400" dirty="0"/>
              <a:t>隐藏、显示文件或文件夹</a:t>
            </a:r>
            <a:endParaRPr lang="zh-CN" altLang="zh-CN" sz="2400" b="1" dirty="0"/>
          </a:p>
          <a:p>
            <a:pPr marL="0" indent="0">
              <a:lnSpc>
                <a:spcPct val="150000"/>
              </a:lnSpc>
              <a:buNone/>
            </a:pPr>
            <a:r>
              <a:rPr lang="zh-CN" altLang="zh-CN" sz="2400" dirty="0"/>
              <a:t>（</a:t>
            </a:r>
            <a:r>
              <a:rPr lang="en-US" altLang="zh-CN" sz="2400" dirty="0"/>
              <a:t>1</a:t>
            </a:r>
            <a:r>
              <a:rPr lang="zh-CN" altLang="zh-CN" sz="2400" dirty="0"/>
              <a:t>）隐藏文件或文件夹</a:t>
            </a:r>
          </a:p>
          <a:p>
            <a:pPr lvl="1">
              <a:lnSpc>
                <a:spcPct val="150000"/>
              </a:lnSpc>
            </a:pPr>
            <a:r>
              <a:rPr lang="zh-CN" altLang="zh-CN" sz="2200" dirty="0"/>
              <a:t>选择要隐藏的文件或文件夹，从“属性”对话框中勾选“隐藏”复选框即可。隐藏的文件或文件夹并非在驱动器中真正删除，只是不可见，仍占有存储空间。</a:t>
            </a:r>
          </a:p>
          <a:p>
            <a:pPr>
              <a:lnSpc>
                <a:spcPct val="150000"/>
              </a:lnSpc>
            </a:pPr>
            <a:endParaRPr lang="zh-CN" altLang="en-US" dirty="0"/>
          </a:p>
        </p:txBody>
      </p:sp>
    </p:spTree>
    <p:extLst>
      <p:ext uri="{BB962C8B-B14F-4D97-AF65-F5344CB8AC3E}">
        <p14:creationId xmlns:p14="http://schemas.microsoft.com/office/powerpoint/2010/main" val="100634659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102</a:t>
            </a:fld>
            <a:endParaRPr lang="zh-CN" altLang="en-US"/>
          </a:p>
        </p:txBody>
      </p:sp>
      <p:sp>
        <p:nvSpPr>
          <p:cNvPr id="5" name="内容占位符 4"/>
          <p:cNvSpPr>
            <a:spLocks noGrp="1"/>
          </p:cNvSpPr>
          <p:nvPr>
            <p:ph sz="quarter" idx="1"/>
          </p:nvPr>
        </p:nvSpPr>
        <p:spPr>
          <a:xfrm>
            <a:off x="914400" y="1447800"/>
            <a:ext cx="3873624" cy="4572000"/>
          </a:xfrm>
        </p:spPr>
        <p:txBody>
          <a:bodyPr>
            <a:normAutofit fontScale="70000" lnSpcReduction="20000"/>
          </a:bodyPr>
          <a:lstStyle/>
          <a:p>
            <a:pPr marL="0" indent="0">
              <a:lnSpc>
                <a:spcPct val="150000"/>
              </a:lnSpc>
              <a:buNone/>
            </a:pPr>
            <a:r>
              <a:rPr lang="zh-CN" altLang="zh-CN" sz="3400" dirty="0"/>
              <a:t>（</a:t>
            </a:r>
            <a:r>
              <a:rPr lang="en-US" altLang="zh-CN" sz="3400" dirty="0"/>
              <a:t>2</a:t>
            </a:r>
            <a:r>
              <a:rPr lang="zh-CN" altLang="zh-CN" sz="3400" dirty="0"/>
              <a:t>）显示文件或文件夹</a:t>
            </a:r>
          </a:p>
          <a:p>
            <a:pPr lvl="1">
              <a:lnSpc>
                <a:spcPct val="150000"/>
              </a:lnSpc>
            </a:pPr>
            <a:r>
              <a:rPr lang="zh-CN" altLang="zh-CN" dirty="0"/>
              <a:t>打开要显示内容的窗口或文件夹，选择“工具”</a:t>
            </a:r>
            <a:r>
              <a:rPr lang="en-US" altLang="zh-CN" dirty="0"/>
              <a:t>→</a:t>
            </a:r>
            <a:r>
              <a:rPr lang="zh-CN" altLang="zh-CN" dirty="0"/>
              <a:t>“文件夹选项”命令，打开“文件夹选项”</a:t>
            </a:r>
            <a:r>
              <a:rPr lang="zh-CN" altLang="zh-CN" dirty="0" smtClean="0"/>
              <a:t>对话框。</a:t>
            </a:r>
            <a:endParaRPr lang="zh-CN" altLang="zh-CN" dirty="0"/>
          </a:p>
          <a:p>
            <a:pPr lvl="1">
              <a:lnSpc>
                <a:spcPct val="150000"/>
              </a:lnSpc>
            </a:pPr>
            <a:r>
              <a:rPr lang="zh-CN" altLang="zh-CN" dirty="0"/>
              <a:t>在该对话框中选择“查看”选项卡，在“高级设置”列表里面选择“隐藏文件和文件夹”</a:t>
            </a:r>
            <a:r>
              <a:rPr lang="en-US" altLang="zh-CN" dirty="0"/>
              <a:t> →</a:t>
            </a:r>
            <a:r>
              <a:rPr lang="zh-CN" altLang="zh-CN" dirty="0"/>
              <a:t>“显示隐藏的文件、文件夹和驱动器”。</a:t>
            </a:r>
          </a:p>
          <a:p>
            <a:pPr lvl="1">
              <a:lnSpc>
                <a:spcPct val="150000"/>
              </a:lnSpc>
            </a:pPr>
            <a:r>
              <a:rPr lang="zh-CN" altLang="zh-CN" dirty="0"/>
              <a:t>单击确定，即可将被隐藏的文件显示出来。</a:t>
            </a:r>
          </a:p>
          <a:p>
            <a:pPr>
              <a:lnSpc>
                <a:spcPct val="150000"/>
              </a:lnSpc>
            </a:pPr>
            <a:endParaRPr lang="zh-CN" altLang="en-US" dirty="0"/>
          </a:p>
        </p:txBody>
      </p:sp>
      <p:pic>
        <p:nvPicPr>
          <p:cNvPr id="47106" name="图片 3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4490" y="1632228"/>
            <a:ext cx="3764428" cy="4245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314297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103</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11.</a:t>
            </a:r>
            <a:r>
              <a:rPr lang="zh-CN" altLang="zh-CN" sz="2400" dirty="0"/>
              <a:t>搜索文件或文件夹</a:t>
            </a:r>
            <a:endParaRPr lang="zh-CN" altLang="zh-CN" sz="2400" b="1" dirty="0"/>
          </a:p>
          <a:p>
            <a:pPr lvl="1">
              <a:lnSpc>
                <a:spcPct val="150000"/>
              </a:lnSpc>
            </a:pPr>
            <a:r>
              <a:rPr lang="zh-CN" altLang="zh-CN" sz="2200" dirty="0"/>
              <a:t>利用</a:t>
            </a:r>
            <a:r>
              <a:rPr lang="en-US" altLang="zh-CN" sz="2200" dirty="0"/>
              <a:t>Windows 7</a:t>
            </a:r>
            <a:r>
              <a:rPr lang="zh-CN" altLang="zh-CN" sz="2200" dirty="0"/>
              <a:t>提供的搜索功能，不仅可根据名称和位置查找，还可以根据修改日期、作者名称及文件内容等各种线索找出所需要的文件。</a:t>
            </a:r>
          </a:p>
          <a:p>
            <a:pPr lvl="1">
              <a:lnSpc>
                <a:spcPct val="150000"/>
              </a:lnSpc>
            </a:pPr>
            <a:r>
              <a:rPr lang="zh-CN" altLang="zh-CN" sz="2200" dirty="0"/>
              <a:t>搜索文件时，可以使用通配符</a:t>
            </a:r>
            <a:r>
              <a:rPr lang="en-US" altLang="zh-CN" sz="2200" dirty="0"/>
              <a:t>*</a:t>
            </a:r>
            <a:r>
              <a:rPr lang="zh-CN" altLang="zh-CN" sz="2200" dirty="0"/>
              <a:t>和</a:t>
            </a:r>
            <a:r>
              <a:rPr lang="en-US" altLang="zh-CN" sz="2200" dirty="0"/>
              <a:t>?</a:t>
            </a:r>
            <a:r>
              <a:rPr lang="zh-CN" altLang="zh-CN" sz="2200" dirty="0"/>
              <a:t>，</a:t>
            </a:r>
            <a:r>
              <a:rPr lang="en-US" altLang="zh-CN" sz="2200" dirty="0"/>
              <a:t>*</a:t>
            </a:r>
            <a:r>
              <a:rPr lang="zh-CN" altLang="zh-CN" sz="2200" dirty="0"/>
              <a:t>代表任意多个字符，</a:t>
            </a:r>
            <a:r>
              <a:rPr lang="en-US" altLang="zh-CN" sz="2200" dirty="0"/>
              <a:t>?</a:t>
            </a:r>
            <a:r>
              <a:rPr lang="zh-CN" altLang="zh-CN" sz="2200" dirty="0"/>
              <a:t>代表任意一个字符。</a:t>
            </a:r>
          </a:p>
          <a:p>
            <a:pPr lvl="1">
              <a:lnSpc>
                <a:spcPct val="150000"/>
              </a:lnSpc>
            </a:pPr>
            <a:endParaRPr lang="zh-CN" altLang="en-US" dirty="0"/>
          </a:p>
        </p:txBody>
      </p:sp>
      <p:pic>
        <p:nvPicPr>
          <p:cNvPr id="48130" name="图片 49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725144"/>
            <a:ext cx="3413415"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图片 4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725144"/>
            <a:ext cx="3446854" cy="136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588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8130"/>
                                        </p:tgtEl>
                                        <p:attrNameLst>
                                          <p:attrName>style.visibility</p:attrName>
                                        </p:attrNameLst>
                                      </p:cBhvr>
                                      <p:to>
                                        <p:strVal val="visible"/>
                                      </p:to>
                                    </p:set>
                                    <p:animEffect transition="in" filter="fade">
                                      <p:cBhvr>
                                        <p:cTn id="21" dur="1000"/>
                                        <p:tgtEl>
                                          <p:spTgt spid="48130"/>
                                        </p:tgtEl>
                                      </p:cBhvr>
                                    </p:animEffect>
                                    <p:anim calcmode="lin" valueType="num">
                                      <p:cBhvr>
                                        <p:cTn id="22" dur="1000" fill="hold"/>
                                        <p:tgtEl>
                                          <p:spTgt spid="48130"/>
                                        </p:tgtEl>
                                        <p:attrNameLst>
                                          <p:attrName>ppt_x</p:attrName>
                                        </p:attrNameLst>
                                      </p:cBhvr>
                                      <p:tavLst>
                                        <p:tav tm="0">
                                          <p:val>
                                            <p:strVal val="#ppt_x"/>
                                          </p:val>
                                        </p:tav>
                                        <p:tav tm="100000">
                                          <p:val>
                                            <p:strVal val="#ppt_x"/>
                                          </p:val>
                                        </p:tav>
                                      </p:tavLst>
                                    </p:anim>
                                    <p:anim calcmode="lin" valueType="num">
                                      <p:cBhvr>
                                        <p:cTn id="23" dur="1000" fill="hold"/>
                                        <p:tgtEl>
                                          <p:spTgt spid="48130"/>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8131"/>
                                        </p:tgtEl>
                                        <p:attrNameLst>
                                          <p:attrName>style.visibility</p:attrName>
                                        </p:attrNameLst>
                                      </p:cBhvr>
                                      <p:to>
                                        <p:strVal val="visible"/>
                                      </p:to>
                                    </p:set>
                                    <p:animEffect transition="in" filter="fade">
                                      <p:cBhvr>
                                        <p:cTn id="26" dur="1000"/>
                                        <p:tgtEl>
                                          <p:spTgt spid="48131"/>
                                        </p:tgtEl>
                                      </p:cBhvr>
                                    </p:animEffect>
                                    <p:anim calcmode="lin" valueType="num">
                                      <p:cBhvr>
                                        <p:cTn id="27" dur="1000" fill="hold"/>
                                        <p:tgtEl>
                                          <p:spTgt spid="48131"/>
                                        </p:tgtEl>
                                        <p:attrNameLst>
                                          <p:attrName>ppt_x</p:attrName>
                                        </p:attrNameLst>
                                      </p:cBhvr>
                                      <p:tavLst>
                                        <p:tav tm="0">
                                          <p:val>
                                            <p:strVal val="#ppt_x"/>
                                          </p:val>
                                        </p:tav>
                                        <p:tav tm="100000">
                                          <p:val>
                                            <p:strVal val="#ppt_x"/>
                                          </p:val>
                                        </p:tav>
                                      </p:tavLst>
                                    </p:anim>
                                    <p:anim calcmode="lin" valueType="num">
                                      <p:cBhvr>
                                        <p:cTn id="28" dur="1000" fill="hold"/>
                                        <p:tgtEl>
                                          <p:spTgt spid="481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2.3.4 </a:t>
            </a:r>
            <a:r>
              <a:rPr lang="zh-CN" altLang="zh-CN" b="1" dirty="0"/>
              <a:t>解压缩文件</a:t>
            </a:r>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104</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压缩文件不仅可以把零散的文件作为一个整体以便于移动和网络传输，而且可以压缩文件的容量</a:t>
            </a:r>
            <a:r>
              <a:rPr lang="zh-CN" altLang="zh-CN" sz="2400" dirty="0" smtClean="0"/>
              <a:t>。</a:t>
            </a:r>
            <a:endParaRPr lang="en-US" altLang="zh-CN" sz="2400" dirty="0" smtClean="0"/>
          </a:p>
          <a:p>
            <a:pPr>
              <a:lnSpc>
                <a:spcPct val="150000"/>
              </a:lnSpc>
            </a:pPr>
            <a:r>
              <a:rPr lang="zh-CN" altLang="zh-CN" sz="2400" dirty="0" smtClean="0"/>
              <a:t>当</a:t>
            </a:r>
            <a:r>
              <a:rPr lang="zh-CN" altLang="zh-CN" sz="2400" dirty="0"/>
              <a:t>从网上下载一些应用程序或资料时，用户会发现下载的文件通常是</a:t>
            </a:r>
            <a:r>
              <a:rPr lang="en-US" altLang="zh-CN" sz="2400" dirty="0"/>
              <a:t>RAR</a:t>
            </a:r>
            <a:r>
              <a:rPr lang="zh-CN" altLang="zh-CN" sz="2400" dirty="0"/>
              <a:t>、</a:t>
            </a:r>
            <a:r>
              <a:rPr lang="en-US" altLang="zh-CN" sz="2400" dirty="0"/>
              <a:t>ZIP</a:t>
            </a:r>
            <a:r>
              <a:rPr lang="zh-CN" altLang="zh-CN" sz="2400" dirty="0"/>
              <a:t>或</a:t>
            </a:r>
            <a:r>
              <a:rPr lang="en-US" altLang="zh-CN" sz="2400" dirty="0"/>
              <a:t>7Z</a:t>
            </a:r>
            <a:r>
              <a:rPr lang="zh-CN" altLang="zh-CN" sz="2400" dirty="0"/>
              <a:t>格式的压缩文件，这些文件只有将其解压后才能查看并使用</a:t>
            </a:r>
            <a:r>
              <a:rPr lang="zh-CN" altLang="zh-CN" sz="2400" dirty="0" smtClean="0"/>
              <a:t>。</a:t>
            </a:r>
            <a:endParaRPr lang="en-US" altLang="zh-CN" sz="2400" dirty="0" smtClean="0"/>
          </a:p>
          <a:p>
            <a:pPr>
              <a:lnSpc>
                <a:spcPct val="150000"/>
              </a:lnSpc>
            </a:pPr>
            <a:r>
              <a:rPr lang="en-US" altLang="zh-CN" sz="2400" dirty="0"/>
              <a:t>WINRAR </a:t>
            </a:r>
            <a:r>
              <a:rPr lang="zh-CN" altLang="zh-CN" sz="2400" dirty="0"/>
              <a:t>是目前流行的压缩工具，界面友好，使用方便，在压缩率和速度方面都有很好的表现</a:t>
            </a:r>
            <a:r>
              <a:rPr lang="zh-CN" altLang="zh-CN" sz="2400" dirty="0" smtClean="0"/>
              <a:t>。</a:t>
            </a:r>
            <a:endParaRPr lang="zh-CN" altLang="zh-CN" sz="2400" dirty="0"/>
          </a:p>
        </p:txBody>
      </p:sp>
    </p:spTree>
    <p:extLst>
      <p:ext uri="{BB962C8B-B14F-4D97-AF65-F5344CB8AC3E}">
        <p14:creationId xmlns:p14="http://schemas.microsoft.com/office/powerpoint/2010/main" val="192058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2.3.4 </a:t>
            </a:r>
            <a:r>
              <a:rPr lang="zh-CN" altLang="zh-CN" b="1" dirty="0"/>
              <a:t>解压缩文件</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105</a:t>
            </a:fld>
            <a:endParaRPr lang="zh-CN" altLang="en-US"/>
          </a:p>
        </p:txBody>
      </p:sp>
      <p:pic>
        <p:nvPicPr>
          <p:cNvPr id="49154" name="图片 3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556792"/>
            <a:ext cx="5279168" cy="453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021972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 Windows 7</a:t>
            </a:r>
            <a:r>
              <a:rPr lang="zh-CN" altLang="zh-CN" dirty="0"/>
              <a:t>控制面板</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106</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dirty="0" smtClean="0"/>
              <a:t>2.4.1 </a:t>
            </a:r>
            <a:r>
              <a:rPr lang="zh-CN" altLang="zh-CN" dirty="0" smtClean="0"/>
              <a:t>控制面板简介</a:t>
            </a:r>
            <a:endParaRPr lang="en-US" altLang="zh-CN" dirty="0" smtClean="0"/>
          </a:p>
          <a:p>
            <a:pPr marL="0" indent="0">
              <a:lnSpc>
                <a:spcPct val="150000"/>
              </a:lnSpc>
              <a:buNone/>
            </a:pPr>
            <a:r>
              <a:rPr lang="en-US" altLang="zh-CN" dirty="0" smtClean="0"/>
              <a:t>2.4.2 </a:t>
            </a:r>
            <a:r>
              <a:rPr lang="zh-CN" altLang="zh-CN" dirty="0" smtClean="0"/>
              <a:t>鼠标</a:t>
            </a:r>
            <a:r>
              <a:rPr lang="zh-CN" altLang="zh-CN" dirty="0"/>
              <a:t>和键盘的</a:t>
            </a:r>
            <a:r>
              <a:rPr lang="zh-CN" altLang="zh-CN" dirty="0" smtClean="0"/>
              <a:t>使用</a:t>
            </a:r>
            <a:endParaRPr lang="en-US" altLang="zh-CN" dirty="0" smtClean="0"/>
          </a:p>
          <a:p>
            <a:pPr marL="0" indent="0">
              <a:lnSpc>
                <a:spcPct val="150000"/>
              </a:lnSpc>
              <a:buNone/>
            </a:pPr>
            <a:r>
              <a:rPr lang="en-US" altLang="zh-CN" dirty="0" smtClean="0"/>
              <a:t>2.4.3 </a:t>
            </a:r>
            <a:r>
              <a:rPr lang="zh-CN" altLang="zh-CN" dirty="0" smtClean="0"/>
              <a:t>设置</a:t>
            </a:r>
            <a:r>
              <a:rPr lang="zh-CN" altLang="zh-CN" dirty="0"/>
              <a:t>用户</a:t>
            </a:r>
            <a:r>
              <a:rPr lang="zh-CN" altLang="zh-CN" dirty="0" smtClean="0"/>
              <a:t>账户</a:t>
            </a:r>
            <a:endParaRPr lang="en-US" altLang="zh-CN" dirty="0" smtClean="0"/>
          </a:p>
          <a:p>
            <a:pPr marL="0" indent="0">
              <a:lnSpc>
                <a:spcPct val="150000"/>
              </a:lnSpc>
              <a:buNone/>
            </a:pPr>
            <a:r>
              <a:rPr lang="en-US" altLang="zh-CN" dirty="0" smtClean="0"/>
              <a:t>2.4.3 </a:t>
            </a:r>
            <a:r>
              <a:rPr lang="zh-CN" altLang="zh-CN" dirty="0" smtClean="0"/>
              <a:t>设置</a:t>
            </a:r>
            <a:r>
              <a:rPr lang="zh-CN" altLang="zh-CN" dirty="0"/>
              <a:t>任务</a:t>
            </a:r>
            <a:r>
              <a:rPr lang="zh-CN" altLang="zh-CN" dirty="0" smtClean="0"/>
              <a:t>计划</a:t>
            </a:r>
            <a:endParaRPr lang="en-US" altLang="zh-CN" dirty="0" smtClean="0"/>
          </a:p>
          <a:p>
            <a:pPr marL="0" indent="0">
              <a:lnSpc>
                <a:spcPct val="150000"/>
              </a:lnSpc>
              <a:buNone/>
            </a:pPr>
            <a:r>
              <a:rPr lang="en-US" altLang="zh-CN" dirty="0" smtClean="0"/>
              <a:t>2.4.3 </a:t>
            </a:r>
            <a:r>
              <a:rPr lang="zh-CN" altLang="zh-CN" dirty="0" smtClean="0"/>
              <a:t>系统</a:t>
            </a:r>
            <a:r>
              <a:rPr lang="zh-CN" altLang="zh-CN" dirty="0"/>
              <a:t>软硬件的管理与使用</a:t>
            </a:r>
            <a:endParaRPr lang="zh-CN" altLang="en-US" dirty="0"/>
          </a:p>
        </p:txBody>
      </p:sp>
    </p:spTree>
    <p:extLst>
      <p:ext uri="{BB962C8B-B14F-4D97-AF65-F5344CB8AC3E}">
        <p14:creationId xmlns:p14="http://schemas.microsoft.com/office/powerpoint/2010/main" val="58892350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2.4.1 </a:t>
            </a:r>
            <a:r>
              <a:rPr lang="zh-CN" altLang="zh-CN" dirty="0"/>
              <a:t>控制面板简介</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107</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200" dirty="0"/>
              <a:t>“控制面板”是Windows 7提供的对系统环境的软硬件进行管理的工具，通过“控制面板”，用户可以对系统的设置进行查看和调整</a:t>
            </a:r>
            <a:r>
              <a:rPr lang="zh-CN" altLang="zh-CN" sz="2200" dirty="0" smtClean="0"/>
              <a:t>。</a:t>
            </a:r>
            <a:endParaRPr lang="en-US" altLang="zh-CN" sz="2200" dirty="0" smtClean="0"/>
          </a:p>
          <a:p>
            <a:pPr>
              <a:lnSpc>
                <a:spcPct val="150000"/>
              </a:lnSpc>
            </a:pPr>
            <a:r>
              <a:rPr lang="zh-CN" altLang="zh-CN" sz="2200" dirty="0"/>
              <a:t>方法：“开始”</a:t>
            </a:r>
            <a:r>
              <a:rPr lang="en-US" altLang="zh-CN" sz="2200" dirty="0"/>
              <a:t>→</a:t>
            </a:r>
            <a:r>
              <a:rPr lang="zh-CN" altLang="zh-CN" sz="2200" dirty="0"/>
              <a:t>“控制面板”，即可打开“控制面板”窗口；或在“计算机”窗口，选择“工具栏”中“打开控制面板”命令即可</a:t>
            </a:r>
            <a:r>
              <a:rPr lang="zh-CN" altLang="zh-CN" sz="2200" dirty="0" smtClean="0"/>
              <a:t>。</a:t>
            </a:r>
            <a:endParaRPr lang="en-US" altLang="zh-CN" sz="2200" dirty="0" smtClean="0"/>
          </a:p>
          <a:p>
            <a:pPr>
              <a:lnSpc>
                <a:spcPct val="150000"/>
              </a:lnSpc>
            </a:pPr>
            <a:r>
              <a:rPr lang="zh-CN" altLang="zh-CN" sz="2200" dirty="0"/>
              <a:t>“控制面板”窗口有“类别”、“大图标”和“小图标”3种</a:t>
            </a:r>
            <a:r>
              <a:rPr lang="zh-CN" altLang="zh-CN" sz="2200" dirty="0" smtClean="0"/>
              <a:t>显示模式</a:t>
            </a:r>
            <a:r>
              <a:rPr lang="zh-CN" altLang="en-US" sz="2200" dirty="0" smtClean="0"/>
              <a:t>。</a:t>
            </a:r>
            <a:endParaRPr lang="zh-CN" altLang="en-US" sz="2200" dirty="0"/>
          </a:p>
        </p:txBody>
      </p:sp>
    </p:spTree>
    <p:extLst>
      <p:ext uri="{BB962C8B-B14F-4D97-AF65-F5344CB8AC3E}">
        <p14:creationId xmlns:p14="http://schemas.microsoft.com/office/powerpoint/2010/main" val="1167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2.4.1 </a:t>
            </a:r>
            <a:r>
              <a:rPr lang="zh-CN" altLang="zh-CN" dirty="0"/>
              <a:t>控制面板简介</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108</a:t>
            </a:fld>
            <a:endParaRPr lang="zh-CN" altLang="en-US"/>
          </a:p>
        </p:txBody>
      </p:sp>
      <p:pic>
        <p:nvPicPr>
          <p:cNvPr id="51202" name="图片 4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556792"/>
            <a:ext cx="5976664" cy="443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1058812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2.4.1 </a:t>
            </a:r>
            <a:r>
              <a:rPr lang="zh-CN" altLang="zh-CN" dirty="0"/>
              <a:t>控制面板简介</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109</a:t>
            </a:fld>
            <a:endParaRPr lang="zh-CN" altLang="en-US"/>
          </a:p>
        </p:txBody>
      </p:sp>
      <p:pic>
        <p:nvPicPr>
          <p:cNvPr id="50179" name="图片 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84784"/>
            <a:ext cx="6954530"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9334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en-US" sz="2400" dirty="0" smtClean="0">
                <a:solidFill>
                  <a:srgbClr val="FF0000"/>
                </a:solidFill>
              </a:rPr>
              <a:t>文件管理</a:t>
            </a:r>
            <a:endParaRPr lang="en-US" altLang="zh-CN" sz="2400" dirty="0" smtClean="0">
              <a:solidFill>
                <a:srgbClr val="FF0000"/>
              </a:solidFill>
            </a:endParaRPr>
          </a:p>
          <a:p>
            <a:pPr lvl="1">
              <a:lnSpc>
                <a:spcPct val="150000"/>
              </a:lnSpc>
            </a:pPr>
            <a:r>
              <a:rPr lang="zh-CN" altLang="zh-CN" sz="2200" dirty="0"/>
              <a:t>计算机中的各种程序和数据均为计算机的软件资源，它们都以文件形式存放在外存中</a:t>
            </a:r>
            <a:r>
              <a:rPr lang="zh-CN" altLang="zh-CN" sz="2200" dirty="0" smtClean="0"/>
              <a:t>。</a:t>
            </a:r>
            <a:endParaRPr lang="en-US" altLang="zh-CN" sz="2200" dirty="0" smtClean="0"/>
          </a:p>
          <a:p>
            <a:pPr lvl="1">
              <a:lnSpc>
                <a:spcPct val="150000"/>
              </a:lnSpc>
            </a:pPr>
            <a:r>
              <a:rPr lang="zh-CN" altLang="zh-CN" sz="2200" dirty="0" smtClean="0"/>
              <a:t>文件管理</a:t>
            </a:r>
            <a:r>
              <a:rPr lang="zh-CN" altLang="zh-CN" sz="2200" dirty="0"/>
              <a:t>的基本功能是实现对文件的存取、检索和修改等操作，解决文件共享、保密和保护问题，使用户能方便、安全地访问文件。</a:t>
            </a:r>
          </a:p>
          <a:p>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2118350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2.4.2 </a:t>
            </a:r>
            <a:r>
              <a:rPr lang="zh-CN" altLang="zh-CN" b="1" dirty="0"/>
              <a:t>鼠标和键盘的</a:t>
            </a:r>
            <a:r>
              <a:rPr lang="zh-CN" altLang="zh-CN" b="1" dirty="0" smtClean="0"/>
              <a:t>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110</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1.</a:t>
            </a:r>
            <a:r>
              <a:rPr lang="zh-CN" altLang="zh-CN" sz="2400" dirty="0"/>
              <a:t>鼠标的使用</a:t>
            </a:r>
            <a:endParaRPr lang="zh-CN" altLang="zh-CN" sz="2400" b="1" dirty="0"/>
          </a:p>
          <a:p>
            <a:pPr lvl="1">
              <a:lnSpc>
                <a:spcPct val="150000"/>
              </a:lnSpc>
            </a:pPr>
            <a:r>
              <a:rPr lang="zh-CN" altLang="zh-CN" sz="2000" dirty="0"/>
              <a:t>鼠标是一种带有按钮的手持输入设备，当鼠标在平面上移动时，一个指针光标将随之在屏幕上按相应的方向和距离移动，所以鼠标是选取和移动屏幕上内容的一种最为直接的手段</a:t>
            </a:r>
            <a:r>
              <a:rPr lang="zh-CN" altLang="zh-CN" sz="2000" dirty="0" smtClean="0"/>
              <a:t>。</a:t>
            </a:r>
            <a:endParaRPr lang="en-US" altLang="zh-CN" sz="2200" dirty="0" smtClean="0"/>
          </a:p>
          <a:p>
            <a:pPr lvl="1">
              <a:lnSpc>
                <a:spcPct val="150000"/>
              </a:lnSpc>
            </a:pPr>
            <a:r>
              <a:rPr lang="zh-CN" altLang="zh-CN" sz="2200" dirty="0" smtClean="0"/>
              <a:t>常见</a:t>
            </a:r>
            <a:r>
              <a:rPr lang="zh-CN" altLang="zh-CN" sz="2200" dirty="0"/>
              <a:t>的鼠标有2键式或3键式，通常鼠标的左键为主键，右键为辅键，中间键在不同的软件中常常有特殊的用途，如翻页和放大缩小。鼠标器的左、右两个键可以组合起来使用，完成特定的操作。</a:t>
            </a:r>
            <a:endParaRPr lang="zh-CN" altLang="en-US" sz="2200" dirty="0"/>
          </a:p>
        </p:txBody>
      </p:sp>
    </p:spTree>
    <p:extLst>
      <p:ext uri="{BB962C8B-B14F-4D97-AF65-F5344CB8AC3E}">
        <p14:creationId xmlns:p14="http://schemas.microsoft.com/office/powerpoint/2010/main" val="3980798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111</a:t>
            </a:fld>
            <a:endParaRPr lang="zh-CN" altLang="en-US"/>
          </a:p>
        </p:txBody>
      </p:sp>
      <p:sp>
        <p:nvSpPr>
          <p:cNvPr id="5" name="内容占位符 4"/>
          <p:cNvSpPr>
            <a:spLocks noGrp="1"/>
          </p:cNvSpPr>
          <p:nvPr>
            <p:ph sz="quarter" idx="1"/>
          </p:nvPr>
        </p:nvSpPr>
        <p:spPr>
          <a:xfrm>
            <a:off x="914400" y="1447800"/>
            <a:ext cx="7772400" cy="4933528"/>
          </a:xfrm>
        </p:spPr>
        <p:txBody>
          <a:bodyPr>
            <a:normAutofit fontScale="70000" lnSpcReduction="20000"/>
          </a:bodyPr>
          <a:lstStyle/>
          <a:p>
            <a:pPr>
              <a:lnSpc>
                <a:spcPct val="160000"/>
              </a:lnSpc>
            </a:pPr>
            <a:r>
              <a:rPr lang="zh-CN" altLang="zh-CN" sz="3400" dirty="0"/>
              <a:t>最基本的鼠标操作方式有以下几种：</a:t>
            </a:r>
          </a:p>
          <a:p>
            <a:pPr marL="274320" lvl="1" indent="0">
              <a:lnSpc>
                <a:spcPct val="160000"/>
              </a:lnSpc>
              <a:buNone/>
            </a:pPr>
            <a:r>
              <a:rPr lang="zh-CN" altLang="zh-CN" sz="2600" dirty="0"/>
              <a:t>（1）指向：把光标移动到某一对象上，一般可以用于激活对象或显示工具提示信息。</a:t>
            </a:r>
          </a:p>
          <a:p>
            <a:pPr marL="274320" lvl="1" indent="0">
              <a:lnSpc>
                <a:spcPct val="160000"/>
              </a:lnSpc>
              <a:buNone/>
            </a:pPr>
            <a:r>
              <a:rPr lang="zh-CN" altLang="zh-CN" sz="2600" dirty="0"/>
              <a:t>（2）单击左键：鼠标左键按下、松开，用于选择某个对象或者某个选项、按钮等。</a:t>
            </a:r>
          </a:p>
          <a:p>
            <a:pPr marL="274320" lvl="1" indent="0">
              <a:lnSpc>
                <a:spcPct val="160000"/>
              </a:lnSpc>
              <a:buNone/>
            </a:pPr>
            <a:r>
              <a:rPr lang="zh-CN" altLang="zh-CN" sz="2600" dirty="0"/>
              <a:t>（3）单击右键：鼠标右键按下、松开，会弹出对象的快捷菜单或帮助提示。</a:t>
            </a:r>
          </a:p>
          <a:p>
            <a:pPr marL="274320" lvl="1" indent="0">
              <a:lnSpc>
                <a:spcPct val="160000"/>
              </a:lnSpc>
              <a:buNone/>
            </a:pPr>
            <a:r>
              <a:rPr lang="zh-CN" altLang="zh-CN" sz="2600" dirty="0"/>
              <a:t>（4）双击：快速地连续按鼠标左键两次，用于启动程序或者打开窗口，一般是指双击左键。</a:t>
            </a:r>
          </a:p>
          <a:p>
            <a:pPr marL="274320" lvl="1" indent="0">
              <a:lnSpc>
                <a:spcPct val="160000"/>
              </a:lnSpc>
              <a:buNone/>
            </a:pPr>
            <a:r>
              <a:rPr lang="zh-CN" altLang="zh-CN" sz="2600" dirty="0"/>
              <a:t>（5）拖动：单击某对象，按住左键，移动鼠标，在另一个地方释放左键，常用于滚动条操作或复制、移动对象的操作</a:t>
            </a:r>
            <a:r>
              <a:rPr lang="zh-CN" altLang="zh-CN" sz="2600" dirty="0" smtClean="0"/>
              <a:t>。</a:t>
            </a:r>
            <a:endParaRPr lang="zh-CN" altLang="zh-CN" sz="2600" dirty="0"/>
          </a:p>
        </p:txBody>
      </p:sp>
    </p:spTree>
    <p:extLst>
      <p:ext uri="{BB962C8B-B14F-4D97-AF65-F5344CB8AC3E}">
        <p14:creationId xmlns:p14="http://schemas.microsoft.com/office/powerpoint/2010/main" val="295101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112</a:t>
            </a:fld>
            <a:endParaRPr lang="zh-CN" altLang="en-US"/>
          </a:p>
        </p:txBody>
      </p:sp>
      <p:pic>
        <p:nvPicPr>
          <p:cNvPr id="52254" name="Picture 3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59" y="2132856"/>
            <a:ext cx="8201711" cy="2880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6906235"/>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113</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用户可以根据自己的爱好和使用习惯对鼠标进行个性化设置。</a:t>
            </a:r>
          </a:p>
          <a:p>
            <a:pPr>
              <a:lnSpc>
                <a:spcPct val="150000"/>
              </a:lnSpc>
            </a:pPr>
            <a:endParaRPr lang="zh-CN" altLang="en-US" sz="2400" dirty="0"/>
          </a:p>
        </p:txBody>
      </p:sp>
      <p:pic>
        <p:nvPicPr>
          <p:cNvPr id="53250" name="图片 3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2668" y="2708920"/>
            <a:ext cx="3259332"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图片 3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708920"/>
            <a:ext cx="3259332"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489855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114</a:t>
            </a:fld>
            <a:endParaRPr lang="zh-CN" altLang="en-US"/>
          </a:p>
        </p:txBody>
      </p:sp>
      <p:sp>
        <p:nvSpPr>
          <p:cNvPr id="5" name="内容占位符 4"/>
          <p:cNvSpPr>
            <a:spLocks noGrp="1"/>
          </p:cNvSpPr>
          <p:nvPr>
            <p:ph sz="quarter" idx="1"/>
          </p:nvPr>
        </p:nvSpPr>
        <p:spPr/>
        <p:txBody>
          <a:bodyPr/>
          <a:lstStyle/>
          <a:p>
            <a:pPr marL="0" indent="0">
              <a:buNone/>
            </a:pPr>
            <a:r>
              <a:rPr lang="en-US" altLang="zh-CN" dirty="0"/>
              <a:t>2.</a:t>
            </a:r>
            <a:r>
              <a:rPr lang="zh-CN" altLang="zh-CN" dirty="0"/>
              <a:t>键盘的使用</a:t>
            </a:r>
            <a:endParaRPr lang="zh-CN" altLang="zh-CN" b="1" dirty="0"/>
          </a:p>
          <a:p>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3484682223"/>
              </p:ext>
            </p:extLst>
          </p:nvPr>
        </p:nvGraphicFramePr>
        <p:xfrm>
          <a:off x="1187624" y="2037555"/>
          <a:ext cx="7272808" cy="4055741"/>
        </p:xfrm>
        <a:graphic>
          <a:graphicData uri="http://schemas.openxmlformats.org/drawingml/2006/table">
            <a:tbl>
              <a:tblPr>
                <a:tableStyleId>{ED083AE6-46FA-4A59-8FB0-9F97EB10719F}</a:tableStyleId>
              </a:tblPr>
              <a:tblGrid>
                <a:gridCol w="1059089"/>
                <a:gridCol w="2520136"/>
                <a:gridCol w="1165765"/>
                <a:gridCol w="2527818"/>
              </a:tblGrid>
              <a:tr h="346948">
                <a:tc>
                  <a:txBody>
                    <a:bodyPr/>
                    <a:lstStyle/>
                    <a:p>
                      <a:pPr algn="just">
                        <a:spcAft>
                          <a:spcPts val="0"/>
                        </a:spcAft>
                      </a:pPr>
                      <a:r>
                        <a:rPr lang="zh-CN" sz="1400" b="1" kern="100">
                          <a:effectLst/>
                        </a:rPr>
                        <a:t>键位</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功能含义</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键位</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功能含义</a:t>
                      </a:r>
                      <a:endParaRPr lang="zh-CN" sz="1400" b="1" kern="100">
                        <a:effectLst/>
                        <a:latin typeface="Times New Roman"/>
                        <a:ea typeface="宋体"/>
                      </a:endParaRPr>
                    </a:p>
                  </a:txBody>
                  <a:tcPr marL="68580" marR="68580" marT="0" marB="0" anchor="ctr"/>
                </a:tc>
              </a:tr>
              <a:tr h="693895">
                <a:tc>
                  <a:txBody>
                    <a:bodyPr/>
                    <a:lstStyle/>
                    <a:p>
                      <a:pPr algn="just">
                        <a:spcAft>
                          <a:spcPts val="0"/>
                        </a:spcAft>
                      </a:pPr>
                      <a:r>
                        <a:rPr lang="en-US" sz="1400" b="1" kern="100" dirty="0">
                          <a:effectLst/>
                        </a:rPr>
                        <a:t>Windows</a:t>
                      </a:r>
                      <a:endParaRPr lang="zh-CN" sz="1400" b="1" kern="100" dirty="0">
                        <a:effectLst/>
                        <a:latin typeface="Times New Roman"/>
                        <a:ea typeface="宋体"/>
                      </a:endParaRPr>
                    </a:p>
                  </a:txBody>
                  <a:tcPr marL="68580" marR="68580" marT="0" marB="0" anchor="ctr"/>
                </a:tc>
                <a:tc>
                  <a:txBody>
                    <a:bodyPr/>
                    <a:lstStyle/>
                    <a:p>
                      <a:pPr algn="just">
                        <a:spcAft>
                          <a:spcPts val="0"/>
                        </a:spcAft>
                      </a:pPr>
                      <a:r>
                        <a:rPr lang="zh-CN" sz="1400" b="1" kern="100">
                          <a:effectLst/>
                        </a:rPr>
                        <a:t>调用开始菜单和其他键组合使用</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Scroll Lock</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锁屏键，当处于滚屏状态时该键停止。</a:t>
                      </a:r>
                      <a:endParaRPr lang="zh-CN" sz="1400" b="1" kern="100">
                        <a:effectLst/>
                        <a:latin typeface="Times New Roman"/>
                        <a:ea typeface="宋体"/>
                      </a:endParaRPr>
                    </a:p>
                  </a:txBody>
                  <a:tcPr marL="68580" marR="68580" marT="0" marB="0" anchor="ctr"/>
                </a:tc>
              </a:tr>
              <a:tr h="346948">
                <a:tc>
                  <a:txBody>
                    <a:bodyPr/>
                    <a:lstStyle/>
                    <a:p>
                      <a:pPr algn="just">
                        <a:spcAft>
                          <a:spcPts val="0"/>
                        </a:spcAft>
                      </a:pPr>
                      <a:r>
                        <a:rPr lang="en-US" sz="1400" b="1" kern="100">
                          <a:effectLst/>
                        </a:rPr>
                        <a:t>BackSpace</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退格键，消除空格或向左删除文档</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Print Screen</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截屏键，截取当前屏幕到粘贴板</a:t>
                      </a:r>
                      <a:endParaRPr lang="zh-CN" sz="1400" b="1" kern="100">
                        <a:effectLst/>
                        <a:latin typeface="Times New Roman"/>
                        <a:ea typeface="宋体"/>
                      </a:endParaRPr>
                    </a:p>
                  </a:txBody>
                  <a:tcPr marL="68580" marR="68580" marT="0" marB="0" anchor="ctr"/>
                </a:tc>
              </a:tr>
              <a:tr h="693895">
                <a:tc>
                  <a:txBody>
                    <a:bodyPr/>
                    <a:lstStyle/>
                    <a:p>
                      <a:pPr algn="just">
                        <a:spcAft>
                          <a:spcPts val="0"/>
                        </a:spcAft>
                      </a:pPr>
                      <a:r>
                        <a:rPr lang="en-US" sz="1400" b="1" kern="100">
                          <a:effectLst/>
                        </a:rPr>
                        <a:t>SpaceBar</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空格键，输入空格或在某复选框中选取</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Pause/break</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暂停键，电脑开机自检时按下可暂停当前屏幕，按下继续</a:t>
                      </a:r>
                      <a:endParaRPr lang="zh-CN" sz="1400" b="1" kern="100">
                        <a:effectLst/>
                        <a:latin typeface="Times New Roman"/>
                        <a:ea typeface="宋体"/>
                      </a:endParaRPr>
                    </a:p>
                  </a:txBody>
                  <a:tcPr marL="68580" marR="68580" marT="0" marB="0" anchor="ctr"/>
                </a:tc>
              </a:tr>
              <a:tr h="346948">
                <a:tc>
                  <a:txBody>
                    <a:bodyPr/>
                    <a:lstStyle/>
                    <a:p>
                      <a:pPr algn="just">
                        <a:spcAft>
                          <a:spcPts val="0"/>
                        </a:spcAft>
                      </a:pPr>
                      <a:r>
                        <a:rPr lang="en-US" sz="1400" b="1" kern="100">
                          <a:effectLst/>
                        </a:rPr>
                        <a:t>Shift</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上档键，与其它键一起使用</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Num Lock</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数字开关键，小键盘数字开关键</a:t>
                      </a:r>
                      <a:endParaRPr lang="zh-CN" sz="1400" b="1" kern="100">
                        <a:effectLst/>
                        <a:latin typeface="Times New Roman"/>
                        <a:ea typeface="宋体"/>
                      </a:endParaRPr>
                    </a:p>
                  </a:txBody>
                  <a:tcPr marL="68580" marR="68580" marT="0" marB="0" anchor="ctr"/>
                </a:tc>
              </a:tr>
              <a:tr h="346948">
                <a:tc>
                  <a:txBody>
                    <a:bodyPr/>
                    <a:lstStyle/>
                    <a:p>
                      <a:pPr algn="just">
                        <a:spcAft>
                          <a:spcPts val="0"/>
                        </a:spcAft>
                      </a:pPr>
                      <a:r>
                        <a:rPr lang="en-US" sz="1400" b="1" kern="100">
                          <a:effectLst/>
                        </a:rPr>
                        <a:t>Ctrl</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控制键，与其它键一起使用</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Caps Lock</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大小写英文字符开关键</a:t>
                      </a:r>
                      <a:endParaRPr lang="zh-CN" sz="1400" b="1" kern="100">
                        <a:effectLst/>
                        <a:latin typeface="Times New Roman"/>
                        <a:ea typeface="宋体"/>
                      </a:endParaRPr>
                    </a:p>
                  </a:txBody>
                  <a:tcPr marL="68580" marR="68580" marT="0" marB="0" anchor="ctr"/>
                </a:tc>
              </a:tr>
              <a:tr h="693895">
                <a:tc>
                  <a:txBody>
                    <a:bodyPr/>
                    <a:lstStyle/>
                    <a:p>
                      <a:pPr algn="just">
                        <a:spcAft>
                          <a:spcPts val="0"/>
                        </a:spcAft>
                      </a:pPr>
                      <a:r>
                        <a:rPr lang="en-US" sz="1400" b="1" kern="100">
                          <a:effectLst/>
                        </a:rPr>
                        <a:t>Alt</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组合键，激活系统程序菜单或配合其他键一起使用</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Delete</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删除被选项目，如果是文件，将被放入回收站</a:t>
                      </a:r>
                      <a:endParaRPr lang="zh-CN" sz="1400" b="1" kern="100">
                        <a:effectLst/>
                        <a:latin typeface="Times New Roman"/>
                        <a:ea typeface="宋体"/>
                      </a:endParaRPr>
                    </a:p>
                  </a:txBody>
                  <a:tcPr marL="68580" marR="68580" marT="0" marB="0" anchor="ctr"/>
                </a:tc>
              </a:tr>
              <a:tr h="346948">
                <a:tc>
                  <a:txBody>
                    <a:bodyPr/>
                    <a:lstStyle/>
                    <a:p>
                      <a:pPr algn="just">
                        <a:spcAft>
                          <a:spcPts val="0"/>
                        </a:spcAft>
                      </a:pPr>
                      <a:r>
                        <a:rPr lang="en-US" sz="1400" b="1" kern="100">
                          <a:effectLst/>
                        </a:rPr>
                        <a:t>Tab</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制表键，在程序或菜单之间切换</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Enter/Esc</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dirty="0">
                          <a:effectLst/>
                        </a:rPr>
                        <a:t>确认</a:t>
                      </a:r>
                      <a:r>
                        <a:rPr lang="en-US" sz="1400" b="1" kern="100" dirty="0">
                          <a:effectLst/>
                        </a:rPr>
                        <a:t>/</a:t>
                      </a:r>
                      <a:r>
                        <a:rPr lang="zh-CN" sz="1400" b="1" kern="100" dirty="0">
                          <a:effectLst/>
                        </a:rPr>
                        <a:t>取消</a:t>
                      </a:r>
                      <a:endParaRPr lang="zh-CN" sz="1400" b="1"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939480445"/>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115</a:t>
            </a:fld>
            <a:endParaRPr lang="zh-CN" altLang="en-US"/>
          </a:p>
        </p:txBody>
      </p:sp>
      <p:graphicFrame>
        <p:nvGraphicFramePr>
          <p:cNvPr id="6" name="内容占位符 5"/>
          <p:cNvGraphicFramePr>
            <a:graphicFrameLocks noGrp="1"/>
          </p:cNvGraphicFramePr>
          <p:nvPr>
            <p:ph sz="quarter" idx="1"/>
            <p:extLst>
              <p:ext uri="{D42A27DB-BD31-4B8C-83A1-F6EECF244321}">
                <p14:modId xmlns:p14="http://schemas.microsoft.com/office/powerpoint/2010/main" val="602845360"/>
              </p:ext>
            </p:extLst>
          </p:nvPr>
        </p:nvGraphicFramePr>
        <p:xfrm>
          <a:off x="899592" y="1700808"/>
          <a:ext cx="7776863" cy="4513846"/>
        </p:xfrm>
        <a:graphic>
          <a:graphicData uri="http://schemas.openxmlformats.org/drawingml/2006/table">
            <a:tbl>
              <a:tblPr>
                <a:tableStyleId>{ED083AE6-46FA-4A59-8FB0-9F97EB10719F}</a:tableStyleId>
              </a:tblPr>
              <a:tblGrid>
                <a:gridCol w="1461926"/>
                <a:gridCol w="2524150"/>
                <a:gridCol w="1307702"/>
                <a:gridCol w="2483085"/>
              </a:tblGrid>
              <a:tr h="366041">
                <a:tc>
                  <a:txBody>
                    <a:bodyPr/>
                    <a:lstStyle/>
                    <a:p>
                      <a:pPr algn="just">
                        <a:spcAft>
                          <a:spcPts val="0"/>
                        </a:spcAft>
                      </a:pPr>
                      <a:r>
                        <a:rPr lang="zh-CN" sz="1400" b="1" kern="100" dirty="0">
                          <a:effectLst/>
                        </a:rPr>
                        <a:t>组合键</a:t>
                      </a:r>
                      <a:endParaRPr lang="zh-CN" sz="1400" b="1" kern="100" dirty="0">
                        <a:effectLst/>
                        <a:latin typeface="Times New Roman"/>
                        <a:ea typeface="宋体"/>
                      </a:endParaRPr>
                    </a:p>
                  </a:txBody>
                  <a:tcPr marL="68580" marR="68580" marT="0" marB="0" anchor="ctr"/>
                </a:tc>
                <a:tc>
                  <a:txBody>
                    <a:bodyPr/>
                    <a:lstStyle/>
                    <a:p>
                      <a:pPr algn="just">
                        <a:spcAft>
                          <a:spcPts val="0"/>
                        </a:spcAft>
                      </a:pPr>
                      <a:r>
                        <a:rPr lang="zh-CN" sz="1400" b="1" kern="100">
                          <a:effectLst/>
                        </a:rPr>
                        <a:t>功能含义</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组合键</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功能含义</a:t>
                      </a:r>
                      <a:endParaRPr lang="zh-CN" sz="1400" b="1" kern="100">
                        <a:effectLst/>
                        <a:latin typeface="Times New Roman"/>
                        <a:ea typeface="宋体"/>
                      </a:endParaRPr>
                    </a:p>
                  </a:txBody>
                  <a:tcPr marL="68580" marR="68580" marT="0" marB="0" anchor="ctr"/>
                </a:tc>
              </a:tr>
              <a:tr h="732081">
                <a:tc>
                  <a:txBody>
                    <a:bodyPr/>
                    <a:lstStyle/>
                    <a:p>
                      <a:pPr algn="just">
                        <a:spcAft>
                          <a:spcPts val="0"/>
                        </a:spcAft>
                      </a:pPr>
                      <a:r>
                        <a:rPr lang="en-US" sz="1400" b="1" kern="100" dirty="0">
                          <a:effectLst/>
                        </a:rPr>
                        <a:t>Windows + M</a:t>
                      </a:r>
                      <a:endParaRPr lang="zh-CN" sz="1400" b="1" kern="100" dirty="0">
                        <a:effectLst/>
                        <a:latin typeface="Times New Roman"/>
                        <a:ea typeface="宋体"/>
                      </a:endParaRPr>
                    </a:p>
                  </a:txBody>
                  <a:tcPr marL="68580" marR="68580" marT="0" marB="0" anchor="ctr"/>
                </a:tc>
                <a:tc>
                  <a:txBody>
                    <a:bodyPr/>
                    <a:lstStyle/>
                    <a:p>
                      <a:pPr algn="just">
                        <a:spcAft>
                          <a:spcPts val="0"/>
                        </a:spcAft>
                      </a:pPr>
                      <a:r>
                        <a:rPr lang="zh-CN" sz="1400" b="1" kern="100">
                          <a:effectLst/>
                        </a:rPr>
                        <a:t>最小化所有被打开的窗口，按</a:t>
                      </a:r>
                      <a:r>
                        <a:rPr lang="en-US" sz="1400" b="1" kern="100">
                          <a:effectLst/>
                        </a:rPr>
                        <a:t>Windows + Shift + M</a:t>
                      </a:r>
                      <a:r>
                        <a:rPr lang="zh-CN" sz="1400" b="1" kern="100">
                          <a:effectLst/>
                        </a:rPr>
                        <a:t>恢复</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Ctrl + </a:t>
                      </a:r>
                      <a:r>
                        <a:rPr lang="zh-CN" sz="1400" b="1" kern="100">
                          <a:effectLst/>
                        </a:rPr>
                        <a:t>…</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Ctrl + C</a:t>
                      </a:r>
                      <a:r>
                        <a:rPr lang="zh-CN" sz="1400" b="1" kern="100">
                          <a:effectLst/>
                        </a:rPr>
                        <a:t>复制，</a:t>
                      </a:r>
                      <a:r>
                        <a:rPr lang="en-US" sz="1400" b="1" kern="100">
                          <a:effectLst/>
                        </a:rPr>
                        <a:t>Ctrl + X</a:t>
                      </a:r>
                      <a:r>
                        <a:rPr lang="zh-CN" sz="1400" b="1" kern="100">
                          <a:effectLst/>
                        </a:rPr>
                        <a:t>剪切，</a:t>
                      </a:r>
                      <a:r>
                        <a:rPr lang="en-US" sz="1400" b="1" kern="100">
                          <a:effectLst/>
                        </a:rPr>
                        <a:t>Ctrl + V</a:t>
                      </a:r>
                      <a:r>
                        <a:rPr lang="zh-CN" sz="1400" b="1" kern="100">
                          <a:effectLst/>
                        </a:rPr>
                        <a:t>粘贴，</a:t>
                      </a:r>
                      <a:r>
                        <a:rPr lang="en-US" sz="1400" b="1" kern="100">
                          <a:effectLst/>
                        </a:rPr>
                        <a:t>Ctrl + A</a:t>
                      </a:r>
                      <a:r>
                        <a:rPr lang="zh-CN" sz="1400" b="1" kern="100">
                          <a:effectLst/>
                        </a:rPr>
                        <a:t>全选</a:t>
                      </a:r>
                      <a:endParaRPr lang="zh-CN" sz="1400" b="1" kern="100">
                        <a:effectLst/>
                        <a:latin typeface="Times New Roman"/>
                        <a:ea typeface="宋体"/>
                      </a:endParaRPr>
                    </a:p>
                  </a:txBody>
                  <a:tcPr marL="68580" marR="68580" marT="0" marB="0" anchor="ctr"/>
                </a:tc>
              </a:tr>
              <a:tr h="732081">
                <a:tc>
                  <a:txBody>
                    <a:bodyPr/>
                    <a:lstStyle/>
                    <a:p>
                      <a:pPr algn="just">
                        <a:spcAft>
                          <a:spcPts val="0"/>
                        </a:spcAft>
                      </a:pPr>
                      <a:r>
                        <a:rPr lang="en-US" sz="1400" b="1" kern="100">
                          <a:effectLst/>
                        </a:rPr>
                        <a:t>Windows + E</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打开“计算机”或“资管管理器”</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Ctrl + </a:t>
                      </a:r>
                      <a:r>
                        <a:rPr lang="zh-CN" sz="1400" b="1" kern="100">
                          <a:effectLst/>
                        </a:rPr>
                        <a:t>…</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Ctrl + S</a:t>
                      </a:r>
                      <a:r>
                        <a:rPr lang="zh-CN" sz="1400" b="1" kern="100">
                          <a:effectLst/>
                        </a:rPr>
                        <a:t>保存，</a:t>
                      </a:r>
                      <a:r>
                        <a:rPr lang="en-US" sz="1400" b="1" kern="100">
                          <a:effectLst/>
                        </a:rPr>
                        <a:t>Ctrl + Z</a:t>
                      </a:r>
                      <a:r>
                        <a:rPr lang="zh-CN" sz="1400" b="1" kern="100">
                          <a:effectLst/>
                        </a:rPr>
                        <a:t>撤销，</a:t>
                      </a:r>
                      <a:r>
                        <a:rPr lang="en-US" sz="1400" b="1" kern="100">
                          <a:effectLst/>
                        </a:rPr>
                        <a:t> Ctrl + Y</a:t>
                      </a:r>
                      <a:r>
                        <a:rPr lang="zh-CN" sz="1400" b="1" kern="100">
                          <a:effectLst/>
                        </a:rPr>
                        <a:t>重新执行某项操作</a:t>
                      </a:r>
                      <a:endParaRPr lang="zh-CN" sz="1400" b="1" kern="100">
                        <a:effectLst/>
                        <a:latin typeface="Times New Roman"/>
                        <a:ea typeface="宋体"/>
                      </a:endParaRPr>
                    </a:p>
                  </a:txBody>
                  <a:tcPr marL="68580" marR="68580" marT="0" marB="0" anchor="ctr"/>
                </a:tc>
              </a:tr>
              <a:tr h="366041">
                <a:tc>
                  <a:txBody>
                    <a:bodyPr/>
                    <a:lstStyle/>
                    <a:p>
                      <a:pPr algn="just">
                        <a:spcAft>
                          <a:spcPts val="0"/>
                        </a:spcAft>
                      </a:pPr>
                      <a:r>
                        <a:rPr lang="en-US" sz="1400" b="1" kern="100">
                          <a:effectLst/>
                        </a:rPr>
                        <a:t>Windows + D</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显示桌面</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Ctrl + shift + Esc</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打开任务管理器</a:t>
                      </a:r>
                      <a:endParaRPr lang="zh-CN" sz="1400" b="1" kern="100">
                        <a:effectLst/>
                        <a:latin typeface="Times New Roman"/>
                        <a:ea typeface="宋体"/>
                      </a:endParaRPr>
                    </a:p>
                  </a:txBody>
                  <a:tcPr marL="68580" marR="68580" marT="0" marB="0" anchor="ctr"/>
                </a:tc>
              </a:tr>
              <a:tr h="732081">
                <a:tc>
                  <a:txBody>
                    <a:bodyPr/>
                    <a:lstStyle/>
                    <a:p>
                      <a:pPr algn="just">
                        <a:spcAft>
                          <a:spcPts val="0"/>
                        </a:spcAft>
                      </a:pPr>
                      <a:r>
                        <a:rPr lang="en-US" sz="1400" b="1" kern="100">
                          <a:effectLst/>
                        </a:rPr>
                        <a:t>Windows +F</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打开“搜索”对话框</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Alt + </a:t>
                      </a:r>
                      <a:r>
                        <a:rPr lang="zh-CN" sz="1400" b="1" kern="100">
                          <a:effectLst/>
                        </a:rPr>
                        <a:t>…</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Alt + Tab</a:t>
                      </a:r>
                      <a:r>
                        <a:rPr lang="zh-CN" sz="1400" b="1" kern="100">
                          <a:effectLst/>
                        </a:rPr>
                        <a:t>切换当前程序，</a:t>
                      </a:r>
                      <a:r>
                        <a:rPr lang="en-US" sz="1400" b="1" kern="100">
                          <a:effectLst/>
                        </a:rPr>
                        <a:t>Alt + Esc</a:t>
                      </a:r>
                      <a:r>
                        <a:rPr lang="zh-CN" sz="1400" b="1" kern="100">
                          <a:effectLst/>
                        </a:rPr>
                        <a:t>切换当前程序</a:t>
                      </a:r>
                      <a:endParaRPr lang="zh-CN" sz="1400" b="1" kern="100">
                        <a:effectLst/>
                        <a:latin typeface="Times New Roman"/>
                        <a:ea typeface="宋体"/>
                      </a:endParaRPr>
                    </a:p>
                  </a:txBody>
                  <a:tcPr marL="68580" marR="68580" marT="0" marB="0" anchor="ctr"/>
                </a:tc>
              </a:tr>
              <a:tr h="366041">
                <a:tc>
                  <a:txBody>
                    <a:bodyPr/>
                    <a:lstStyle/>
                    <a:p>
                      <a:pPr algn="just">
                        <a:spcAft>
                          <a:spcPts val="0"/>
                        </a:spcAft>
                      </a:pPr>
                      <a:r>
                        <a:rPr lang="en-US" sz="1400" b="1" kern="100">
                          <a:effectLst/>
                        </a:rPr>
                        <a:t>Windows + R</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打开“运行”对话框</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Alt + SpaceBar</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打开程序控制菜单</a:t>
                      </a:r>
                      <a:endParaRPr lang="zh-CN" sz="1400" b="1" kern="100">
                        <a:effectLst/>
                        <a:latin typeface="Times New Roman"/>
                        <a:ea typeface="宋体"/>
                      </a:endParaRPr>
                    </a:p>
                  </a:txBody>
                  <a:tcPr marL="68580" marR="68580" marT="0" marB="0" anchor="ctr"/>
                </a:tc>
              </a:tr>
              <a:tr h="366041">
                <a:tc>
                  <a:txBody>
                    <a:bodyPr/>
                    <a:lstStyle/>
                    <a:p>
                      <a:pPr algn="just">
                        <a:spcAft>
                          <a:spcPts val="0"/>
                        </a:spcAft>
                      </a:pPr>
                      <a:r>
                        <a:rPr lang="en-US" sz="1400" b="1" kern="100">
                          <a:effectLst/>
                        </a:rPr>
                        <a:t>Windows + Break</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打开“系统”对话框</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Alt + Shift</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a:effectLst/>
                        </a:rPr>
                        <a:t>各种输入法之间切换</a:t>
                      </a:r>
                      <a:endParaRPr lang="zh-CN" sz="1400" b="1" kern="100">
                        <a:effectLst/>
                        <a:latin typeface="Times New Roman"/>
                        <a:ea typeface="宋体"/>
                      </a:endParaRPr>
                    </a:p>
                  </a:txBody>
                  <a:tcPr marL="68580" marR="68580" marT="0" marB="0" anchor="ctr"/>
                </a:tc>
              </a:tr>
              <a:tr h="732081">
                <a:tc>
                  <a:txBody>
                    <a:bodyPr/>
                    <a:lstStyle/>
                    <a:p>
                      <a:pPr algn="just">
                        <a:spcAft>
                          <a:spcPts val="0"/>
                        </a:spcAft>
                      </a:pPr>
                      <a:r>
                        <a:rPr lang="en-US" sz="1400" b="1" kern="100">
                          <a:effectLst/>
                        </a:rPr>
                        <a:t>Windows + Tab</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Windows Flip 3D</a:t>
                      </a:r>
                      <a:r>
                        <a:rPr lang="zh-CN" sz="1400" b="1" kern="100">
                          <a:effectLst/>
                        </a:rPr>
                        <a:t>循环切换任务栏上的程序</a:t>
                      </a:r>
                      <a:endParaRPr lang="zh-CN" sz="1400" b="1" kern="100">
                        <a:effectLst/>
                        <a:latin typeface="Times New Roman"/>
                        <a:ea typeface="宋体"/>
                      </a:endParaRPr>
                    </a:p>
                  </a:txBody>
                  <a:tcPr marL="68580" marR="68580" marT="0" marB="0" anchor="ctr"/>
                </a:tc>
                <a:tc>
                  <a:txBody>
                    <a:bodyPr/>
                    <a:lstStyle/>
                    <a:p>
                      <a:pPr algn="just">
                        <a:spcAft>
                          <a:spcPts val="0"/>
                        </a:spcAft>
                      </a:pPr>
                      <a:r>
                        <a:rPr lang="en-US" sz="1400" b="1" kern="100">
                          <a:effectLst/>
                        </a:rPr>
                        <a:t>Alt+Print Screen</a:t>
                      </a:r>
                      <a:endParaRPr lang="zh-CN" sz="1400" b="1" kern="100">
                        <a:effectLst/>
                        <a:latin typeface="Times New Roman"/>
                        <a:ea typeface="宋体"/>
                      </a:endParaRPr>
                    </a:p>
                  </a:txBody>
                  <a:tcPr marL="68580" marR="68580" marT="0" marB="0" anchor="ctr"/>
                </a:tc>
                <a:tc>
                  <a:txBody>
                    <a:bodyPr/>
                    <a:lstStyle/>
                    <a:p>
                      <a:pPr algn="just">
                        <a:spcAft>
                          <a:spcPts val="0"/>
                        </a:spcAft>
                      </a:pPr>
                      <a:r>
                        <a:rPr lang="zh-CN" sz="1400" b="1" kern="100" dirty="0">
                          <a:effectLst/>
                        </a:rPr>
                        <a:t>将当前活动程序窗口以图像方式拷贝到剪贴板</a:t>
                      </a:r>
                      <a:endParaRPr lang="zh-CN" sz="1400" b="1"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73733263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2.4.2 </a:t>
            </a:r>
            <a:r>
              <a:rPr lang="zh-CN" altLang="zh-CN" b="1" dirty="0"/>
              <a:t>鼠标和键盘的使用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116</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用户可以根据自己的爱好和使用习惯对键盘进行个性化设置。</a:t>
            </a:r>
          </a:p>
          <a:p>
            <a:pPr>
              <a:lnSpc>
                <a:spcPct val="150000"/>
              </a:lnSpc>
            </a:pPr>
            <a:endParaRPr lang="zh-CN" altLang="en-US" sz="2400" dirty="0"/>
          </a:p>
        </p:txBody>
      </p:sp>
      <p:pic>
        <p:nvPicPr>
          <p:cNvPr id="56322" name="图片 39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2727176"/>
            <a:ext cx="3264553" cy="3389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3" name="图片 39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2752298"/>
            <a:ext cx="3240360" cy="3364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1006767"/>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2.4.3 </a:t>
            </a:r>
            <a:r>
              <a:rPr lang="zh-CN" altLang="zh-CN" b="1" dirty="0"/>
              <a:t>设置用户</a:t>
            </a:r>
            <a:r>
              <a:rPr lang="zh-CN" altLang="zh-CN" b="1" dirty="0" smtClean="0"/>
              <a:t>账户</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117</a:t>
            </a:fld>
            <a:endParaRPr lang="zh-CN" altLang="en-US"/>
          </a:p>
        </p:txBody>
      </p:sp>
      <p:sp>
        <p:nvSpPr>
          <p:cNvPr id="5" name="内容占位符 4"/>
          <p:cNvSpPr>
            <a:spLocks noGrp="1"/>
          </p:cNvSpPr>
          <p:nvPr>
            <p:ph sz="quarter" idx="1"/>
          </p:nvPr>
        </p:nvSpPr>
        <p:spPr>
          <a:xfrm>
            <a:off x="914400" y="1447800"/>
            <a:ext cx="7772400" cy="4933528"/>
          </a:xfrm>
        </p:spPr>
        <p:txBody>
          <a:bodyPr>
            <a:noAutofit/>
          </a:bodyPr>
          <a:lstStyle/>
          <a:p>
            <a:pPr>
              <a:lnSpc>
                <a:spcPct val="150000"/>
              </a:lnSpc>
            </a:pPr>
            <a:r>
              <a:rPr lang="zh-CN" altLang="zh-CN" sz="2000" dirty="0"/>
              <a:t>通过用户账号管理功能，用户可以在Windows 7系统中创建多个账户，并且每个账户都拥有自己的工作界面，互不干扰</a:t>
            </a:r>
            <a:r>
              <a:rPr lang="zh-CN" altLang="zh-CN" sz="2000" dirty="0" smtClean="0"/>
              <a:t>。</a:t>
            </a:r>
            <a:endParaRPr lang="en-US" altLang="zh-CN" sz="2000" dirty="0" smtClean="0"/>
          </a:p>
          <a:p>
            <a:pPr>
              <a:lnSpc>
                <a:spcPct val="150000"/>
              </a:lnSpc>
            </a:pPr>
            <a:r>
              <a:rPr lang="zh-CN" altLang="zh-CN" sz="2000" dirty="0"/>
              <a:t>在</a:t>
            </a:r>
            <a:r>
              <a:rPr lang="en-US" altLang="zh-CN" sz="2000" dirty="0"/>
              <a:t>Windows 7</a:t>
            </a:r>
            <a:r>
              <a:rPr lang="zh-CN" altLang="zh-CN" sz="2000" dirty="0"/>
              <a:t>系统中，用户可以创建管理员和标准用户两种类型的账户，其管理权限如下</a:t>
            </a:r>
            <a:r>
              <a:rPr lang="zh-CN" altLang="zh-CN" sz="2000" dirty="0" smtClean="0"/>
              <a:t>：</a:t>
            </a:r>
            <a:endParaRPr lang="en-US" altLang="zh-CN" sz="2000" dirty="0" smtClean="0"/>
          </a:p>
          <a:p>
            <a:pPr lvl="1">
              <a:lnSpc>
                <a:spcPct val="150000"/>
              </a:lnSpc>
            </a:pPr>
            <a:r>
              <a:rPr lang="zh-CN" altLang="zh-CN" sz="1800" dirty="0" smtClean="0">
                <a:solidFill>
                  <a:srgbClr val="FF0000"/>
                </a:solidFill>
              </a:rPr>
              <a:t>管理员</a:t>
            </a:r>
            <a:r>
              <a:rPr lang="zh-CN" altLang="zh-CN" sz="1800" dirty="0">
                <a:solidFill>
                  <a:srgbClr val="FF0000"/>
                </a:solidFill>
              </a:rPr>
              <a:t>账户</a:t>
            </a:r>
            <a:r>
              <a:rPr lang="zh-CN" altLang="zh-CN" sz="1800" dirty="0"/>
              <a:t>：管理员账户对计算机具有安全访问权限并能够执行任意所需更改</a:t>
            </a:r>
            <a:r>
              <a:rPr lang="zh-CN" altLang="zh-CN" sz="1800" dirty="0" smtClean="0"/>
              <a:t>。</a:t>
            </a:r>
            <a:endParaRPr lang="en-US" altLang="zh-CN" sz="1800" dirty="0" smtClean="0"/>
          </a:p>
          <a:p>
            <a:pPr lvl="1">
              <a:lnSpc>
                <a:spcPct val="150000"/>
              </a:lnSpc>
            </a:pPr>
            <a:r>
              <a:rPr lang="zh-CN" altLang="zh-CN" sz="1800" dirty="0" smtClean="0">
                <a:solidFill>
                  <a:srgbClr val="FF0000"/>
                </a:solidFill>
              </a:rPr>
              <a:t>标准</a:t>
            </a:r>
            <a:r>
              <a:rPr lang="zh-CN" altLang="zh-CN" sz="1800" dirty="0">
                <a:solidFill>
                  <a:srgbClr val="FF0000"/>
                </a:solidFill>
              </a:rPr>
              <a:t>用户账户</a:t>
            </a:r>
            <a:r>
              <a:rPr lang="zh-CN" altLang="zh-CN" sz="1800" dirty="0"/>
              <a:t>：标准用户账户可以使用大多数软件，以及更改不影响其他用户或计算机安全的系统设置。</a:t>
            </a:r>
          </a:p>
          <a:p>
            <a:pPr lvl="1">
              <a:lnSpc>
                <a:spcPct val="150000"/>
              </a:lnSpc>
            </a:pPr>
            <a:r>
              <a:rPr lang="zh-CN" altLang="zh-CN" sz="1800" dirty="0">
                <a:solidFill>
                  <a:srgbClr val="FF0000"/>
                </a:solidFill>
              </a:rPr>
              <a:t>来宾账户</a:t>
            </a:r>
            <a:r>
              <a:rPr lang="zh-CN" altLang="zh-CN" sz="1800" dirty="0" smtClean="0"/>
              <a:t>：来宾</a:t>
            </a:r>
            <a:r>
              <a:rPr lang="zh-CN" altLang="zh-CN" sz="1800" dirty="0"/>
              <a:t>账户无法访问个人文件夹或受密码保护的文件或文件夹，也无法安装软件或硬件，更改设置或者创建密码</a:t>
            </a:r>
            <a:r>
              <a:rPr lang="zh-CN" altLang="zh-CN" sz="1800" dirty="0" smtClean="0"/>
              <a:t>。</a:t>
            </a:r>
            <a:endParaRPr lang="zh-CN" altLang="zh-CN" sz="1800" dirty="0"/>
          </a:p>
        </p:txBody>
      </p:sp>
    </p:spTree>
    <p:extLst>
      <p:ext uri="{BB962C8B-B14F-4D97-AF65-F5344CB8AC3E}">
        <p14:creationId xmlns:p14="http://schemas.microsoft.com/office/powerpoint/2010/main" val="141983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2.4.3 </a:t>
            </a:r>
            <a:r>
              <a:rPr lang="zh-CN" altLang="zh-CN" b="1" dirty="0"/>
              <a:t>设置用户账户</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118</a:t>
            </a:fld>
            <a:endParaRPr lang="zh-CN" altLang="en-US"/>
          </a:p>
        </p:txBody>
      </p:sp>
      <p:pic>
        <p:nvPicPr>
          <p:cNvPr id="58370" name="图片 37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783556"/>
            <a:ext cx="6811973" cy="4021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713441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2.4.3 </a:t>
            </a:r>
            <a:r>
              <a:rPr lang="zh-CN" altLang="zh-CN" b="1" dirty="0"/>
              <a:t>设置用户账户</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119</a:t>
            </a:fld>
            <a:endParaRPr lang="zh-CN" altLang="en-US"/>
          </a:p>
        </p:txBody>
      </p:sp>
      <p:sp>
        <p:nvSpPr>
          <p:cNvPr id="5" name="内容占位符 4"/>
          <p:cNvSpPr>
            <a:spLocks noGrp="1"/>
          </p:cNvSpPr>
          <p:nvPr>
            <p:ph sz="quarter" idx="1"/>
          </p:nvPr>
        </p:nvSpPr>
        <p:spPr/>
        <p:txBody>
          <a:bodyPr>
            <a:normAutofit fontScale="92500"/>
          </a:bodyPr>
          <a:lstStyle/>
          <a:p>
            <a:pPr marL="0" indent="0">
              <a:lnSpc>
                <a:spcPct val="150000"/>
              </a:lnSpc>
              <a:buNone/>
            </a:pPr>
            <a:r>
              <a:rPr lang="en-US" altLang="zh-CN" dirty="0"/>
              <a:t>1.</a:t>
            </a:r>
            <a:r>
              <a:rPr lang="zh-CN" altLang="zh-CN" dirty="0"/>
              <a:t>创建用户</a:t>
            </a:r>
            <a:r>
              <a:rPr lang="zh-CN" altLang="zh-CN" dirty="0" smtClean="0"/>
              <a:t>账户</a:t>
            </a:r>
            <a:endParaRPr lang="en-US" altLang="zh-CN" dirty="0" smtClean="0"/>
          </a:p>
          <a:p>
            <a:pPr>
              <a:lnSpc>
                <a:spcPct val="150000"/>
              </a:lnSpc>
            </a:pPr>
            <a:r>
              <a:rPr lang="zh-CN" altLang="zh-CN" sz="2200" dirty="0" smtClean="0"/>
              <a:t>创建</a:t>
            </a:r>
            <a:r>
              <a:rPr lang="zh-CN" altLang="zh-CN" sz="2200" dirty="0"/>
              <a:t>用户账户的步骤如下：</a:t>
            </a:r>
          </a:p>
          <a:p>
            <a:pPr marL="274320" lvl="1" indent="0">
              <a:lnSpc>
                <a:spcPct val="150000"/>
              </a:lnSpc>
              <a:buNone/>
            </a:pPr>
            <a:r>
              <a:rPr lang="zh-CN" altLang="zh-CN" sz="2200" dirty="0"/>
              <a:t>（</a:t>
            </a:r>
            <a:r>
              <a:rPr lang="en-US" altLang="zh-CN" sz="2200" dirty="0"/>
              <a:t>1</a:t>
            </a:r>
            <a:r>
              <a:rPr lang="zh-CN" altLang="zh-CN" sz="2200" dirty="0"/>
              <a:t>）打开“控制面板”，单击“用户账户”图标，打开“用户账户”</a:t>
            </a:r>
            <a:r>
              <a:rPr lang="zh-CN" altLang="zh-CN" sz="2200" dirty="0" smtClean="0"/>
              <a:t>窗口。</a:t>
            </a:r>
            <a:endParaRPr lang="zh-CN" altLang="zh-CN" sz="2200" dirty="0"/>
          </a:p>
          <a:p>
            <a:pPr marL="274320" lvl="1" indent="0">
              <a:lnSpc>
                <a:spcPct val="150000"/>
              </a:lnSpc>
              <a:buNone/>
            </a:pPr>
            <a:r>
              <a:rPr lang="zh-CN" altLang="zh-CN" sz="2200" dirty="0"/>
              <a:t>（</a:t>
            </a:r>
            <a:r>
              <a:rPr lang="en-US" altLang="zh-CN" sz="2200" dirty="0"/>
              <a:t>2</a:t>
            </a:r>
            <a:r>
              <a:rPr lang="zh-CN" altLang="zh-CN" sz="2200" dirty="0"/>
              <a:t>）单击“管理其他账户”链接，打开“管理账户”窗口；</a:t>
            </a:r>
          </a:p>
          <a:p>
            <a:pPr marL="274320" lvl="1" indent="0">
              <a:lnSpc>
                <a:spcPct val="150000"/>
              </a:lnSpc>
              <a:buNone/>
            </a:pPr>
            <a:r>
              <a:rPr lang="zh-CN" altLang="zh-CN" sz="2200" dirty="0"/>
              <a:t>（</a:t>
            </a:r>
            <a:r>
              <a:rPr lang="en-US" altLang="zh-CN" sz="2200" dirty="0"/>
              <a:t>3</a:t>
            </a:r>
            <a:r>
              <a:rPr lang="zh-CN" altLang="zh-CN" sz="2200" dirty="0"/>
              <a:t>）单击“创建一个新账户”链接，打开“创建新账户”窗口，在此窗口下，输入新账户名，如“</a:t>
            </a:r>
            <a:r>
              <a:rPr lang="en-US" altLang="zh-CN" sz="2200" dirty="0"/>
              <a:t>win7user</a:t>
            </a:r>
            <a:r>
              <a:rPr lang="zh-CN" altLang="zh-CN" sz="2200" dirty="0"/>
              <a:t>”或“</a:t>
            </a:r>
            <a:r>
              <a:rPr lang="en-US" altLang="zh-CN" sz="2200" dirty="0"/>
              <a:t>win7admin</a:t>
            </a:r>
            <a:r>
              <a:rPr lang="zh-CN" altLang="zh-CN" sz="2200" dirty="0"/>
              <a:t>”，选择“标准用户”或 “管理员”类型，单击窗口右下角的“创建账户”按钮，完成新账户的创建</a:t>
            </a:r>
            <a:r>
              <a:rPr lang="zh-CN" altLang="zh-CN" sz="2200" dirty="0" smtClean="0"/>
              <a:t>。</a:t>
            </a:r>
            <a:endParaRPr lang="zh-CN" altLang="en-US" sz="2200" dirty="0"/>
          </a:p>
        </p:txBody>
      </p:sp>
    </p:spTree>
    <p:extLst>
      <p:ext uri="{BB962C8B-B14F-4D97-AF65-F5344CB8AC3E}">
        <p14:creationId xmlns:p14="http://schemas.microsoft.com/office/powerpoint/2010/main" val="232485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en-US" sz="2400" dirty="0" smtClean="0">
                <a:solidFill>
                  <a:srgbClr val="FF0000"/>
                </a:solidFill>
              </a:rPr>
              <a:t>用户接口</a:t>
            </a:r>
            <a:endParaRPr lang="en-US" altLang="zh-CN" sz="2400" dirty="0" smtClean="0">
              <a:solidFill>
                <a:srgbClr val="FF0000"/>
              </a:solidFill>
            </a:endParaRPr>
          </a:p>
          <a:p>
            <a:pPr lvl="1">
              <a:lnSpc>
                <a:spcPct val="150000"/>
              </a:lnSpc>
            </a:pPr>
            <a:r>
              <a:rPr lang="zh-CN" altLang="zh-CN" sz="2200" dirty="0" smtClean="0"/>
              <a:t>命令</a:t>
            </a:r>
            <a:r>
              <a:rPr lang="zh-CN" altLang="zh-CN" sz="2200" dirty="0"/>
              <a:t>接口是用户通过一组键盘命令发出请求，命令解释程序对该命令进行分析，然后执行相应的命令处理程序以完成相应的功能</a:t>
            </a:r>
            <a:r>
              <a:rPr lang="zh-CN" altLang="zh-CN" sz="2200" dirty="0" smtClean="0"/>
              <a:t>。</a:t>
            </a:r>
            <a:endParaRPr lang="en-US" altLang="zh-CN" sz="2200" dirty="0" smtClean="0"/>
          </a:p>
          <a:p>
            <a:pPr lvl="1">
              <a:lnSpc>
                <a:spcPct val="150000"/>
              </a:lnSpc>
            </a:pPr>
            <a:r>
              <a:rPr lang="zh-CN" altLang="zh-CN" sz="2200" dirty="0" smtClean="0"/>
              <a:t>图形</a:t>
            </a:r>
            <a:r>
              <a:rPr lang="zh-CN" altLang="zh-CN" sz="2200" dirty="0"/>
              <a:t>用户界面是命令接口的图形化形式，借助于窗口、对话框、菜单和图标等多种方式实现</a:t>
            </a:r>
            <a:r>
              <a:rPr lang="zh-CN" altLang="zh-CN" sz="2200" dirty="0" smtClean="0"/>
              <a:t>。</a:t>
            </a:r>
            <a:endParaRPr lang="en-US" altLang="zh-CN" sz="2200" dirty="0" smtClean="0"/>
          </a:p>
          <a:p>
            <a:pPr lvl="1">
              <a:lnSpc>
                <a:spcPct val="150000"/>
              </a:lnSpc>
            </a:pPr>
            <a:r>
              <a:rPr lang="zh-CN" altLang="zh-CN" sz="2200" dirty="0"/>
              <a:t>程序接口：程序接口又称应用程序接口，为编程人员提供，应用程序通过程序接口可以调用操作系统提供的功能</a:t>
            </a:r>
            <a:r>
              <a:rPr lang="zh-CN" altLang="zh-CN" sz="2200" dirty="0" smtClean="0"/>
              <a:t>。</a:t>
            </a:r>
            <a:endParaRPr lang="zh-CN" altLang="zh-CN" sz="22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12</a:t>
            </a:fld>
            <a:endParaRPr lang="zh-CN" altLang="en-US"/>
          </a:p>
        </p:txBody>
      </p:sp>
    </p:spTree>
    <p:extLst>
      <p:ext uri="{BB962C8B-B14F-4D97-AF65-F5344CB8AC3E}">
        <p14:creationId xmlns:p14="http://schemas.microsoft.com/office/powerpoint/2010/main" val="2190913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2.4.3 </a:t>
            </a:r>
            <a:r>
              <a:rPr lang="zh-CN" altLang="zh-CN" b="1" dirty="0"/>
              <a:t>设置用户账户</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120</a:t>
            </a:fld>
            <a:endParaRPr lang="zh-CN" altLang="en-US"/>
          </a:p>
        </p:txBody>
      </p:sp>
      <p:pic>
        <p:nvPicPr>
          <p:cNvPr id="57346" name="图片 3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628800"/>
            <a:ext cx="5904656" cy="4160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0384214"/>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2.4.3 </a:t>
            </a:r>
            <a:r>
              <a:rPr lang="zh-CN" altLang="zh-CN" b="1" dirty="0"/>
              <a:t>设置用户账户</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121</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dirty="0"/>
              <a:t>2.</a:t>
            </a:r>
            <a:r>
              <a:rPr lang="zh-CN" altLang="zh-CN" dirty="0"/>
              <a:t>设置用户账户</a:t>
            </a:r>
            <a:r>
              <a:rPr lang="zh-CN" altLang="zh-CN" dirty="0" smtClean="0"/>
              <a:t>密码</a:t>
            </a:r>
            <a:endParaRPr lang="en-US" altLang="zh-CN" dirty="0" smtClean="0"/>
          </a:p>
          <a:p>
            <a:pPr marL="274320" lvl="1" indent="0">
              <a:lnSpc>
                <a:spcPct val="150000"/>
              </a:lnSpc>
              <a:buNone/>
            </a:pPr>
            <a:r>
              <a:rPr lang="zh-CN" altLang="zh-CN" sz="2000" dirty="0" smtClean="0"/>
              <a:t>（</a:t>
            </a:r>
            <a:r>
              <a:rPr lang="en-US" altLang="zh-CN" sz="2000" dirty="0"/>
              <a:t>1</a:t>
            </a:r>
            <a:r>
              <a:rPr lang="zh-CN" altLang="zh-CN" sz="2000" dirty="0"/>
              <a:t>）在“管理账户”窗口选中某一账户</a:t>
            </a:r>
            <a:r>
              <a:rPr lang="zh-CN" altLang="zh-CN" sz="2000" dirty="0" smtClean="0"/>
              <a:t>，双击</a:t>
            </a:r>
            <a:r>
              <a:rPr lang="zh-CN" altLang="zh-CN" sz="2000" dirty="0"/>
              <a:t>进入“更改账户”窗口。</a:t>
            </a:r>
          </a:p>
          <a:p>
            <a:pPr marL="274320" lvl="1" indent="0">
              <a:lnSpc>
                <a:spcPct val="150000"/>
              </a:lnSpc>
              <a:buNone/>
            </a:pPr>
            <a:r>
              <a:rPr lang="zh-CN" altLang="zh-CN" sz="2000" dirty="0"/>
              <a:t>（</a:t>
            </a:r>
            <a:r>
              <a:rPr lang="en-US" altLang="zh-CN" sz="2000" dirty="0"/>
              <a:t>2</a:t>
            </a:r>
            <a:r>
              <a:rPr lang="zh-CN" altLang="zh-CN" sz="2000" dirty="0"/>
              <a:t>）单击“创建密码”</a:t>
            </a:r>
            <a:r>
              <a:rPr lang="zh-CN" altLang="zh-CN" sz="2000" dirty="0" smtClean="0"/>
              <a:t>链接。</a:t>
            </a:r>
            <a:r>
              <a:rPr lang="zh-CN" altLang="zh-CN" sz="2000" dirty="0"/>
              <a:t>输入“新密码”和“确认新密码”，或“键入密码提示”，单击“创建密码”按钮即可。</a:t>
            </a:r>
          </a:p>
          <a:p>
            <a:pPr>
              <a:lnSpc>
                <a:spcPct val="150000"/>
              </a:lnSpc>
            </a:pPr>
            <a:r>
              <a:rPr lang="zh-CN" altLang="zh-CN" sz="2200" dirty="0"/>
              <a:t>用户还可以更改账户密码和删除账户密码</a:t>
            </a:r>
            <a:r>
              <a:rPr lang="zh-CN" altLang="zh-CN" sz="2200" dirty="0" smtClean="0"/>
              <a:t>。</a:t>
            </a:r>
            <a:endParaRPr lang="en-US" altLang="zh-CN" sz="2200" dirty="0" smtClean="0"/>
          </a:p>
          <a:p>
            <a:pPr>
              <a:lnSpc>
                <a:spcPct val="150000"/>
              </a:lnSpc>
            </a:pPr>
            <a:endParaRPr lang="zh-CN" altLang="zh-CN" sz="2200" dirty="0"/>
          </a:p>
        </p:txBody>
      </p:sp>
    </p:spTree>
    <p:extLst>
      <p:ext uri="{BB962C8B-B14F-4D97-AF65-F5344CB8AC3E}">
        <p14:creationId xmlns:p14="http://schemas.microsoft.com/office/powerpoint/2010/main" val="123890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2.4.4 </a:t>
            </a:r>
            <a:r>
              <a:rPr lang="zh-CN" altLang="zh-CN" b="1" dirty="0"/>
              <a:t>设置任务计划</a:t>
            </a:r>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122</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200" dirty="0"/>
              <a:t>如果用户定期使用特定的程序，则可以使用“任务计划程序”向导来创建一个根据用户选择的计划，自动为用户打开该程序的任务</a:t>
            </a:r>
            <a:r>
              <a:rPr lang="zh-CN" altLang="zh-CN" sz="2200" dirty="0" smtClean="0"/>
              <a:t>。</a:t>
            </a:r>
            <a:endParaRPr lang="en-US" altLang="zh-CN" sz="2200" dirty="0" smtClean="0"/>
          </a:p>
          <a:p>
            <a:pPr lvl="1">
              <a:lnSpc>
                <a:spcPct val="150000"/>
              </a:lnSpc>
            </a:pPr>
            <a:r>
              <a:rPr lang="zh-CN" altLang="zh-CN" sz="2000" dirty="0" smtClean="0"/>
              <a:t>例如</a:t>
            </a:r>
            <a:r>
              <a:rPr lang="zh-CN" altLang="zh-CN" sz="2000" dirty="0"/>
              <a:t>，如果用户每月的最后一天都使用某个财务程序，则可以计划一个自动打开该程序的任务，以便提示用户</a:t>
            </a:r>
            <a:r>
              <a:rPr lang="zh-CN" altLang="zh-CN" sz="2000" dirty="0" smtClean="0"/>
              <a:t>。</a:t>
            </a:r>
            <a:endParaRPr lang="en-US" altLang="zh-CN" sz="2000" dirty="0" smtClean="0"/>
          </a:p>
          <a:p>
            <a:pPr>
              <a:lnSpc>
                <a:spcPct val="150000"/>
              </a:lnSpc>
            </a:pPr>
            <a:r>
              <a:rPr lang="zh-CN" altLang="zh-CN" sz="2200" dirty="0"/>
              <a:t>方法：“控制面板”</a:t>
            </a:r>
            <a:r>
              <a:rPr lang="en-US" altLang="zh-CN" sz="2200" dirty="0"/>
              <a:t>→</a:t>
            </a:r>
            <a:r>
              <a:rPr lang="zh-CN" altLang="zh-CN" sz="2200" dirty="0"/>
              <a:t>“管理工具”</a:t>
            </a:r>
            <a:r>
              <a:rPr lang="en-US" altLang="zh-CN" sz="2200" dirty="0"/>
              <a:t>→</a:t>
            </a:r>
            <a:r>
              <a:rPr lang="zh-CN" altLang="zh-CN" sz="2200" dirty="0"/>
              <a:t>“任务计划程序”，打开“任务计划程序”</a:t>
            </a:r>
            <a:r>
              <a:rPr lang="zh-CN" altLang="zh-CN" sz="2200" dirty="0" smtClean="0"/>
              <a:t>窗口</a:t>
            </a:r>
            <a:r>
              <a:rPr lang="zh-CN" altLang="en-US" sz="2200" dirty="0"/>
              <a:t>。</a:t>
            </a:r>
            <a:endParaRPr lang="zh-CN" altLang="zh-CN" sz="2200" dirty="0"/>
          </a:p>
          <a:p>
            <a:pPr>
              <a:lnSpc>
                <a:spcPct val="150000"/>
              </a:lnSpc>
            </a:pPr>
            <a:endParaRPr lang="zh-CN" altLang="en-US" sz="2400" dirty="0"/>
          </a:p>
        </p:txBody>
      </p:sp>
    </p:spTree>
    <p:extLst>
      <p:ext uri="{BB962C8B-B14F-4D97-AF65-F5344CB8AC3E}">
        <p14:creationId xmlns:p14="http://schemas.microsoft.com/office/powerpoint/2010/main" val="4111035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2.4.4 </a:t>
            </a:r>
            <a:r>
              <a:rPr lang="zh-CN" altLang="zh-CN" b="1" dirty="0"/>
              <a:t>设置任务计划</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123</a:t>
            </a:fld>
            <a:endParaRPr lang="zh-CN" altLang="en-US"/>
          </a:p>
        </p:txBody>
      </p:sp>
      <p:pic>
        <p:nvPicPr>
          <p:cNvPr id="8194" name="图片 49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566216" cy="441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482231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2.4.5 </a:t>
            </a:r>
            <a:r>
              <a:rPr lang="zh-CN" altLang="zh-CN" b="1" dirty="0"/>
              <a:t>系统软硬件的管理与</a:t>
            </a:r>
            <a:r>
              <a:rPr lang="zh-CN" altLang="zh-CN" b="1" dirty="0" smtClean="0"/>
              <a:t>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124</a:t>
            </a:fld>
            <a:endParaRPr lang="zh-CN" altLang="en-US"/>
          </a:p>
        </p:txBody>
      </p:sp>
      <p:sp>
        <p:nvSpPr>
          <p:cNvPr id="5" name="内容占位符 4"/>
          <p:cNvSpPr>
            <a:spLocks noGrp="1"/>
          </p:cNvSpPr>
          <p:nvPr>
            <p:ph sz="quarter" idx="1"/>
          </p:nvPr>
        </p:nvSpPr>
        <p:spPr/>
        <p:txBody>
          <a:bodyPr>
            <a:normAutofit fontScale="92500"/>
          </a:bodyPr>
          <a:lstStyle/>
          <a:p>
            <a:pPr marL="0" indent="0">
              <a:lnSpc>
                <a:spcPct val="150000"/>
              </a:lnSpc>
              <a:buNone/>
            </a:pPr>
            <a:r>
              <a:rPr lang="en-US" altLang="zh-CN" sz="2400" dirty="0"/>
              <a:t>1.</a:t>
            </a:r>
            <a:r>
              <a:rPr lang="zh-CN" altLang="zh-CN" sz="2400" dirty="0"/>
              <a:t>系统软件的管理与使用</a:t>
            </a:r>
            <a:endParaRPr lang="zh-CN" altLang="zh-CN" sz="2400" b="1" dirty="0"/>
          </a:p>
          <a:p>
            <a:pPr lvl="1">
              <a:lnSpc>
                <a:spcPct val="150000"/>
              </a:lnSpc>
            </a:pPr>
            <a:r>
              <a:rPr lang="en-US" altLang="zh-CN" sz="2200" dirty="0"/>
              <a:t>Windows</a:t>
            </a:r>
            <a:r>
              <a:rPr lang="zh-CN" altLang="en-US" sz="2200" dirty="0"/>
              <a:t>应用程序安装过程大致相同，依据安装向导即可完成安装。当安装的应用程序在使用一段时间后，可能会出现一些问题而无法正常使用，这时可以进行修复</a:t>
            </a:r>
            <a:r>
              <a:rPr lang="zh-CN" altLang="en-US" sz="2200" dirty="0" smtClean="0"/>
              <a:t>。</a:t>
            </a:r>
            <a:endParaRPr lang="en-US" altLang="zh-CN" sz="2200" dirty="0" smtClean="0"/>
          </a:p>
          <a:p>
            <a:pPr lvl="1">
              <a:lnSpc>
                <a:spcPct val="150000"/>
              </a:lnSpc>
            </a:pPr>
            <a:r>
              <a:rPr lang="zh-CN" altLang="zh-CN" sz="2000" dirty="0"/>
              <a:t>方法：“控制面板”</a:t>
            </a:r>
            <a:r>
              <a:rPr lang="en-US" altLang="zh-CN" sz="2000" dirty="0"/>
              <a:t>→</a:t>
            </a:r>
            <a:r>
              <a:rPr lang="zh-CN" altLang="zh-CN" sz="2000" dirty="0"/>
              <a:t>“程序和功能”，打开“程序和功能”窗口，在程序列表右键单击需要修复的应用程序，选择“修复”命令即可，或者单击程序列表上方的“修复”</a:t>
            </a:r>
            <a:r>
              <a:rPr lang="zh-CN" altLang="zh-CN" sz="2000" dirty="0" smtClean="0"/>
              <a:t>按钮</a:t>
            </a:r>
            <a:r>
              <a:rPr lang="zh-CN" altLang="en-US" sz="2000" dirty="0" smtClean="0"/>
              <a:t>。</a:t>
            </a:r>
            <a:endParaRPr lang="en-US" altLang="zh-CN" sz="2200" dirty="0" smtClean="0"/>
          </a:p>
          <a:p>
            <a:pPr lvl="1">
              <a:lnSpc>
                <a:spcPct val="150000"/>
              </a:lnSpc>
            </a:pPr>
            <a:r>
              <a:rPr lang="zh-CN" altLang="zh-CN" sz="2000" dirty="0"/>
              <a:t>卸载</a:t>
            </a:r>
            <a:r>
              <a:rPr lang="en-US" altLang="zh-CN" sz="2000" dirty="0"/>
              <a:t>Windows</a:t>
            </a:r>
            <a:r>
              <a:rPr lang="zh-CN" altLang="zh-CN" sz="2000" dirty="0"/>
              <a:t>应用程序有两种方法：使用软件自带的卸载程序或使用“控制面板”中的“程序和功能”组件来完成程序的</a:t>
            </a:r>
            <a:r>
              <a:rPr lang="zh-CN" altLang="zh-CN" sz="2000" dirty="0" smtClean="0"/>
              <a:t>卸载</a:t>
            </a:r>
            <a:r>
              <a:rPr lang="zh-CN" altLang="en-US" sz="2000" dirty="0" smtClean="0"/>
              <a:t>。</a:t>
            </a:r>
            <a:endParaRPr lang="zh-CN" altLang="en-US" sz="2200" dirty="0"/>
          </a:p>
        </p:txBody>
      </p:sp>
    </p:spTree>
    <p:extLst>
      <p:ext uri="{BB962C8B-B14F-4D97-AF65-F5344CB8AC3E}">
        <p14:creationId xmlns:p14="http://schemas.microsoft.com/office/powerpoint/2010/main" val="20140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2.4.5 </a:t>
            </a:r>
            <a:r>
              <a:rPr lang="zh-CN" altLang="en-US" b="1" dirty="0"/>
              <a:t>系统软硬件的管理与使用</a:t>
            </a:r>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125</a:t>
            </a:fld>
            <a:endParaRPr lang="zh-CN" altLang="en-US"/>
          </a:p>
        </p:txBody>
      </p:sp>
      <p:pic>
        <p:nvPicPr>
          <p:cNvPr id="9218" name="图片 5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628800"/>
            <a:ext cx="6912768" cy="4526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292844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2.4.5 </a:t>
            </a:r>
            <a:r>
              <a:rPr lang="zh-CN" altLang="en-US" b="1" dirty="0"/>
              <a:t>系统软硬件的管理与使用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126</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2.</a:t>
            </a:r>
            <a:r>
              <a:rPr lang="zh-CN" altLang="zh-CN" sz="2400" dirty="0"/>
              <a:t>系统硬件的管理与使用</a:t>
            </a:r>
            <a:endParaRPr lang="zh-CN" altLang="zh-CN" sz="2400" b="1" dirty="0"/>
          </a:p>
          <a:p>
            <a:pPr lvl="1">
              <a:lnSpc>
                <a:spcPct val="150000"/>
              </a:lnSpc>
            </a:pPr>
            <a:r>
              <a:rPr lang="zh-CN" altLang="zh-CN" sz="2200" dirty="0"/>
              <a:t>设备管理器是管理计算机硬件设备的工具，用户可以借助设备管理器查看计算机中所安装的硬件设备、设置设备属性、安装或更新驱动程序、停用或卸载设备</a:t>
            </a:r>
            <a:r>
              <a:rPr lang="zh-CN" altLang="zh-CN" sz="2200" dirty="0" smtClean="0"/>
              <a:t>。</a:t>
            </a:r>
            <a:endParaRPr lang="en-US" altLang="zh-CN" sz="2200" dirty="0" smtClean="0"/>
          </a:p>
          <a:p>
            <a:pPr lvl="1">
              <a:lnSpc>
                <a:spcPct val="150000"/>
              </a:lnSpc>
            </a:pPr>
            <a:r>
              <a:rPr lang="zh-CN" altLang="zh-CN" sz="2000" dirty="0"/>
              <a:t>方法：“控制面板”</a:t>
            </a:r>
            <a:r>
              <a:rPr lang="en-US" altLang="zh-CN" sz="2000" dirty="0"/>
              <a:t>→</a:t>
            </a:r>
            <a:r>
              <a:rPr lang="zh-CN" altLang="zh-CN" sz="2000" dirty="0"/>
              <a:t>“设备管理器”，打开“程序和功能”窗口；或者右键单击“计算机”，在快捷菜单中选择“设备管理器”，即可打开“设备管理器”窗口。</a:t>
            </a:r>
            <a:endParaRPr lang="zh-CN" altLang="en-US" sz="2200" dirty="0"/>
          </a:p>
        </p:txBody>
      </p:sp>
    </p:spTree>
    <p:extLst>
      <p:ext uri="{BB962C8B-B14F-4D97-AF65-F5344CB8AC3E}">
        <p14:creationId xmlns:p14="http://schemas.microsoft.com/office/powerpoint/2010/main" val="214953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2.4.5 </a:t>
            </a:r>
            <a:r>
              <a:rPr lang="zh-CN" altLang="en-US" b="1" dirty="0"/>
              <a:t>系统软硬件的管理与使用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127</a:t>
            </a:fld>
            <a:endParaRPr lang="zh-CN" altLang="en-US"/>
          </a:p>
        </p:txBody>
      </p:sp>
      <p:pic>
        <p:nvPicPr>
          <p:cNvPr id="10242" name="图片 5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601126"/>
            <a:ext cx="5472608" cy="4276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0929427"/>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2.5 Windows 7</a:t>
            </a:r>
            <a:r>
              <a:rPr lang="zh-CN" altLang="zh-CN" b="1" dirty="0"/>
              <a:t>媒体</a:t>
            </a:r>
            <a:r>
              <a:rPr lang="zh-CN" altLang="zh-CN" b="1" dirty="0" smtClean="0"/>
              <a:t>应用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128</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多媒体就是多重媒体的表现形式和传递方式，可以理解为直接作用于人感官的文本、图形、图像、声音和视频等各种媒体的统称，是一种集合了多种信息载体的技术。</a:t>
            </a:r>
            <a:endParaRPr lang="en-US" altLang="zh-CN" sz="2400" b="1" dirty="0" smtClean="0"/>
          </a:p>
          <a:p>
            <a:pPr marL="274320" lvl="1" indent="0">
              <a:lnSpc>
                <a:spcPct val="150000"/>
              </a:lnSpc>
              <a:buNone/>
            </a:pPr>
            <a:r>
              <a:rPr lang="en-US" altLang="zh-CN" b="1" dirty="0" smtClean="0"/>
              <a:t>2.5.1 </a:t>
            </a:r>
            <a:r>
              <a:rPr lang="en-US" altLang="zh-CN" b="1" dirty="0"/>
              <a:t>Windows Media Player</a:t>
            </a:r>
            <a:endParaRPr lang="zh-CN" altLang="zh-CN" b="1" dirty="0"/>
          </a:p>
          <a:p>
            <a:pPr marL="274320" lvl="1" indent="0">
              <a:lnSpc>
                <a:spcPct val="150000"/>
              </a:lnSpc>
              <a:buNone/>
            </a:pPr>
            <a:r>
              <a:rPr lang="en-US" altLang="zh-CN" b="1" dirty="0"/>
              <a:t>2.5.2 Windows</a:t>
            </a:r>
            <a:r>
              <a:rPr lang="zh-CN" altLang="zh-CN" b="1" dirty="0"/>
              <a:t>影音制作</a:t>
            </a:r>
          </a:p>
          <a:p>
            <a:pPr marL="274320" lvl="1" indent="0">
              <a:lnSpc>
                <a:spcPct val="150000"/>
              </a:lnSpc>
              <a:buNone/>
            </a:pPr>
            <a:r>
              <a:rPr lang="en-US" altLang="zh-CN" b="1" dirty="0"/>
              <a:t>2.5.3 Windows</a:t>
            </a:r>
            <a:r>
              <a:rPr lang="zh-CN" altLang="zh-CN" b="1" dirty="0"/>
              <a:t>照片库</a:t>
            </a:r>
          </a:p>
          <a:p>
            <a:pPr marL="0" indent="0">
              <a:lnSpc>
                <a:spcPct val="150000"/>
              </a:lnSpc>
              <a:buNone/>
            </a:pPr>
            <a:endParaRPr lang="zh-CN" altLang="en-US" sz="2400" dirty="0"/>
          </a:p>
        </p:txBody>
      </p:sp>
    </p:spTree>
    <p:extLst>
      <p:ext uri="{BB962C8B-B14F-4D97-AF65-F5344CB8AC3E}">
        <p14:creationId xmlns:p14="http://schemas.microsoft.com/office/powerpoint/2010/main" val="214485111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2.5.1 Windows Media </a:t>
            </a:r>
            <a:r>
              <a:rPr lang="en-US" altLang="zh-CN" b="1" dirty="0" smtClean="0"/>
              <a:t>Player</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129</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en-US" altLang="zh-CN" sz="2400" dirty="0"/>
              <a:t>Windows Media Player</a:t>
            </a:r>
            <a:r>
              <a:rPr lang="zh-CN" altLang="zh-CN" sz="2400" dirty="0"/>
              <a:t>提供了直观易用的界面，用户可以使用它播放多种媒体文件、整理数字媒体收藏集、在线播放流媒体文件等。</a:t>
            </a:r>
          </a:p>
          <a:p>
            <a:pPr>
              <a:lnSpc>
                <a:spcPct val="150000"/>
              </a:lnSpc>
            </a:pPr>
            <a:r>
              <a:rPr lang="en-US" altLang="zh-CN" sz="2400" dirty="0"/>
              <a:t>Windows Media Player</a:t>
            </a:r>
            <a:r>
              <a:rPr lang="zh-CN" altLang="zh-CN" sz="2400" dirty="0"/>
              <a:t>的主要功能就是用来播放各种音频、视频文件，甚至可以播放图片。它既可以播放本地磁盘中的媒体文件，也可以播放“库”中的媒体文件；既可以播放</a:t>
            </a:r>
            <a:r>
              <a:rPr lang="en-US" altLang="zh-CN" sz="2400" dirty="0"/>
              <a:t>Internet</a:t>
            </a:r>
            <a:r>
              <a:rPr lang="zh-CN" altLang="zh-CN" sz="2400" dirty="0"/>
              <a:t>上的流媒体文件、也可以通过</a:t>
            </a:r>
            <a:r>
              <a:rPr lang="en-US" altLang="zh-CN" sz="2400" dirty="0"/>
              <a:t>Internet</a:t>
            </a:r>
            <a:r>
              <a:rPr lang="zh-CN" altLang="zh-CN" sz="2400" dirty="0"/>
              <a:t>收听广播。</a:t>
            </a:r>
            <a:endParaRPr lang="zh-CN" altLang="en-US" sz="2400" dirty="0"/>
          </a:p>
        </p:txBody>
      </p:sp>
    </p:spTree>
    <p:extLst>
      <p:ext uri="{BB962C8B-B14F-4D97-AF65-F5344CB8AC3E}">
        <p14:creationId xmlns:p14="http://schemas.microsoft.com/office/powerpoint/2010/main" val="417676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2620514855"/>
              </p:ext>
            </p:extLst>
          </p:nvPr>
        </p:nvGraphicFramePr>
        <p:xfrm>
          <a:off x="539552" y="1340768"/>
          <a:ext cx="8208912" cy="4944577"/>
        </p:xfrm>
        <a:graphic>
          <a:graphicData uri="http://schemas.openxmlformats.org/drawingml/2006/table">
            <a:tbl>
              <a:tblPr>
                <a:tableStyleId>{5DA37D80-6434-44D0-A028-1B22A696006F}</a:tableStyleId>
              </a:tblPr>
              <a:tblGrid>
                <a:gridCol w="2160240"/>
                <a:gridCol w="6048672"/>
              </a:tblGrid>
              <a:tr h="355061">
                <a:tc>
                  <a:txBody>
                    <a:bodyPr/>
                    <a:lstStyle/>
                    <a:p>
                      <a:pPr algn="ctr">
                        <a:spcAft>
                          <a:spcPts val="0"/>
                        </a:spcAft>
                      </a:pPr>
                      <a:r>
                        <a:rPr lang="zh-CN" sz="1800" b="1" kern="100" dirty="0">
                          <a:solidFill>
                            <a:srgbClr val="FF0000"/>
                          </a:solidFill>
                          <a:effectLst>
                            <a:outerShdw blurRad="38100" dist="38100" dir="2700000" algn="tl">
                              <a:srgbClr val="000000">
                                <a:alpha val="43137"/>
                              </a:srgbClr>
                            </a:outerShdw>
                          </a:effectLst>
                        </a:rPr>
                        <a:t>分类方法</a:t>
                      </a:r>
                      <a:endParaRPr lang="zh-CN" sz="1800" b="1" kern="100" dirty="0">
                        <a:solidFill>
                          <a:srgbClr val="FF0000"/>
                        </a:solidFill>
                        <a:effectLst>
                          <a:outerShdw blurRad="38100" dist="38100" dir="2700000" algn="tl">
                            <a:srgbClr val="000000">
                              <a:alpha val="43137"/>
                            </a:srgbClr>
                          </a:outerShdw>
                        </a:effectLst>
                        <a:latin typeface="Times New Roman"/>
                        <a:ea typeface="宋体"/>
                      </a:endParaRPr>
                    </a:p>
                  </a:txBody>
                  <a:tcPr marL="68580" marR="68580" marT="0" marB="0" anchor="ctr">
                    <a:solidFill>
                      <a:schemeClr val="tx2">
                        <a:lumMod val="20000"/>
                        <a:lumOff val="80000"/>
                      </a:schemeClr>
                    </a:solidFill>
                  </a:tcPr>
                </a:tc>
                <a:tc>
                  <a:txBody>
                    <a:bodyPr/>
                    <a:lstStyle/>
                    <a:p>
                      <a:pPr algn="ctr">
                        <a:spcAft>
                          <a:spcPts val="0"/>
                        </a:spcAft>
                      </a:pPr>
                      <a:r>
                        <a:rPr lang="zh-CN" sz="1800" b="1" kern="100" dirty="0">
                          <a:solidFill>
                            <a:srgbClr val="FF0000"/>
                          </a:solidFill>
                          <a:effectLst>
                            <a:outerShdw blurRad="38100" dist="38100" dir="2700000" algn="tl">
                              <a:srgbClr val="000000">
                                <a:alpha val="43137"/>
                              </a:srgbClr>
                            </a:outerShdw>
                          </a:effectLst>
                        </a:rPr>
                        <a:t>操作系统类型</a:t>
                      </a:r>
                      <a:endParaRPr lang="zh-CN" sz="1800" b="1" kern="100" dirty="0">
                        <a:solidFill>
                          <a:srgbClr val="FF0000"/>
                        </a:solidFill>
                        <a:effectLst>
                          <a:outerShdw blurRad="38100" dist="38100" dir="2700000" algn="tl">
                            <a:srgbClr val="000000">
                              <a:alpha val="43137"/>
                            </a:srgbClr>
                          </a:outerShdw>
                        </a:effectLst>
                        <a:latin typeface="Times New Roman"/>
                        <a:ea typeface="宋体"/>
                      </a:endParaRPr>
                    </a:p>
                  </a:txBody>
                  <a:tcPr marL="68580" marR="68580" marT="0" marB="0" anchor="ctr">
                    <a:solidFill>
                      <a:schemeClr val="tx2">
                        <a:lumMod val="20000"/>
                        <a:lumOff val="80000"/>
                      </a:schemeClr>
                    </a:solidFill>
                  </a:tcPr>
                </a:tc>
              </a:tr>
              <a:tr h="355061">
                <a:tc>
                  <a:txBody>
                    <a:bodyPr/>
                    <a:lstStyle/>
                    <a:p>
                      <a:pPr indent="114300" algn="ctr">
                        <a:spcAft>
                          <a:spcPts val="0"/>
                        </a:spcAft>
                      </a:pPr>
                      <a:r>
                        <a:rPr lang="zh-CN" sz="1800" b="1" kern="100" dirty="0">
                          <a:solidFill>
                            <a:srgbClr val="002060"/>
                          </a:solidFill>
                          <a:effectLst/>
                        </a:rPr>
                        <a:t>应用领域</a:t>
                      </a:r>
                      <a:endParaRPr lang="zh-CN" sz="1800" b="1" kern="100" dirty="0">
                        <a:solidFill>
                          <a:srgbClr val="002060"/>
                        </a:solidFill>
                        <a:effectLst/>
                        <a:latin typeface="Times New Roman"/>
                        <a:ea typeface="宋体"/>
                      </a:endParaRPr>
                    </a:p>
                  </a:txBody>
                  <a:tcPr marL="68580" marR="68580" marT="0" marB="0" anchor="ctr"/>
                </a:tc>
                <a:tc>
                  <a:txBody>
                    <a:bodyPr/>
                    <a:lstStyle/>
                    <a:p>
                      <a:pPr indent="114300" algn="l">
                        <a:spcAft>
                          <a:spcPts val="0"/>
                        </a:spcAft>
                      </a:pPr>
                      <a:r>
                        <a:rPr lang="zh-CN" sz="1800" b="1" kern="100" dirty="0">
                          <a:effectLst/>
                        </a:rPr>
                        <a:t>桌面操作系统、服务器操作系统和嵌入式操作系统</a:t>
                      </a:r>
                      <a:endParaRPr lang="zh-CN" sz="1800" b="1" kern="100" dirty="0">
                        <a:effectLst/>
                        <a:latin typeface="Times New Roman"/>
                        <a:ea typeface="宋体"/>
                      </a:endParaRPr>
                    </a:p>
                  </a:txBody>
                  <a:tcPr marL="68580" marR="68580" marT="0" marB="0" anchor="ctr"/>
                </a:tc>
              </a:tr>
              <a:tr h="601169">
                <a:tc>
                  <a:txBody>
                    <a:bodyPr/>
                    <a:lstStyle/>
                    <a:p>
                      <a:pPr indent="114300" algn="ctr">
                        <a:spcAft>
                          <a:spcPts val="0"/>
                        </a:spcAft>
                      </a:pPr>
                      <a:r>
                        <a:rPr lang="zh-CN" sz="1800" b="1" kern="100" dirty="0">
                          <a:solidFill>
                            <a:srgbClr val="002060"/>
                          </a:solidFill>
                          <a:effectLst/>
                        </a:rPr>
                        <a:t>源码开放程度</a:t>
                      </a:r>
                      <a:endParaRPr lang="zh-CN" sz="1800" b="1" kern="100" dirty="0">
                        <a:solidFill>
                          <a:srgbClr val="002060"/>
                        </a:solidFill>
                        <a:effectLst/>
                        <a:latin typeface="Times New Roman"/>
                        <a:ea typeface="宋体"/>
                      </a:endParaRPr>
                    </a:p>
                  </a:txBody>
                  <a:tcPr marL="68580" marR="68580" marT="0" marB="0" anchor="ctr"/>
                </a:tc>
                <a:tc>
                  <a:txBody>
                    <a:bodyPr/>
                    <a:lstStyle/>
                    <a:p>
                      <a:pPr marL="133350" algn="l">
                        <a:spcAft>
                          <a:spcPts val="0"/>
                        </a:spcAft>
                      </a:pPr>
                      <a:r>
                        <a:rPr lang="zh-CN" sz="1800" b="1" kern="100" dirty="0">
                          <a:effectLst/>
                        </a:rPr>
                        <a:t>开源操作系统（如</a:t>
                      </a:r>
                      <a:r>
                        <a:rPr lang="en-US" sz="1800" b="1" kern="100" dirty="0">
                          <a:effectLst/>
                        </a:rPr>
                        <a:t>Linux</a:t>
                      </a:r>
                      <a:r>
                        <a:rPr lang="zh-CN" sz="1800" b="1" kern="100" dirty="0">
                          <a:effectLst/>
                        </a:rPr>
                        <a:t>、</a:t>
                      </a:r>
                      <a:r>
                        <a:rPr lang="en-US" sz="1800" b="1" kern="100" dirty="0">
                          <a:effectLst/>
                        </a:rPr>
                        <a:t>FreeBSD</a:t>
                      </a:r>
                      <a:r>
                        <a:rPr lang="zh-CN" sz="1800" b="1" kern="100" dirty="0">
                          <a:effectLst/>
                        </a:rPr>
                        <a:t>）和闭源操作系统（如</a:t>
                      </a:r>
                      <a:r>
                        <a:rPr lang="en-US" sz="1800" b="1" kern="100" dirty="0">
                          <a:effectLst/>
                        </a:rPr>
                        <a:t>Windows</a:t>
                      </a:r>
                      <a:r>
                        <a:rPr lang="zh-CN" sz="1800" b="1" kern="100" dirty="0">
                          <a:effectLst/>
                        </a:rPr>
                        <a:t>、</a:t>
                      </a:r>
                      <a:r>
                        <a:rPr lang="en-US" sz="1800" b="1" kern="100" dirty="0">
                          <a:effectLst/>
                        </a:rPr>
                        <a:t>Mac OS X</a:t>
                      </a:r>
                      <a:r>
                        <a:rPr lang="zh-CN" sz="1800" b="1" kern="100" dirty="0">
                          <a:effectLst/>
                        </a:rPr>
                        <a:t>）</a:t>
                      </a:r>
                      <a:endParaRPr lang="zh-CN" sz="1800" b="1" kern="100" dirty="0">
                        <a:effectLst/>
                        <a:latin typeface="Times New Roman"/>
                        <a:ea typeface="宋体"/>
                      </a:endParaRPr>
                    </a:p>
                  </a:txBody>
                  <a:tcPr marL="68580" marR="68580" marT="0" marB="0" anchor="ctr"/>
                </a:tc>
              </a:tr>
              <a:tr h="710121">
                <a:tc>
                  <a:txBody>
                    <a:bodyPr/>
                    <a:lstStyle/>
                    <a:p>
                      <a:pPr indent="114300" algn="ctr">
                        <a:spcAft>
                          <a:spcPts val="0"/>
                        </a:spcAft>
                      </a:pPr>
                      <a:r>
                        <a:rPr lang="zh-CN" sz="1800" b="1" kern="100" dirty="0">
                          <a:solidFill>
                            <a:srgbClr val="002060"/>
                          </a:solidFill>
                          <a:effectLst/>
                        </a:rPr>
                        <a:t>硬件结构</a:t>
                      </a:r>
                      <a:endParaRPr lang="zh-CN" sz="1800" b="1" kern="100" dirty="0">
                        <a:solidFill>
                          <a:srgbClr val="002060"/>
                        </a:solidFill>
                        <a:effectLst/>
                        <a:latin typeface="Times New Roman"/>
                        <a:ea typeface="宋体"/>
                      </a:endParaRPr>
                    </a:p>
                  </a:txBody>
                  <a:tcPr marL="68580" marR="68580" marT="0" marB="0" anchor="ctr"/>
                </a:tc>
                <a:tc>
                  <a:txBody>
                    <a:bodyPr/>
                    <a:lstStyle/>
                    <a:p>
                      <a:pPr marL="133350" algn="l">
                        <a:spcAft>
                          <a:spcPts val="0"/>
                        </a:spcAft>
                      </a:pPr>
                      <a:r>
                        <a:rPr lang="zh-CN" sz="1800" b="1" kern="100" dirty="0">
                          <a:effectLst/>
                        </a:rPr>
                        <a:t>网络操作系统（如</a:t>
                      </a:r>
                      <a:r>
                        <a:rPr lang="en-US" sz="1800" b="1" kern="100" dirty="0">
                          <a:effectLst/>
                        </a:rPr>
                        <a:t>Netware</a:t>
                      </a:r>
                      <a:r>
                        <a:rPr lang="zh-CN" sz="1800" b="1" kern="100" dirty="0">
                          <a:effectLst/>
                        </a:rPr>
                        <a:t>、</a:t>
                      </a:r>
                      <a:r>
                        <a:rPr lang="en-US" sz="1800" b="1" kern="100" dirty="0">
                          <a:effectLst/>
                        </a:rPr>
                        <a:t>Windows Server</a:t>
                      </a:r>
                      <a:r>
                        <a:rPr lang="zh-CN" sz="1800" b="1" kern="100" dirty="0">
                          <a:effectLst/>
                        </a:rPr>
                        <a:t>）、多媒体操作系统（如</a:t>
                      </a:r>
                      <a:r>
                        <a:rPr lang="en-US" sz="1800" b="1" kern="100" dirty="0">
                          <a:effectLst/>
                        </a:rPr>
                        <a:t>Amiga</a:t>
                      </a:r>
                      <a:r>
                        <a:rPr lang="zh-CN" sz="1800" b="1" kern="100" dirty="0">
                          <a:effectLst/>
                        </a:rPr>
                        <a:t>）和分布式操作系统</a:t>
                      </a:r>
                      <a:endParaRPr lang="zh-CN" sz="1800" b="1" kern="100" dirty="0">
                        <a:effectLst/>
                        <a:latin typeface="Times New Roman"/>
                        <a:ea typeface="宋体"/>
                      </a:endParaRPr>
                    </a:p>
                  </a:txBody>
                  <a:tcPr marL="68580" marR="68580" marT="0" marB="0" anchor="ctr"/>
                </a:tc>
              </a:tr>
              <a:tr h="901754">
                <a:tc>
                  <a:txBody>
                    <a:bodyPr/>
                    <a:lstStyle/>
                    <a:p>
                      <a:pPr indent="114300" algn="ctr">
                        <a:spcAft>
                          <a:spcPts val="0"/>
                        </a:spcAft>
                      </a:pPr>
                      <a:r>
                        <a:rPr lang="zh-CN" sz="1800" b="1" kern="100" dirty="0">
                          <a:solidFill>
                            <a:srgbClr val="002060"/>
                          </a:solidFill>
                          <a:effectLst/>
                        </a:rPr>
                        <a:t>操作系统环境</a:t>
                      </a:r>
                      <a:endParaRPr lang="zh-CN" sz="1800" b="1" kern="100" dirty="0">
                        <a:solidFill>
                          <a:srgbClr val="002060"/>
                        </a:solidFill>
                        <a:effectLst/>
                        <a:latin typeface="Times New Roman"/>
                        <a:ea typeface="宋体"/>
                      </a:endParaRPr>
                    </a:p>
                  </a:txBody>
                  <a:tcPr marL="68580" marR="68580" marT="0" marB="0" anchor="ctr"/>
                </a:tc>
                <a:tc>
                  <a:txBody>
                    <a:bodyPr/>
                    <a:lstStyle/>
                    <a:p>
                      <a:pPr marL="133350" algn="l">
                        <a:spcAft>
                          <a:spcPts val="0"/>
                        </a:spcAft>
                      </a:pPr>
                      <a:r>
                        <a:rPr lang="zh-CN" sz="1800" b="1" kern="100" dirty="0">
                          <a:effectLst/>
                        </a:rPr>
                        <a:t>批处理操作系统（如</a:t>
                      </a:r>
                      <a:r>
                        <a:rPr lang="en-US" sz="1800" b="1" kern="100" dirty="0">
                          <a:effectLst/>
                        </a:rPr>
                        <a:t>MVX</a:t>
                      </a:r>
                      <a:r>
                        <a:rPr lang="zh-CN" sz="1800" b="1" kern="100" dirty="0">
                          <a:effectLst/>
                        </a:rPr>
                        <a:t>、</a:t>
                      </a:r>
                      <a:r>
                        <a:rPr lang="en-US" sz="1800" b="1" kern="100" dirty="0">
                          <a:effectLst/>
                        </a:rPr>
                        <a:t>DOS/VSE</a:t>
                      </a:r>
                      <a:r>
                        <a:rPr lang="zh-CN" sz="1800" b="1" kern="100" dirty="0">
                          <a:effectLst/>
                        </a:rPr>
                        <a:t>）、分时操作系统（如</a:t>
                      </a:r>
                      <a:r>
                        <a:rPr lang="en-US" sz="1800" b="1" kern="100" dirty="0">
                          <a:effectLst/>
                        </a:rPr>
                        <a:t>Linux</a:t>
                      </a:r>
                      <a:r>
                        <a:rPr lang="zh-CN" sz="1800" b="1" kern="100" dirty="0">
                          <a:effectLst/>
                        </a:rPr>
                        <a:t>、</a:t>
                      </a:r>
                      <a:r>
                        <a:rPr lang="en-US" sz="1800" b="1" kern="100" dirty="0">
                          <a:effectLst/>
                        </a:rPr>
                        <a:t>UNIX</a:t>
                      </a:r>
                      <a:r>
                        <a:rPr lang="zh-CN" sz="1800" b="1" kern="100" dirty="0">
                          <a:effectLst/>
                        </a:rPr>
                        <a:t>）和实时操作系统（如</a:t>
                      </a:r>
                      <a:r>
                        <a:rPr lang="en-US" sz="1800" b="1" kern="100" dirty="0" err="1">
                          <a:effectLst/>
                        </a:rPr>
                        <a:t>iEMX</a:t>
                      </a:r>
                      <a:r>
                        <a:rPr lang="zh-CN" sz="1800" b="1" kern="100" dirty="0">
                          <a:effectLst/>
                        </a:rPr>
                        <a:t>、</a:t>
                      </a:r>
                      <a:r>
                        <a:rPr lang="en-US" sz="1800" b="1" kern="100" dirty="0">
                          <a:effectLst/>
                        </a:rPr>
                        <a:t>VRTX</a:t>
                      </a:r>
                      <a:r>
                        <a:rPr lang="zh-CN" sz="1800" b="1" kern="100" dirty="0">
                          <a:effectLst/>
                        </a:rPr>
                        <a:t>、</a:t>
                      </a:r>
                      <a:r>
                        <a:rPr lang="en-US" sz="1800" b="1" kern="100" dirty="0">
                          <a:effectLst/>
                        </a:rPr>
                        <a:t>RTOS</a:t>
                      </a:r>
                      <a:r>
                        <a:rPr lang="zh-CN" sz="1800" b="1" kern="100" dirty="0">
                          <a:effectLst/>
                        </a:rPr>
                        <a:t>、</a:t>
                      </a:r>
                      <a:r>
                        <a:rPr lang="en-US" sz="1800" b="1" kern="100" dirty="0">
                          <a:effectLst/>
                        </a:rPr>
                        <a:t>RT WINDOWS</a:t>
                      </a:r>
                      <a:r>
                        <a:rPr lang="zh-CN" sz="1800" b="1" kern="100" dirty="0">
                          <a:effectLst/>
                        </a:rPr>
                        <a:t>）</a:t>
                      </a:r>
                      <a:endParaRPr lang="zh-CN" sz="1800" b="1" kern="100" dirty="0">
                        <a:effectLst/>
                        <a:latin typeface="Times New Roman"/>
                        <a:ea typeface="宋体"/>
                      </a:endParaRPr>
                    </a:p>
                  </a:txBody>
                  <a:tcPr marL="68580" marR="68580" marT="0" marB="0" anchor="ctr"/>
                </a:tc>
              </a:tr>
              <a:tr h="710121">
                <a:tc>
                  <a:txBody>
                    <a:bodyPr/>
                    <a:lstStyle/>
                    <a:p>
                      <a:pPr indent="114300" algn="ctr">
                        <a:spcAft>
                          <a:spcPts val="0"/>
                        </a:spcAft>
                      </a:pPr>
                      <a:r>
                        <a:rPr lang="zh-CN" sz="1800" b="1" kern="100" dirty="0">
                          <a:solidFill>
                            <a:srgbClr val="002060"/>
                          </a:solidFill>
                          <a:effectLst/>
                        </a:rPr>
                        <a:t>存储器寻址宽度</a:t>
                      </a:r>
                      <a:endParaRPr lang="zh-CN" sz="1800" b="1" kern="100" dirty="0">
                        <a:solidFill>
                          <a:srgbClr val="002060"/>
                        </a:solidFill>
                        <a:effectLst/>
                        <a:latin typeface="Times New Roman"/>
                        <a:ea typeface="宋体"/>
                      </a:endParaRPr>
                    </a:p>
                  </a:txBody>
                  <a:tcPr marL="68580" marR="68580" marT="0" marB="0" anchor="ctr"/>
                </a:tc>
                <a:tc>
                  <a:txBody>
                    <a:bodyPr/>
                    <a:lstStyle/>
                    <a:p>
                      <a:pPr marL="133350" algn="l">
                        <a:spcAft>
                          <a:spcPts val="0"/>
                        </a:spcAft>
                      </a:pPr>
                      <a:r>
                        <a:rPr lang="en-US" sz="1800" b="1" kern="100" dirty="0">
                          <a:effectLst/>
                        </a:rPr>
                        <a:t>8</a:t>
                      </a:r>
                      <a:r>
                        <a:rPr lang="zh-CN" sz="1800" b="1" kern="100" dirty="0">
                          <a:effectLst/>
                        </a:rPr>
                        <a:t>位、</a:t>
                      </a:r>
                      <a:r>
                        <a:rPr lang="en-US" sz="1800" b="1" kern="100" dirty="0">
                          <a:effectLst/>
                        </a:rPr>
                        <a:t>16</a:t>
                      </a:r>
                      <a:r>
                        <a:rPr lang="zh-CN" sz="1800" b="1" kern="100" dirty="0">
                          <a:effectLst/>
                        </a:rPr>
                        <a:t>位、</a:t>
                      </a:r>
                      <a:r>
                        <a:rPr lang="en-US" sz="1800" b="1" kern="100" dirty="0">
                          <a:effectLst/>
                        </a:rPr>
                        <a:t>32</a:t>
                      </a:r>
                      <a:r>
                        <a:rPr lang="zh-CN" sz="1800" b="1" kern="100" dirty="0">
                          <a:effectLst/>
                        </a:rPr>
                        <a:t>位、</a:t>
                      </a:r>
                      <a:r>
                        <a:rPr lang="en-US" sz="1800" b="1" kern="100" dirty="0">
                          <a:effectLst/>
                        </a:rPr>
                        <a:t>64</a:t>
                      </a:r>
                      <a:r>
                        <a:rPr lang="zh-CN" sz="1800" b="1" kern="100" dirty="0">
                          <a:effectLst/>
                        </a:rPr>
                        <a:t>位和</a:t>
                      </a:r>
                      <a:r>
                        <a:rPr lang="en-US" sz="1800" b="1" kern="100" dirty="0">
                          <a:effectLst/>
                        </a:rPr>
                        <a:t>128</a:t>
                      </a:r>
                      <a:r>
                        <a:rPr lang="zh-CN" sz="1800" b="1" kern="100" dirty="0">
                          <a:effectLst/>
                        </a:rPr>
                        <a:t>位操作系统（如现代的</a:t>
                      </a:r>
                      <a:r>
                        <a:rPr lang="en-US" sz="1800" b="1" kern="100" dirty="0">
                          <a:effectLst/>
                        </a:rPr>
                        <a:t>Linux</a:t>
                      </a:r>
                      <a:r>
                        <a:rPr lang="zh-CN" sz="1800" b="1" kern="100" dirty="0">
                          <a:effectLst/>
                        </a:rPr>
                        <a:t>和</a:t>
                      </a:r>
                      <a:r>
                        <a:rPr lang="en-US" sz="1800" b="1" kern="100" dirty="0">
                          <a:effectLst/>
                        </a:rPr>
                        <a:t>Windows7</a:t>
                      </a:r>
                      <a:r>
                        <a:rPr lang="zh-CN" sz="1800" b="1" kern="100" dirty="0">
                          <a:effectLst/>
                        </a:rPr>
                        <a:t>都支持</a:t>
                      </a:r>
                      <a:r>
                        <a:rPr lang="en-US" sz="1800" b="1" kern="100" dirty="0">
                          <a:effectLst/>
                        </a:rPr>
                        <a:t>32</a:t>
                      </a:r>
                      <a:r>
                        <a:rPr lang="zh-CN" sz="1800" b="1" kern="100" dirty="0">
                          <a:effectLst/>
                        </a:rPr>
                        <a:t>位和</a:t>
                      </a:r>
                      <a:r>
                        <a:rPr lang="en-US" sz="1800" b="1" kern="100" dirty="0">
                          <a:effectLst/>
                        </a:rPr>
                        <a:t>64</a:t>
                      </a:r>
                      <a:r>
                        <a:rPr lang="zh-CN" sz="1800" b="1" kern="100" dirty="0">
                          <a:effectLst/>
                        </a:rPr>
                        <a:t>位）</a:t>
                      </a:r>
                      <a:endParaRPr lang="zh-CN" sz="1800" b="1" kern="100" dirty="0">
                        <a:effectLst/>
                        <a:latin typeface="Times New Roman"/>
                        <a:ea typeface="宋体"/>
                      </a:endParaRPr>
                    </a:p>
                  </a:txBody>
                  <a:tcPr marL="68580" marR="68580" marT="0" marB="0" anchor="ctr"/>
                </a:tc>
              </a:tr>
              <a:tr h="710121">
                <a:tc>
                  <a:txBody>
                    <a:bodyPr/>
                    <a:lstStyle/>
                    <a:p>
                      <a:pPr indent="114300" algn="ctr">
                        <a:lnSpc>
                          <a:spcPts val="1425"/>
                        </a:lnSpc>
                        <a:spcBef>
                          <a:spcPts val="1650"/>
                        </a:spcBef>
                        <a:spcAft>
                          <a:spcPts val="900"/>
                        </a:spcAft>
                      </a:pPr>
                      <a:r>
                        <a:rPr lang="zh-CN" sz="1800" b="1" kern="100" dirty="0">
                          <a:solidFill>
                            <a:srgbClr val="002060"/>
                          </a:solidFill>
                          <a:effectLst/>
                        </a:rPr>
                        <a:t>所支持的</a:t>
                      </a:r>
                      <a:r>
                        <a:rPr lang="zh-CN" sz="1800" b="1" kern="100" dirty="0" smtClean="0">
                          <a:solidFill>
                            <a:srgbClr val="002060"/>
                          </a:solidFill>
                          <a:effectLst/>
                        </a:rPr>
                        <a:t>用户数目</a:t>
                      </a:r>
                      <a:endParaRPr lang="zh-CN" sz="1800" b="1" kern="100" dirty="0">
                        <a:solidFill>
                          <a:srgbClr val="002060"/>
                        </a:solidFill>
                        <a:effectLst/>
                        <a:latin typeface="Times New Roman"/>
                        <a:ea typeface="宋体"/>
                      </a:endParaRPr>
                    </a:p>
                  </a:txBody>
                  <a:tcPr marL="68580" marR="68580" marT="0" marB="0" anchor="ctr"/>
                </a:tc>
                <a:tc>
                  <a:txBody>
                    <a:bodyPr/>
                    <a:lstStyle/>
                    <a:p>
                      <a:pPr marL="133350" algn="l">
                        <a:spcAft>
                          <a:spcPts val="0"/>
                        </a:spcAft>
                      </a:pPr>
                      <a:r>
                        <a:rPr lang="zh-CN" sz="1800" b="1" kern="100" dirty="0">
                          <a:effectLst/>
                        </a:rPr>
                        <a:t>单用户操作系统</a:t>
                      </a:r>
                      <a:r>
                        <a:rPr lang="en-US" sz="1800" b="1" kern="100" dirty="0">
                          <a:effectLst/>
                        </a:rPr>
                        <a:t>(</a:t>
                      </a:r>
                      <a:r>
                        <a:rPr lang="zh-CN" sz="1800" b="1" kern="100" dirty="0">
                          <a:effectLst/>
                        </a:rPr>
                        <a:t>如</a:t>
                      </a:r>
                      <a:r>
                        <a:rPr lang="en-US" sz="1800" b="1" kern="100" dirty="0">
                          <a:effectLst/>
                        </a:rPr>
                        <a:t>MSDOS</a:t>
                      </a:r>
                      <a:r>
                        <a:rPr lang="zh-CN" sz="1800" b="1" kern="100" dirty="0">
                          <a:effectLst/>
                        </a:rPr>
                        <a:t>、</a:t>
                      </a:r>
                      <a:r>
                        <a:rPr lang="en-US" sz="1800" b="1" kern="100" dirty="0">
                          <a:effectLst/>
                        </a:rPr>
                        <a:t>OS/2</a:t>
                      </a:r>
                      <a:r>
                        <a:rPr lang="zh-CN" sz="1800" b="1" kern="100" dirty="0">
                          <a:effectLst/>
                        </a:rPr>
                        <a:t>、</a:t>
                      </a:r>
                      <a:r>
                        <a:rPr lang="en-US" sz="1800" b="1" kern="100" dirty="0">
                          <a:effectLst/>
                        </a:rPr>
                        <a:t>Windows)</a:t>
                      </a:r>
                      <a:r>
                        <a:rPr lang="zh-CN" sz="1800" b="1" kern="100" dirty="0">
                          <a:effectLst/>
                        </a:rPr>
                        <a:t>、多用户操作系统</a:t>
                      </a:r>
                      <a:r>
                        <a:rPr lang="en-US" sz="1800" b="1" kern="100" dirty="0">
                          <a:effectLst/>
                        </a:rPr>
                        <a:t>(</a:t>
                      </a:r>
                      <a:r>
                        <a:rPr lang="zh-CN" sz="1800" b="1" kern="100" dirty="0">
                          <a:effectLst/>
                        </a:rPr>
                        <a:t>如</a:t>
                      </a:r>
                      <a:r>
                        <a:rPr lang="en-US" sz="1800" b="1" kern="100" dirty="0">
                          <a:effectLst/>
                        </a:rPr>
                        <a:t>UNIX</a:t>
                      </a:r>
                      <a:r>
                        <a:rPr lang="zh-CN" sz="1800" b="1" kern="100" dirty="0">
                          <a:effectLst/>
                        </a:rPr>
                        <a:t>、</a:t>
                      </a:r>
                      <a:r>
                        <a:rPr lang="en-US" sz="1800" b="1" kern="100" dirty="0">
                          <a:effectLst/>
                        </a:rPr>
                        <a:t>Linux</a:t>
                      </a:r>
                      <a:r>
                        <a:rPr lang="zh-CN" sz="1800" b="1" kern="100" dirty="0">
                          <a:effectLst/>
                        </a:rPr>
                        <a:t>、</a:t>
                      </a:r>
                      <a:r>
                        <a:rPr lang="en-US" sz="1800" b="1" kern="100" dirty="0">
                          <a:effectLst/>
                        </a:rPr>
                        <a:t>MVS)</a:t>
                      </a:r>
                      <a:endParaRPr lang="zh-CN" sz="1800" b="1" kern="100" dirty="0">
                        <a:effectLst/>
                        <a:latin typeface="Times New Roman"/>
                        <a:ea typeface="宋体"/>
                      </a:endParaRPr>
                    </a:p>
                  </a:txBody>
                  <a:tcPr marL="68580" marR="68580" marT="0" marB="0" anchor="ctr"/>
                </a:tc>
              </a:tr>
              <a:tr h="601169">
                <a:tc>
                  <a:txBody>
                    <a:bodyPr/>
                    <a:lstStyle/>
                    <a:p>
                      <a:pPr indent="114300" algn="ctr">
                        <a:spcAft>
                          <a:spcPts val="0"/>
                        </a:spcAft>
                      </a:pPr>
                      <a:r>
                        <a:rPr lang="zh-CN" sz="1800" b="1" kern="100" dirty="0">
                          <a:solidFill>
                            <a:srgbClr val="002060"/>
                          </a:solidFill>
                          <a:effectLst/>
                        </a:rPr>
                        <a:t>操作系统复杂度</a:t>
                      </a:r>
                      <a:endParaRPr lang="zh-CN" sz="1800" b="1" kern="100" dirty="0">
                        <a:solidFill>
                          <a:srgbClr val="002060"/>
                        </a:solidFill>
                        <a:effectLst/>
                        <a:latin typeface="Times New Roman"/>
                        <a:ea typeface="宋体"/>
                      </a:endParaRPr>
                    </a:p>
                  </a:txBody>
                  <a:tcPr marL="68580" marR="68580" marT="0" marB="0" anchor="ctr"/>
                </a:tc>
                <a:tc>
                  <a:txBody>
                    <a:bodyPr/>
                    <a:lstStyle/>
                    <a:p>
                      <a:pPr indent="114300" algn="l">
                        <a:spcAft>
                          <a:spcPts val="0"/>
                        </a:spcAft>
                      </a:pPr>
                      <a:r>
                        <a:rPr lang="zh-CN" sz="1800" b="1" kern="100" dirty="0">
                          <a:effectLst/>
                        </a:rPr>
                        <a:t>简单操作系统和智能操作系统</a:t>
                      </a:r>
                      <a:endParaRPr lang="zh-CN" sz="1800" b="1" kern="100" dirty="0">
                        <a:effectLst/>
                        <a:latin typeface="Times New Roman"/>
                        <a:ea typeface="宋体"/>
                      </a:endParaRPr>
                    </a:p>
                  </a:txBody>
                  <a:tcPr marL="68580" marR="68580" marT="0" marB="0" anchor="ctr"/>
                </a:tc>
              </a:tr>
            </a:tbl>
          </a:graphicData>
        </a:graphic>
      </p:graphicFrame>
      <p:sp>
        <p:nvSpPr>
          <p:cNvPr id="3" name="页脚占位符 2"/>
          <p:cNvSpPr>
            <a:spLocks noGrp="1"/>
          </p:cNvSpPr>
          <p:nvPr>
            <p:ph type="ftr" sz="quarter" idx="11"/>
          </p:nvPr>
        </p:nvSpPr>
        <p:spPr>
          <a:xfrm>
            <a:off x="897632" y="6284168"/>
            <a:ext cx="3962400" cy="457200"/>
          </a:xfrm>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396813858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2.5.1 Windows Media Player</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130</a:t>
            </a:fld>
            <a:endParaRPr lang="zh-CN" altLang="en-US"/>
          </a:p>
        </p:txBody>
      </p:sp>
      <p:pic>
        <p:nvPicPr>
          <p:cNvPr id="11266" name="图片 4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588779"/>
            <a:ext cx="6120680" cy="432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3811030"/>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2.5.1 Windows Media Player</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131</a:t>
            </a:fld>
            <a:endParaRPr lang="zh-CN" altLang="en-US"/>
          </a:p>
        </p:txBody>
      </p:sp>
      <p:pic>
        <p:nvPicPr>
          <p:cNvPr id="12290" name="图片 4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32856"/>
            <a:ext cx="3683790" cy="27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4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9120" y="2132855"/>
            <a:ext cx="3888432" cy="2761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137891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2.5.2 Windows</a:t>
            </a:r>
            <a:r>
              <a:rPr lang="zh-CN" altLang="zh-CN" b="1" dirty="0"/>
              <a:t>影音制作</a:t>
            </a:r>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132</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en-US" altLang="zh-CN" sz="2400" dirty="0"/>
              <a:t>Windows</a:t>
            </a:r>
            <a:r>
              <a:rPr lang="zh-CN" altLang="zh-CN" sz="2400" dirty="0"/>
              <a:t>影音制作是一款由微软</a:t>
            </a:r>
            <a:r>
              <a:rPr lang="en-US" altLang="zh-CN" sz="2400" dirty="0"/>
              <a:t>Windows Live</a:t>
            </a:r>
            <a:r>
              <a:rPr lang="zh-CN" altLang="zh-CN" sz="2400" dirty="0"/>
              <a:t>开发的影片编辑软件，不支持</a:t>
            </a:r>
            <a:r>
              <a:rPr lang="en-US" altLang="zh-CN" sz="2400" dirty="0"/>
              <a:t>XP</a:t>
            </a:r>
            <a:r>
              <a:rPr lang="zh-CN" altLang="zh-CN" sz="2400" dirty="0"/>
              <a:t>系统。</a:t>
            </a:r>
          </a:p>
          <a:p>
            <a:pPr>
              <a:lnSpc>
                <a:spcPct val="150000"/>
              </a:lnSpc>
            </a:pPr>
            <a:r>
              <a:rPr lang="zh-CN" altLang="zh-CN" sz="2400" dirty="0" smtClean="0"/>
              <a:t>它</a:t>
            </a:r>
            <a:r>
              <a:rPr lang="zh-CN" altLang="zh-CN" sz="2400" dirty="0"/>
              <a:t>能够将电脑或相机中的照片和素材快速添加到影音制作软件中。然后，按照用户喜欢的方式精心调整影片。用户可随意移动、快进或慢放电影内容；能够为视频配乐并添加主题，使用音频和主题来改善电影。影音制作将自动添加过渡和效果，以使制作出的电影看起来精美而专业。</a:t>
            </a:r>
            <a:endParaRPr lang="zh-CN" altLang="en-US" sz="2400" dirty="0"/>
          </a:p>
        </p:txBody>
      </p:sp>
    </p:spTree>
    <p:extLst>
      <p:ext uri="{BB962C8B-B14F-4D97-AF65-F5344CB8AC3E}">
        <p14:creationId xmlns:p14="http://schemas.microsoft.com/office/powerpoint/2010/main" val="2503155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2.5.2 Windows</a:t>
            </a:r>
            <a:r>
              <a:rPr lang="zh-CN" altLang="zh-CN" b="1" dirty="0"/>
              <a:t>影音制作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133</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制作影片的基本步骤的如下：</a:t>
            </a:r>
          </a:p>
          <a:p>
            <a:pPr marL="274320" lvl="1" indent="0">
              <a:lnSpc>
                <a:spcPct val="150000"/>
              </a:lnSpc>
              <a:buNone/>
            </a:pPr>
            <a:r>
              <a:rPr lang="zh-CN" altLang="zh-CN" sz="2200" dirty="0"/>
              <a:t>（</a:t>
            </a:r>
            <a:r>
              <a:rPr lang="en-US" altLang="zh-CN" sz="2200" dirty="0"/>
              <a:t>1</a:t>
            </a:r>
            <a:r>
              <a:rPr lang="zh-CN" altLang="zh-CN" sz="2200" dirty="0" smtClean="0"/>
              <a:t>）导</a:t>
            </a:r>
            <a:r>
              <a:rPr lang="zh-CN" altLang="zh-CN" sz="2200" dirty="0"/>
              <a:t>入要制作影片的照片和视频。</a:t>
            </a:r>
          </a:p>
          <a:p>
            <a:pPr marL="274320" lvl="1" indent="0">
              <a:lnSpc>
                <a:spcPct val="150000"/>
              </a:lnSpc>
              <a:buNone/>
            </a:pPr>
            <a:r>
              <a:rPr lang="zh-CN" altLang="zh-CN" sz="2200" dirty="0"/>
              <a:t>（</a:t>
            </a:r>
            <a:r>
              <a:rPr lang="en-US" altLang="zh-CN" sz="2200" dirty="0"/>
              <a:t>2</a:t>
            </a:r>
            <a:r>
              <a:rPr lang="zh-CN" altLang="zh-CN" sz="2200" dirty="0"/>
              <a:t>）为单个照片和视频添加主题</a:t>
            </a:r>
            <a:r>
              <a:rPr lang="zh-CN" altLang="zh-CN" sz="2200" dirty="0" smtClean="0"/>
              <a:t>。</a:t>
            </a:r>
            <a:endParaRPr lang="en-US" altLang="zh-CN" sz="2200" dirty="0" smtClean="0"/>
          </a:p>
          <a:p>
            <a:pPr marL="274320" lvl="1" indent="0">
              <a:lnSpc>
                <a:spcPct val="150000"/>
              </a:lnSpc>
              <a:buNone/>
            </a:pPr>
            <a:r>
              <a:rPr lang="zh-CN" altLang="zh-CN" sz="2200" dirty="0" smtClean="0"/>
              <a:t>（</a:t>
            </a:r>
            <a:r>
              <a:rPr lang="en-US" altLang="zh-CN" sz="2200" dirty="0"/>
              <a:t>3</a:t>
            </a:r>
            <a:r>
              <a:rPr lang="zh-CN" altLang="zh-CN" sz="2200" dirty="0"/>
              <a:t>）编辑片头和片尾</a:t>
            </a:r>
            <a:r>
              <a:rPr lang="zh-CN" altLang="zh-CN" sz="2200" dirty="0" smtClean="0"/>
              <a:t>字幕</a:t>
            </a:r>
            <a:endParaRPr lang="en-US" altLang="zh-CN" sz="2200" dirty="0" smtClean="0"/>
          </a:p>
          <a:p>
            <a:pPr marL="274320" lvl="1" indent="0">
              <a:lnSpc>
                <a:spcPct val="150000"/>
              </a:lnSpc>
              <a:buNone/>
            </a:pPr>
            <a:r>
              <a:rPr lang="zh-CN" altLang="zh-CN" sz="2200" dirty="0" smtClean="0"/>
              <a:t>（</a:t>
            </a:r>
            <a:r>
              <a:rPr lang="en-US" altLang="zh-CN" sz="2200" dirty="0"/>
              <a:t>4</a:t>
            </a:r>
            <a:r>
              <a:rPr lang="zh-CN" altLang="zh-CN" sz="2200" dirty="0"/>
              <a:t>）编辑影片</a:t>
            </a:r>
            <a:r>
              <a:rPr lang="zh-CN" altLang="zh-CN" sz="2200" dirty="0" smtClean="0"/>
              <a:t>。</a:t>
            </a:r>
            <a:endParaRPr lang="en-US" altLang="zh-CN" sz="2200" dirty="0" smtClean="0"/>
          </a:p>
          <a:p>
            <a:pPr marL="274320" lvl="1" indent="0">
              <a:lnSpc>
                <a:spcPct val="150000"/>
              </a:lnSpc>
              <a:buNone/>
            </a:pPr>
            <a:r>
              <a:rPr lang="zh-CN" altLang="zh-CN" sz="2200" dirty="0" smtClean="0"/>
              <a:t>（</a:t>
            </a:r>
            <a:r>
              <a:rPr lang="en-US" altLang="zh-CN" sz="2200" dirty="0"/>
              <a:t>5</a:t>
            </a:r>
            <a:r>
              <a:rPr lang="zh-CN" altLang="zh-CN" sz="2200" dirty="0"/>
              <a:t>）编辑音效</a:t>
            </a:r>
            <a:r>
              <a:rPr lang="zh-CN" altLang="zh-CN" sz="2200" dirty="0" smtClean="0"/>
              <a:t>。</a:t>
            </a:r>
            <a:endParaRPr lang="en-US" altLang="zh-CN" sz="2200" dirty="0" smtClean="0"/>
          </a:p>
          <a:p>
            <a:pPr marL="274320" lvl="1" indent="0">
              <a:lnSpc>
                <a:spcPct val="150000"/>
              </a:lnSpc>
              <a:buNone/>
            </a:pPr>
            <a:r>
              <a:rPr lang="zh-CN" altLang="zh-CN" sz="2200" dirty="0" smtClean="0"/>
              <a:t>（</a:t>
            </a:r>
            <a:r>
              <a:rPr lang="en-US" altLang="zh-CN" sz="2200" dirty="0"/>
              <a:t>6</a:t>
            </a:r>
            <a:r>
              <a:rPr lang="zh-CN" altLang="zh-CN" sz="2200" dirty="0"/>
              <a:t>）保存</a:t>
            </a:r>
            <a:r>
              <a:rPr lang="zh-CN" altLang="zh-CN" sz="2200" dirty="0" smtClean="0"/>
              <a:t>影片。</a:t>
            </a:r>
            <a:endParaRPr lang="zh-CN" altLang="zh-CN" sz="2200" dirty="0"/>
          </a:p>
        </p:txBody>
      </p:sp>
    </p:spTree>
    <p:extLst>
      <p:ext uri="{BB962C8B-B14F-4D97-AF65-F5344CB8AC3E}">
        <p14:creationId xmlns:p14="http://schemas.microsoft.com/office/powerpoint/2010/main" val="2596119227"/>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2.5.2 Windows</a:t>
            </a:r>
            <a:r>
              <a:rPr lang="zh-CN" altLang="zh-CN" b="1" dirty="0"/>
              <a:t>影音制作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134</a:t>
            </a:fld>
            <a:endParaRPr lang="zh-CN" altLang="en-US"/>
          </a:p>
        </p:txBody>
      </p:sp>
      <p:pic>
        <p:nvPicPr>
          <p:cNvPr id="13314" name="图片 4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628799"/>
            <a:ext cx="7200800" cy="426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8148154"/>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2.5.3 Windows</a:t>
            </a:r>
            <a:r>
              <a:rPr lang="zh-CN" altLang="zh-CN" b="1" dirty="0"/>
              <a:t>照片</a:t>
            </a:r>
            <a:r>
              <a:rPr lang="zh-CN" altLang="zh-CN" b="1" dirty="0" smtClean="0"/>
              <a:t>库</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135</a:t>
            </a:fld>
            <a:endParaRPr lang="zh-CN" altLang="en-US"/>
          </a:p>
        </p:txBody>
      </p:sp>
      <p:sp>
        <p:nvSpPr>
          <p:cNvPr id="5" name="内容占位符 4"/>
          <p:cNvSpPr>
            <a:spLocks noGrp="1"/>
          </p:cNvSpPr>
          <p:nvPr>
            <p:ph sz="quarter" idx="1"/>
          </p:nvPr>
        </p:nvSpPr>
        <p:spPr/>
        <p:txBody>
          <a:bodyPr>
            <a:noAutofit/>
          </a:bodyPr>
          <a:lstStyle/>
          <a:p>
            <a:pPr>
              <a:lnSpc>
                <a:spcPct val="160000"/>
              </a:lnSpc>
            </a:pPr>
            <a:r>
              <a:rPr lang="zh-CN" altLang="zh-CN" sz="2000" dirty="0"/>
              <a:t>照片库是管理照片的工具，可用来查看、管理、编辑数码照片和视频。库中的所有图片都会显示在照片库中，用户可以将硬盘上的其他文件夹添加到照片库中，也可以对图片进行一些简单的效果处理</a:t>
            </a:r>
            <a:r>
              <a:rPr lang="zh-CN" altLang="zh-CN" sz="2000" dirty="0" smtClean="0"/>
              <a:t>。</a:t>
            </a:r>
            <a:endParaRPr lang="en-US" altLang="zh-CN" sz="2000" dirty="0" smtClean="0"/>
          </a:p>
          <a:p>
            <a:pPr>
              <a:lnSpc>
                <a:spcPct val="160000"/>
              </a:lnSpc>
            </a:pPr>
            <a:r>
              <a:rPr lang="zh-CN" altLang="zh-CN" sz="2000" dirty="0"/>
              <a:t>照片库的五种主要功能：</a:t>
            </a:r>
          </a:p>
          <a:p>
            <a:pPr marL="274320" lvl="1" indent="0">
              <a:lnSpc>
                <a:spcPct val="160000"/>
              </a:lnSpc>
              <a:buNone/>
            </a:pPr>
            <a:r>
              <a:rPr lang="zh-CN" altLang="zh-CN" sz="2000" dirty="0"/>
              <a:t>（</a:t>
            </a:r>
            <a:r>
              <a:rPr lang="en-US" altLang="zh-CN" sz="2000" dirty="0"/>
              <a:t>1</a:t>
            </a:r>
            <a:r>
              <a:rPr lang="zh-CN" altLang="zh-CN" sz="2000" dirty="0"/>
              <a:t>）组织照片和</a:t>
            </a:r>
            <a:r>
              <a:rPr lang="zh-CN" altLang="zh-CN" sz="2000" dirty="0" smtClean="0"/>
              <a:t>视频</a:t>
            </a:r>
            <a:r>
              <a:rPr lang="en-US" altLang="zh-CN" sz="2000" dirty="0" smtClean="0"/>
              <a:t>  </a:t>
            </a:r>
            <a:r>
              <a:rPr lang="en-US" altLang="zh-CN" sz="2000" dirty="0" smtClean="0"/>
              <a:t>        </a:t>
            </a:r>
            <a:r>
              <a:rPr lang="zh-CN" altLang="zh-CN" sz="2000" dirty="0" smtClean="0"/>
              <a:t>（</a:t>
            </a:r>
            <a:r>
              <a:rPr lang="en-US" altLang="zh-CN" sz="2000" dirty="0" smtClean="0"/>
              <a:t>2</a:t>
            </a:r>
            <a:r>
              <a:rPr lang="zh-CN" altLang="zh-CN" sz="2000" dirty="0" smtClean="0"/>
              <a:t>）编辑照片</a:t>
            </a:r>
          </a:p>
          <a:p>
            <a:pPr marL="274320" lvl="1" indent="0">
              <a:lnSpc>
                <a:spcPct val="160000"/>
              </a:lnSpc>
              <a:buNone/>
            </a:pPr>
            <a:r>
              <a:rPr lang="zh-CN" altLang="zh-CN" sz="2000" dirty="0" smtClean="0"/>
              <a:t>（</a:t>
            </a:r>
            <a:r>
              <a:rPr lang="en-US" altLang="zh-CN" sz="2000" dirty="0"/>
              <a:t>3</a:t>
            </a:r>
            <a:r>
              <a:rPr lang="zh-CN" altLang="zh-CN" sz="2000" dirty="0"/>
              <a:t>）创建</a:t>
            </a:r>
            <a:r>
              <a:rPr lang="zh-CN" altLang="zh-CN" sz="2000" dirty="0" smtClean="0"/>
              <a:t>全景图</a:t>
            </a:r>
            <a:r>
              <a:rPr lang="en-US" altLang="zh-CN" sz="2000" dirty="0" smtClean="0"/>
              <a:t>           </a:t>
            </a:r>
            <a:r>
              <a:rPr lang="en-US" altLang="zh-CN" sz="2000" dirty="0" smtClean="0"/>
              <a:t>        </a:t>
            </a:r>
            <a:r>
              <a:rPr lang="zh-CN" altLang="zh-CN" sz="2000" dirty="0" smtClean="0"/>
              <a:t>（</a:t>
            </a:r>
            <a:r>
              <a:rPr lang="en-US" altLang="zh-CN" sz="2000" dirty="0" smtClean="0"/>
              <a:t>4</a:t>
            </a:r>
            <a:r>
              <a:rPr lang="zh-CN" altLang="zh-CN" sz="2000" dirty="0" smtClean="0"/>
              <a:t>）照片合成</a:t>
            </a:r>
          </a:p>
          <a:p>
            <a:pPr marL="274320" lvl="1" indent="0">
              <a:lnSpc>
                <a:spcPct val="160000"/>
              </a:lnSpc>
              <a:buNone/>
            </a:pPr>
            <a:r>
              <a:rPr lang="zh-CN" altLang="zh-CN" sz="2000" dirty="0" smtClean="0"/>
              <a:t>（</a:t>
            </a:r>
            <a:r>
              <a:rPr lang="en-US" altLang="zh-CN" sz="2000" dirty="0"/>
              <a:t>5</a:t>
            </a:r>
            <a:r>
              <a:rPr lang="zh-CN" altLang="zh-CN" sz="2000" dirty="0"/>
              <a:t>）幻灯片</a:t>
            </a:r>
            <a:r>
              <a:rPr lang="zh-CN" altLang="zh-CN" sz="2000" dirty="0" smtClean="0"/>
              <a:t>主题</a:t>
            </a:r>
            <a:endParaRPr lang="zh-CN" altLang="zh-CN" sz="2000" dirty="0"/>
          </a:p>
        </p:txBody>
      </p:sp>
    </p:spTree>
    <p:extLst>
      <p:ext uri="{BB962C8B-B14F-4D97-AF65-F5344CB8AC3E}">
        <p14:creationId xmlns:p14="http://schemas.microsoft.com/office/powerpoint/2010/main" val="3777422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1000"/>
                                        <p:tgtEl>
                                          <p:spTgt spid="5">
                                            <p:txEl>
                                              <p:pRg st="4" end="4"/>
                                            </p:txEl>
                                          </p:spTgt>
                                        </p:tgtEl>
                                      </p:cBhvr>
                                    </p:animEffect>
                                    <p:anim calcmode="lin" valueType="num">
                                      <p:cBhvr>
                                        <p:cTn id="3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2.5.3 Windows</a:t>
            </a:r>
            <a:r>
              <a:rPr lang="zh-CN" altLang="zh-CN" b="1" dirty="0"/>
              <a:t>照片库</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136</a:t>
            </a:fld>
            <a:endParaRPr lang="zh-CN" altLang="en-US"/>
          </a:p>
        </p:txBody>
      </p:sp>
      <p:pic>
        <p:nvPicPr>
          <p:cNvPr id="14338" name="图片 5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556792"/>
            <a:ext cx="6678148"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81607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b="1" dirty="0"/>
              <a:t>2.6 Windows 7</a:t>
            </a:r>
            <a:r>
              <a:rPr lang="zh-CN" altLang="zh-CN" b="1" dirty="0"/>
              <a:t>系统优化与系统安全</a:t>
            </a:r>
            <a:endParaRPr lang="zh-CN" altLang="en-US" b="1"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137</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b="1" dirty="0" smtClean="0">
                <a:latin typeface="+mn-ea"/>
              </a:rPr>
              <a:t>2.6.1 </a:t>
            </a:r>
            <a:r>
              <a:rPr lang="zh-CN" altLang="zh-CN" sz="2400" b="1" dirty="0" smtClean="0">
                <a:latin typeface="+mn-ea"/>
              </a:rPr>
              <a:t>使用</a:t>
            </a:r>
            <a:r>
              <a:rPr lang="zh-CN" altLang="zh-CN" sz="2400" b="1" dirty="0">
                <a:latin typeface="+mn-ea"/>
              </a:rPr>
              <a:t>任务管理器</a:t>
            </a:r>
          </a:p>
          <a:p>
            <a:pPr marL="0" indent="0">
              <a:lnSpc>
                <a:spcPct val="150000"/>
              </a:lnSpc>
              <a:buNone/>
            </a:pPr>
            <a:r>
              <a:rPr lang="en-US" altLang="zh-CN" sz="2400" b="1" dirty="0" smtClean="0">
                <a:latin typeface="+mn-ea"/>
              </a:rPr>
              <a:t>2.6.2 </a:t>
            </a:r>
            <a:r>
              <a:rPr lang="zh-CN" altLang="zh-CN" sz="2400" b="1" dirty="0" smtClean="0">
                <a:latin typeface="+mn-ea"/>
              </a:rPr>
              <a:t>使用</a:t>
            </a:r>
            <a:r>
              <a:rPr lang="zh-CN" altLang="zh-CN" sz="2400" b="1" dirty="0">
                <a:latin typeface="+mn-ea"/>
              </a:rPr>
              <a:t>资源监视器</a:t>
            </a:r>
          </a:p>
          <a:p>
            <a:pPr marL="0" indent="0">
              <a:lnSpc>
                <a:spcPct val="150000"/>
              </a:lnSpc>
              <a:buNone/>
            </a:pPr>
            <a:r>
              <a:rPr lang="en-US" altLang="zh-CN" sz="2400" b="1" dirty="0" smtClean="0">
                <a:latin typeface="+mn-ea"/>
              </a:rPr>
              <a:t>2.6.3 </a:t>
            </a:r>
            <a:r>
              <a:rPr lang="zh-CN" altLang="zh-CN" sz="2400" b="1" dirty="0" smtClean="0">
                <a:latin typeface="+mn-ea"/>
              </a:rPr>
              <a:t>磁盘</a:t>
            </a:r>
            <a:r>
              <a:rPr lang="zh-CN" altLang="zh-CN" sz="2400" b="1" dirty="0">
                <a:latin typeface="+mn-ea"/>
              </a:rPr>
              <a:t>管理</a:t>
            </a:r>
          </a:p>
          <a:p>
            <a:pPr marL="0" indent="0">
              <a:lnSpc>
                <a:spcPct val="150000"/>
              </a:lnSpc>
              <a:buNone/>
            </a:pPr>
            <a:r>
              <a:rPr lang="en-US" altLang="zh-CN" sz="2400" b="1" dirty="0">
                <a:latin typeface="+mn-ea"/>
              </a:rPr>
              <a:t>2.6.4 </a:t>
            </a:r>
            <a:r>
              <a:rPr lang="zh-CN" altLang="zh-CN" sz="2400" b="1" dirty="0">
                <a:latin typeface="+mn-ea"/>
              </a:rPr>
              <a:t>内存优化和设置</a:t>
            </a:r>
          </a:p>
          <a:p>
            <a:pPr marL="0" indent="0">
              <a:lnSpc>
                <a:spcPct val="150000"/>
              </a:lnSpc>
              <a:buNone/>
            </a:pPr>
            <a:r>
              <a:rPr lang="en-US" altLang="zh-CN" sz="2400" b="1" dirty="0">
                <a:latin typeface="+mn-ea"/>
              </a:rPr>
              <a:t>2.6.5 Windows</a:t>
            </a:r>
            <a:r>
              <a:rPr lang="zh-CN" altLang="zh-CN" sz="2400" b="1" dirty="0">
                <a:latin typeface="+mn-ea"/>
              </a:rPr>
              <a:t>优化大师应用</a:t>
            </a:r>
          </a:p>
          <a:p>
            <a:pPr marL="0" indent="0">
              <a:lnSpc>
                <a:spcPct val="150000"/>
              </a:lnSpc>
              <a:buNone/>
            </a:pPr>
            <a:r>
              <a:rPr lang="en-US" altLang="zh-CN" sz="2400" b="1" dirty="0">
                <a:latin typeface="+mn-ea"/>
              </a:rPr>
              <a:t>2.6.6 Windows 7</a:t>
            </a:r>
            <a:r>
              <a:rPr lang="zh-CN" altLang="zh-CN" sz="2400" b="1" dirty="0" smtClean="0">
                <a:latin typeface="+mn-ea"/>
              </a:rPr>
              <a:t>系统安全</a:t>
            </a:r>
            <a:endParaRPr lang="zh-CN" altLang="zh-CN" sz="2400" b="1" dirty="0">
              <a:latin typeface="+mn-ea"/>
            </a:endParaRPr>
          </a:p>
        </p:txBody>
      </p:sp>
    </p:spTree>
    <p:extLst>
      <p:ext uri="{BB962C8B-B14F-4D97-AF65-F5344CB8AC3E}">
        <p14:creationId xmlns:p14="http://schemas.microsoft.com/office/powerpoint/2010/main" val="3045339393"/>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2.6.1</a:t>
            </a:r>
            <a:r>
              <a:rPr lang="zh-CN" altLang="zh-CN" b="1" dirty="0"/>
              <a:t>使用任务管理</a:t>
            </a:r>
            <a:r>
              <a:rPr lang="zh-CN" altLang="zh-CN" b="1" dirty="0" smtClean="0"/>
              <a:t>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138</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为了便于用户监视计算机性能及了解系统运行状态，在</a:t>
            </a:r>
            <a:r>
              <a:rPr lang="en-US" altLang="zh-CN" sz="2400" dirty="0"/>
              <a:t>Windows</a:t>
            </a:r>
            <a:r>
              <a:rPr lang="zh-CN" altLang="zh-CN" sz="2400" dirty="0"/>
              <a:t>操作系统中提供了任务管理器功能，使用任务管理器，可以查看管理当前系统中正在运行的程序、进程、服务和性能等。</a:t>
            </a:r>
          </a:p>
          <a:p>
            <a:pPr>
              <a:lnSpc>
                <a:spcPct val="150000"/>
              </a:lnSpc>
            </a:pPr>
            <a:r>
              <a:rPr lang="zh-CN" altLang="zh-CN" sz="2400" dirty="0"/>
              <a:t>启动任务管理器的方法有很多种，用户可以使用快捷键</a:t>
            </a:r>
            <a:r>
              <a:rPr lang="en-US" altLang="zh-CN" sz="2400" dirty="0"/>
              <a:t>Ctrl + Shift + ESC</a:t>
            </a:r>
            <a:r>
              <a:rPr lang="zh-CN" altLang="zh-CN" sz="2400" dirty="0"/>
              <a:t>来启动，也可以通过在任务栏空白处右键单击，选择“启动任务管理器”，打开“</a:t>
            </a:r>
            <a:r>
              <a:rPr lang="en-US" altLang="zh-CN" sz="2400" dirty="0"/>
              <a:t>Windows</a:t>
            </a:r>
            <a:r>
              <a:rPr lang="zh-CN" altLang="zh-CN" sz="2400" dirty="0"/>
              <a:t>任务管理器”对话框。</a:t>
            </a:r>
            <a:endParaRPr lang="zh-CN" altLang="en-US" sz="2400" dirty="0"/>
          </a:p>
        </p:txBody>
      </p:sp>
    </p:spTree>
    <p:extLst>
      <p:ext uri="{BB962C8B-B14F-4D97-AF65-F5344CB8AC3E}">
        <p14:creationId xmlns:p14="http://schemas.microsoft.com/office/powerpoint/2010/main" val="3407209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2.6.1</a:t>
            </a:r>
            <a:r>
              <a:rPr lang="zh-CN" altLang="zh-CN" b="1" dirty="0"/>
              <a:t>使用任务管理器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139</a:t>
            </a:fld>
            <a:endParaRPr lang="zh-CN" altLang="en-US"/>
          </a:p>
        </p:txBody>
      </p:sp>
      <p:pic>
        <p:nvPicPr>
          <p:cNvPr id="15362" name="图片 4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844824"/>
            <a:ext cx="3774485"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1844824"/>
            <a:ext cx="3774485" cy="38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88355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graphicFrame>
        <p:nvGraphicFramePr>
          <p:cNvPr id="8" name="内容占位符 7"/>
          <p:cNvGraphicFramePr>
            <a:graphicFrameLocks noGrp="1" noChangeAspect="1"/>
          </p:cNvGraphicFramePr>
          <p:nvPr>
            <p:ph sz="quarter" idx="1"/>
            <p:extLst>
              <p:ext uri="{D42A27DB-BD31-4B8C-83A1-F6EECF244321}">
                <p14:modId xmlns:p14="http://schemas.microsoft.com/office/powerpoint/2010/main" val="2037523310"/>
              </p:ext>
            </p:extLst>
          </p:nvPr>
        </p:nvGraphicFramePr>
        <p:xfrm>
          <a:off x="899592" y="1269320"/>
          <a:ext cx="6969019" cy="504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104592487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2.6.2</a:t>
            </a:r>
            <a:r>
              <a:rPr lang="zh-CN" altLang="zh-CN" b="1" dirty="0"/>
              <a:t>使用资源</a:t>
            </a:r>
            <a:r>
              <a:rPr lang="zh-CN" altLang="zh-CN" b="1" dirty="0" smtClean="0"/>
              <a:t>监视器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140</a:t>
            </a:fld>
            <a:endParaRPr lang="zh-CN" altLang="en-US"/>
          </a:p>
        </p:txBody>
      </p:sp>
      <p:sp>
        <p:nvSpPr>
          <p:cNvPr id="5" name="内容占位符 4"/>
          <p:cNvSpPr>
            <a:spLocks noGrp="1"/>
          </p:cNvSpPr>
          <p:nvPr>
            <p:ph sz="quarter" idx="1"/>
          </p:nvPr>
        </p:nvSpPr>
        <p:spPr/>
        <p:txBody>
          <a:bodyPr>
            <a:normAutofit fontScale="92500" lnSpcReduction="10000"/>
          </a:bodyPr>
          <a:lstStyle/>
          <a:p>
            <a:pPr>
              <a:lnSpc>
                <a:spcPct val="150000"/>
              </a:lnSpc>
            </a:pPr>
            <a:r>
              <a:rPr lang="en-US" altLang="zh-CN" sz="2400" dirty="0"/>
              <a:t>Windows</a:t>
            </a:r>
            <a:r>
              <a:rPr lang="zh-CN" altLang="zh-CN" sz="2400" dirty="0"/>
              <a:t>资源监视器是一个</a:t>
            </a:r>
            <a:r>
              <a:rPr lang="en-US" altLang="zh-CN" sz="2400" dirty="0"/>
              <a:t>MMC</a:t>
            </a:r>
            <a:r>
              <a:rPr lang="zh-CN" altLang="zh-CN" sz="2400" dirty="0"/>
              <a:t>（</a:t>
            </a:r>
            <a:r>
              <a:rPr lang="en-US" altLang="zh-CN" sz="2400" dirty="0"/>
              <a:t>Microsoft Management Console</a:t>
            </a:r>
            <a:r>
              <a:rPr lang="zh-CN" altLang="zh-CN" sz="2400" dirty="0"/>
              <a:t>）管理单元，它是一个可以帮助用户分析系统性能的工具。 通过它可以实时监视应用程序和硬件性能。合理的使用资源监视器，可以让系统资源有效地分配到最需要的服务、程序和进程中去，提髙计算机的工作效率。</a:t>
            </a:r>
          </a:p>
          <a:p>
            <a:pPr>
              <a:lnSpc>
                <a:spcPct val="150000"/>
              </a:lnSpc>
            </a:pPr>
            <a:r>
              <a:rPr lang="zh-CN" altLang="zh-CN" sz="2400" dirty="0"/>
              <a:t>方法：“控制面板”</a:t>
            </a:r>
            <a:r>
              <a:rPr lang="en-US" altLang="zh-CN" sz="2400" dirty="0"/>
              <a:t>→</a:t>
            </a:r>
            <a:r>
              <a:rPr lang="zh-CN" altLang="zh-CN" sz="2400" dirty="0"/>
              <a:t>“管理工具”</a:t>
            </a:r>
            <a:r>
              <a:rPr lang="en-US" altLang="zh-CN" sz="2400" dirty="0"/>
              <a:t>→</a:t>
            </a:r>
            <a:r>
              <a:rPr lang="zh-CN" altLang="zh-CN" sz="2400" dirty="0"/>
              <a:t>“性能监视器”，在“性能监视器”窗口，单击“打开资源监视器”，打开“资源监视器”</a:t>
            </a:r>
            <a:r>
              <a:rPr lang="zh-CN" altLang="zh-CN" sz="2400" dirty="0" smtClean="0"/>
              <a:t>窗口。</a:t>
            </a:r>
            <a:r>
              <a:rPr lang="zh-CN" altLang="zh-CN" sz="2400" dirty="0"/>
              <a:t>或在</a:t>
            </a:r>
            <a:r>
              <a:rPr lang="zh-CN" altLang="zh-CN" sz="2400" dirty="0" smtClean="0"/>
              <a:t>“开始”</a:t>
            </a:r>
            <a:r>
              <a:rPr lang="zh-CN" altLang="zh-CN" sz="2400" dirty="0"/>
              <a:t>→“搜索框”中输入“</a:t>
            </a:r>
            <a:r>
              <a:rPr lang="en-US" altLang="zh-CN" sz="2400" dirty="0" err="1"/>
              <a:t>perfmon</a:t>
            </a:r>
            <a:r>
              <a:rPr lang="zh-CN" altLang="zh-CN" sz="2400" dirty="0"/>
              <a:t>”，回车即可</a:t>
            </a:r>
            <a:r>
              <a:rPr lang="zh-CN" altLang="zh-CN" sz="2400" dirty="0" smtClean="0"/>
              <a:t>。</a:t>
            </a:r>
            <a:endParaRPr lang="zh-CN" altLang="zh-CN" sz="2400" dirty="0"/>
          </a:p>
        </p:txBody>
      </p:sp>
    </p:spTree>
    <p:extLst>
      <p:ext uri="{BB962C8B-B14F-4D97-AF65-F5344CB8AC3E}">
        <p14:creationId xmlns:p14="http://schemas.microsoft.com/office/powerpoint/2010/main" val="675342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2.6.2</a:t>
            </a:r>
            <a:r>
              <a:rPr lang="zh-CN" altLang="zh-CN" b="1" dirty="0"/>
              <a:t>使用资源监视器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141</a:t>
            </a:fld>
            <a:endParaRPr lang="zh-CN" altLang="en-US"/>
          </a:p>
        </p:txBody>
      </p:sp>
      <p:pic>
        <p:nvPicPr>
          <p:cNvPr id="16386" name="图片 4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484784"/>
            <a:ext cx="6120680" cy="4580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42407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2.6.3</a:t>
            </a:r>
            <a:r>
              <a:rPr lang="zh-CN" altLang="zh-CN" b="1" dirty="0"/>
              <a:t>磁盘</a:t>
            </a:r>
            <a:r>
              <a:rPr lang="zh-CN" altLang="zh-CN" b="1" dirty="0" smtClean="0"/>
              <a:t>管理</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142</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1.</a:t>
            </a:r>
            <a:r>
              <a:rPr lang="zh-CN" altLang="zh-CN" sz="2400" dirty="0"/>
              <a:t>检查磁盘</a:t>
            </a:r>
            <a:endParaRPr lang="zh-CN" altLang="zh-CN" sz="2400" b="1" dirty="0"/>
          </a:p>
          <a:p>
            <a:pPr lvl="1">
              <a:lnSpc>
                <a:spcPct val="150000"/>
              </a:lnSpc>
            </a:pPr>
            <a:r>
              <a:rPr lang="zh-CN" altLang="zh-CN" sz="2200" dirty="0"/>
              <a:t>使用磁盘检查功能，可以及时发现、修复磁盘错误，确保磁盘中不存在任何错误，还可以有效解决某些计算机问题以及改善计算机的性能</a:t>
            </a:r>
            <a:r>
              <a:rPr lang="zh-CN" altLang="zh-CN" sz="2200" dirty="0" smtClean="0"/>
              <a:t>。</a:t>
            </a:r>
            <a:endParaRPr lang="en-US" altLang="zh-CN" sz="2200" dirty="0" smtClean="0"/>
          </a:p>
          <a:p>
            <a:pPr lvl="1">
              <a:lnSpc>
                <a:spcPct val="150000"/>
              </a:lnSpc>
            </a:pPr>
            <a:endParaRPr lang="en-US" altLang="zh-CN" sz="2200" dirty="0" smtClean="0"/>
          </a:p>
          <a:p>
            <a:pPr lvl="1">
              <a:lnSpc>
                <a:spcPct val="150000"/>
              </a:lnSpc>
            </a:pPr>
            <a:endParaRPr lang="zh-CN" altLang="zh-CN" sz="2200" dirty="0"/>
          </a:p>
          <a:p>
            <a:pPr>
              <a:lnSpc>
                <a:spcPct val="150000"/>
              </a:lnSpc>
            </a:pPr>
            <a:endParaRPr lang="zh-CN" altLang="en-US" dirty="0"/>
          </a:p>
        </p:txBody>
      </p:sp>
      <p:pic>
        <p:nvPicPr>
          <p:cNvPr id="17410" name="图片 3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814" y="3789040"/>
            <a:ext cx="3114178"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4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3790733"/>
            <a:ext cx="3168352" cy="227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00116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2.6.3</a:t>
            </a:r>
            <a:r>
              <a:rPr lang="zh-CN" altLang="zh-CN" b="1" dirty="0"/>
              <a:t>磁盘管理</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143</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2.</a:t>
            </a:r>
            <a:r>
              <a:rPr lang="zh-CN" altLang="zh-CN" sz="2400" dirty="0"/>
              <a:t>磁盘清理</a:t>
            </a:r>
            <a:endParaRPr lang="zh-CN" altLang="zh-CN" sz="2400" b="1" dirty="0"/>
          </a:p>
          <a:p>
            <a:pPr lvl="1">
              <a:lnSpc>
                <a:spcPct val="150000"/>
              </a:lnSpc>
            </a:pPr>
            <a:r>
              <a:rPr lang="zh-CN" altLang="zh-CN" sz="2000" dirty="0"/>
              <a:t>在</a:t>
            </a:r>
            <a:r>
              <a:rPr lang="en-US" altLang="zh-CN" sz="2000" dirty="0"/>
              <a:t>Windows 7</a:t>
            </a:r>
            <a:r>
              <a:rPr lang="zh-CN" altLang="zh-CN" sz="2000" dirty="0"/>
              <a:t>系统工作过程中会产生许多临时文件和缓冲文件，它们会占用大量的磁盘空间，影响计算机的性能</a:t>
            </a:r>
            <a:r>
              <a:rPr lang="zh-CN" altLang="zh-CN" sz="2000" dirty="0" smtClean="0"/>
              <a:t>。包括</a:t>
            </a:r>
            <a:r>
              <a:rPr lang="zh-CN" altLang="zh-CN" sz="2000" dirty="0"/>
              <a:t>系统生成的临时文件、回收站内的文件和从</a:t>
            </a:r>
            <a:r>
              <a:rPr lang="en-US" altLang="zh-CN" sz="2000" dirty="0"/>
              <a:t>Internet</a:t>
            </a:r>
            <a:r>
              <a:rPr lang="zh-CN" altLang="zh-CN" sz="2000" dirty="0"/>
              <a:t>上下载的文件等。使用</a:t>
            </a:r>
            <a:r>
              <a:rPr lang="en-US" altLang="zh-CN" sz="2000" dirty="0"/>
              <a:t>Windows 7</a:t>
            </a:r>
            <a:r>
              <a:rPr lang="zh-CN" altLang="zh-CN" sz="2000" dirty="0"/>
              <a:t>自带的磁盘清理程序可以删除临时文件、缓冲文件，也可以压缩原有文件。</a:t>
            </a:r>
            <a:endParaRPr lang="zh-CN" altLang="en-US" sz="2000" dirty="0"/>
          </a:p>
        </p:txBody>
      </p:sp>
      <p:pic>
        <p:nvPicPr>
          <p:cNvPr id="18434" name="图片 4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4509120"/>
            <a:ext cx="3184375"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图片 4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4494368"/>
            <a:ext cx="3816424" cy="155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1432078"/>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2.6.3</a:t>
            </a:r>
            <a:r>
              <a:rPr lang="zh-CN" altLang="zh-CN" b="1" dirty="0"/>
              <a:t>磁盘管理</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144</a:t>
            </a:fld>
            <a:endParaRPr lang="zh-CN" altLang="en-US"/>
          </a:p>
        </p:txBody>
      </p:sp>
      <p:sp>
        <p:nvSpPr>
          <p:cNvPr id="5" name="内容占位符 4"/>
          <p:cNvSpPr>
            <a:spLocks noGrp="1"/>
          </p:cNvSpPr>
          <p:nvPr>
            <p:ph sz="quarter" idx="1"/>
          </p:nvPr>
        </p:nvSpPr>
        <p:spPr/>
        <p:txBody>
          <a:bodyPr>
            <a:normAutofit fontScale="92500"/>
          </a:bodyPr>
          <a:lstStyle/>
          <a:p>
            <a:pPr marL="0" indent="0">
              <a:lnSpc>
                <a:spcPct val="150000"/>
              </a:lnSpc>
              <a:buNone/>
            </a:pPr>
            <a:r>
              <a:rPr lang="en-US" altLang="zh-CN" dirty="0"/>
              <a:t>3.</a:t>
            </a:r>
            <a:r>
              <a:rPr lang="zh-CN" altLang="zh-CN" dirty="0"/>
              <a:t>磁盘碎片整理</a:t>
            </a:r>
            <a:endParaRPr lang="zh-CN" altLang="zh-CN" b="1" dirty="0"/>
          </a:p>
          <a:p>
            <a:pPr lvl="1">
              <a:lnSpc>
                <a:spcPct val="150000"/>
              </a:lnSpc>
            </a:pPr>
            <a:r>
              <a:rPr lang="zh-CN" altLang="zh-CN" sz="2300" dirty="0"/>
              <a:t>在使用磁盘的过程中，随着对磁盘文件进行频繁的修改、删除和保存等操作，致使许多文件按分段存储在磁盘的不同位置，自由空间也不连续，形成了所谓的磁盘“碎片”，这直接影响了文件的存取速度，使计算机的整体运行速度下降。</a:t>
            </a:r>
          </a:p>
          <a:p>
            <a:pPr lvl="1">
              <a:lnSpc>
                <a:spcPct val="150000"/>
              </a:lnSpc>
            </a:pPr>
            <a:r>
              <a:rPr lang="en-US" altLang="zh-CN" sz="2300" dirty="0"/>
              <a:t>Windows 7</a:t>
            </a:r>
            <a:r>
              <a:rPr lang="zh-CN" altLang="zh-CN" sz="2300" dirty="0"/>
              <a:t>提供了磁盘碎片整理程序，可以有效的清除磁盘碎片，它通过重新安排磁盘中的文件和自由空间，使文件尽可能的存放在连续的存储单元中，自由空间也形成连续块</a:t>
            </a:r>
            <a:r>
              <a:rPr lang="zh-CN" altLang="zh-CN" sz="2300" dirty="0" smtClean="0"/>
              <a:t>。</a:t>
            </a:r>
            <a:endParaRPr lang="zh-CN" altLang="zh-CN" sz="2300" dirty="0"/>
          </a:p>
        </p:txBody>
      </p:sp>
    </p:spTree>
    <p:extLst>
      <p:ext uri="{BB962C8B-B14F-4D97-AF65-F5344CB8AC3E}">
        <p14:creationId xmlns:p14="http://schemas.microsoft.com/office/powerpoint/2010/main" val="70895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2.6.3</a:t>
            </a:r>
            <a:r>
              <a:rPr lang="zh-CN" altLang="zh-CN" b="1" dirty="0"/>
              <a:t>磁盘管理</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145</a:t>
            </a:fld>
            <a:endParaRPr lang="zh-CN" altLang="en-US"/>
          </a:p>
        </p:txBody>
      </p:sp>
      <p:pic>
        <p:nvPicPr>
          <p:cNvPr id="19458" name="图片 4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2826" y="1556792"/>
            <a:ext cx="4896544" cy="440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158670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2.6.4 </a:t>
            </a:r>
            <a:r>
              <a:rPr lang="zh-CN" altLang="zh-CN" b="1" dirty="0"/>
              <a:t>内存优化和</a:t>
            </a:r>
            <a:r>
              <a:rPr lang="zh-CN" altLang="zh-CN" b="1" dirty="0" smtClean="0"/>
              <a:t>设置</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146</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400" dirty="0"/>
              <a:t>内存是计算机的中转站，内存存取的快慢直接关系着系统的运行效率。但计算机缺少运行某程序或操作所需的随机存取内存时，系统会使用虚拟内存替代</a:t>
            </a:r>
            <a:r>
              <a:rPr lang="zh-CN" altLang="zh-CN" sz="2400" dirty="0" smtClean="0"/>
              <a:t>。</a:t>
            </a:r>
            <a:endParaRPr lang="en-US" altLang="zh-CN" sz="2400" dirty="0" smtClean="0"/>
          </a:p>
          <a:p>
            <a:pPr>
              <a:lnSpc>
                <a:spcPct val="150000"/>
              </a:lnSpc>
            </a:pPr>
            <a:r>
              <a:rPr lang="zh-CN" altLang="zh-CN" sz="2400" dirty="0" smtClean="0"/>
              <a:t>当</a:t>
            </a:r>
            <a:r>
              <a:rPr lang="zh-CN" altLang="zh-CN" sz="2400" dirty="0"/>
              <a:t>内存运行速度缓慢时，虚拟内存将数据从内存移动到分页文件的空间中，而将数据移入或移出分页文件，可以释放内存空间，以便计算机完成相应的工作。</a:t>
            </a:r>
          </a:p>
          <a:p>
            <a:pPr>
              <a:lnSpc>
                <a:spcPct val="150000"/>
              </a:lnSpc>
            </a:pPr>
            <a:endParaRPr lang="zh-CN" altLang="en-US" sz="2400" dirty="0"/>
          </a:p>
        </p:txBody>
      </p:sp>
    </p:spTree>
    <p:extLst>
      <p:ext uri="{BB962C8B-B14F-4D97-AF65-F5344CB8AC3E}">
        <p14:creationId xmlns:p14="http://schemas.microsoft.com/office/powerpoint/2010/main" val="413120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2.6.4 </a:t>
            </a:r>
            <a:r>
              <a:rPr lang="zh-CN" altLang="zh-CN" b="1" dirty="0"/>
              <a:t>内存优化和设置</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147</a:t>
            </a:fld>
            <a:endParaRPr lang="zh-CN" altLang="en-US"/>
          </a:p>
        </p:txBody>
      </p:sp>
      <p:pic>
        <p:nvPicPr>
          <p:cNvPr id="20482" name="图片 4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1919691"/>
            <a:ext cx="3384376" cy="411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图片 4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99" y="1919691"/>
            <a:ext cx="3766563" cy="394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192010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2.6.5 Windows</a:t>
            </a:r>
            <a:r>
              <a:rPr lang="zh-CN" altLang="zh-CN" b="1" dirty="0"/>
              <a:t>优化大师</a:t>
            </a:r>
            <a:r>
              <a:rPr lang="zh-CN" altLang="zh-CN" b="1" dirty="0" smtClean="0"/>
              <a:t>应用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148</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en-US" altLang="zh-CN" sz="2200" dirty="0"/>
              <a:t>Windows</a:t>
            </a:r>
            <a:r>
              <a:rPr lang="zh-CN" altLang="zh-CN" sz="2200" dirty="0"/>
              <a:t>优化大师是一款功能强大的系统辅助软件，它提供了全面有效且简便安全的系统检测、系统优化、系统清理、系统维护四大功能模块以及许多附加的工具软件</a:t>
            </a:r>
            <a:r>
              <a:rPr lang="zh-CN" altLang="zh-CN" sz="2200" dirty="0" smtClean="0"/>
              <a:t>。</a:t>
            </a:r>
            <a:endParaRPr lang="en-US" altLang="zh-CN" sz="2200" dirty="0" smtClean="0"/>
          </a:p>
        </p:txBody>
      </p:sp>
      <p:pic>
        <p:nvPicPr>
          <p:cNvPr id="21506" name="图片 4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068959"/>
            <a:ext cx="4896544" cy="3266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26423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2.6.6 Windows 7</a:t>
            </a:r>
            <a:r>
              <a:rPr lang="zh-CN" altLang="zh-CN" b="1" dirty="0" smtClean="0"/>
              <a:t>系统安全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149</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smtClean="0"/>
              <a:t>1.Windows 7</a:t>
            </a:r>
            <a:r>
              <a:rPr lang="zh-CN" altLang="zh-CN" sz="2400" dirty="0" smtClean="0"/>
              <a:t>防火墙</a:t>
            </a:r>
            <a:endParaRPr lang="zh-CN" altLang="zh-CN" sz="2400" b="1" dirty="0" smtClean="0"/>
          </a:p>
          <a:p>
            <a:pPr lvl="1">
              <a:lnSpc>
                <a:spcPct val="150000"/>
              </a:lnSpc>
            </a:pPr>
            <a:r>
              <a:rPr lang="zh-CN" altLang="zh-CN" sz="2200" dirty="0"/>
              <a:t>防火墙有助于防止黑客或恶意软件（如蠕虫）通过网络或</a:t>
            </a:r>
            <a:r>
              <a:rPr lang="en-US" altLang="zh-CN" sz="2200" dirty="0"/>
              <a:t> Internet </a:t>
            </a:r>
            <a:r>
              <a:rPr lang="zh-CN" altLang="zh-CN" sz="2200" dirty="0"/>
              <a:t>访问计算机。防火墙还有助于阻止计算机向其他计算机发送恶意软件。</a:t>
            </a:r>
          </a:p>
          <a:p>
            <a:pPr>
              <a:lnSpc>
                <a:spcPct val="150000"/>
              </a:lnSpc>
            </a:pPr>
            <a:endParaRPr lang="zh-CN" altLang="en-US" dirty="0"/>
          </a:p>
        </p:txBody>
      </p:sp>
      <p:pic>
        <p:nvPicPr>
          <p:cNvPr id="22530" name="图片 4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5064" y="3284984"/>
            <a:ext cx="4540971"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68306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p:txBody>
          <a:bodyPr/>
          <a:lstStyle/>
          <a:p>
            <a:pPr marL="274320" lvl="1" indent="-274320">
              <a:lnSpc>
                <a:spcPct val="150000"/>
              </a:lnSpc>
              <a:spcBef>
                <a:spcPts val="580"/>
              </a:spcBef>
              <a:buClr>
                <a:schemeClr val="accent1"/>
              </a:buClr>
            </a:pPr>
            <a:r>
              <a:rPr lang="zh-CN" altLang="zh-CN" dirty="0" smtClean="0"/>
              <a:t>批处理操作系统</a:t>
            </a:r>
            <a:r>
              <a:rPr lang="zh-CN" altLang="en-US" dirty="0" smtClean="0"/>
              <a:t>（</a:t>
            </a:r>
            <a:r>
              <a:rPr lang="en-US" altLang="zh-CN" dirty="0"/>
              <a:t>Batch </a:t>
            </a:r>
            <a:r>
              <a:rPr lang="en-US" altLang="zh-CN" dirty="0" smtClean="0"/>
              <a:t>Processing </a:t>
            </a:r>
            <a:r>
              <a:rPr lang="en-US" altLang="zh-CN" dirty="0"/>
              <a:t>Operating System </a:t>
            </a:r>
            <a:r>
              <a:rPr lang="zh-CN" altLang="en-US" dirty="0" smtClean="0"/>
              <a:t>）</a:t>
            </a:r>
            <a:endParaRPr lang="en-US" altLang="zh-CN" dirty="0" smtClean="0"/>
          </a:p>
          <a:p>
            <a:pPr marL="548640" lvl="2" indent="-274320">
              <a:lnSpc>
                <a:spcPct val="150000"/>
              </a:lnSpc>
              <a:spcBef>
                <a:spcPts val="580"/>
              </a:spcBef>
              <a:buClr>
                <a:schemeClr val="accent1"/>
              </a:buClr>
            </a:pPr>
            <a:r>
              <a:rPr lang="zh-CN" altLang="zh-CN" dirty="0"/>
              <a:t>工作</a:t>
            </a:r>
            <a:r>
              <a:rPr lang="zh-CN" altLang="zh-CN" dirty="0" smtClean="0"/>
              <a:t>方式</a:t>
            </a:r>
            <a:r>
              <a:rPr lang="zh-CN" altLang="en-US" dirty="0"/>
              <a:t>：</a:t>
            </a:r>
            <a:r>
              <a:rPr lang="zh-CN" altLang="zh-CN" dirty="0" smtClean="0"/>
              <a:t>作业</a:t>
            </a:r>
            <a:r>
              <a:rPr lang="zh-CN" altLang="zh-CN" dirty="0"/>
              <a:t>之间自动调度执行，并在运行过程中用户不干预自己的作业，从而大大提高了系统资源的利用率和作业吞吐量。但作业周转时间长，无交互能力。</a:t>
            </a:r>
            <a:endParaRPr lang="en-US" altLang="zh-CN" dirty="0"/>
          </a:p>
          <a:p>
            <a:pPr>
              <a:lnSpc>
                <a:spcPct val="150000"/>
              </a:lnSpc>
            </a:pP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655656819"/>
              </p:ext>
            </p:extLst>
          </p:nvPr>
        </p:nvGraphicFramePr>
        <p:xfrm>
          <a:off x="1252881" y="3562389"/>
          <a:ext cx="7176423" cy="3034963"/>
        </p:xfrm>
        <a:graphic>
          <a:graphicData uri="http://schemas.openxmlformats.org/presentationml/2006/ole">
            <mc:AlternateContent xmlns:mc="http://schemas.openxmlformats.org/markup-compatibility/2006">
              <mc:Choice xmlns:v="urn:schemas-microsoft-com:vml" Requires="v">
                <p:oleObj spid="_x0000_s5307" name="Visio" r:id="rId3" imgW="6793740" imgH="2881762" progId="Visio.Drawing.11">
                  <p:embed/>
                </p:oleObj>
              </mc:Choice>
              <mc:Fallback>
                <p:oleObj name="Visio" r:id="rId3" imgW="6793740" imgH="2881762" progId="Visio.Drawing.11">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2881" y="3562389"/>
                        <a:ext cx="7176423" cy="3034963"/>
                      </a:xfrm>
                      <a:prstGeom prst="rect">
                        <a:avLst/>
                      </a:prstGeom>
                      <a:noFill/>
                    </p:spPr>
                  </p:pic>
                </p:oleObj>
              </mc:Fallback>
            </mc:AlternateContent>
          </a:graphicData>
        </a:graphic>
      </p:graphicFrame>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4139265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2.6.6 Windows 7</a:t>
            </a:r>
            <a:r>
              <a:rPr lang="zh-CN" altLang="zh-CN" b="1" dirty="0"/>
              <a:t>系统安全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150</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2.Windows Defender</a:t>
            </a:r>
            <a:endParaRPr lang="zh-CN" altLang="zh-CN" sz="2400" b="1" dirty="0"/>
          </a:p>
          <a:p>
            <a:pPr lvl="1">
              <a:lnSpc>
                <a:spcPct val="150000"/>
              </a:lnSpc>
            </a:pPr>
            <a:r>
              <a:rPr lang="en-US" altLang="zh-CN" sz="2200" dirty="0"/>
              <a:t>Windows Defender</a:t>
            </a:r>
            <a:r>
              <a:rPr lang="zh-CN" altLang="zh-CN" sz="2200" dirty="0"/>
              <a:t>是由微软推出的一款用来移除、隔离和预防间谍软件的扫描工具，能够实施保护操作系统。</a:t>
            </a:r>
          </a:p>
          <a:p>
            <a:pPr>
              <a:lnSpc>
                <a:spcPct val="150000"/>
              </a:lnSpc>
            </a:pPr>
            <a:endParaRPr lang="zh-CN" altLang="en-US" dirty="0"/>
          </a:p>
        </p:txBody>
      </p:sp>
      <p:pic>
        <p:nvPicPr>
          <p:cNvPr id="23554" name="图片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3170654"/>
            <a:ext cx="4351718"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9152769"/>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2.6.6 Windows 7</a:t>
            </a:r>
            <a:r>
              <a:rPr lang="zh-CN" altLang="zh-CN" b="1" dirty="0"/>
              <a:t>系统安全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151</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3.</a:t>
            </a:r>
            <a:r>
              <a:rPr lang="zh-CN" altLang="zh-CN" sz="2400" dirty="0"/>
              <a:t>系统备份与还原</a:t>
            </a:r>
            <a:endParaRPr lang="zh-CN" altLang="zh-CN" sz="2400" b="1" dirty="0"/>
          </a:p>
          <a:p>
            <a:pPr lvl="1">
              <a:lnSpc>
                <a:spcPct val="150000"/>
              </a:lnSpc>
            </a:pPr>
            <a:r>
              <a:rPr lang="zh-CN" altLang="zh-CN" sz="2200" dirty="0"/>
              <a:t>为了在系统感染病毒或受到黑客攻击后，减少重要文件损坏，用户应当定期备份重要文件，在数据丢失后，以便使用备份文件进行还原，减少用户损失</a:t>
            </a:r>
            <a:r>
              <a:rPr lang="zh-CN" altLang="zh-CN" sz="2200" dirty="0" smtClean="0"/>
              <a:t>。</a:t>
            </a:r>
            <a:endParaRPr lang="zh-CN" altLang="zh-CN" sz="2200" dirty="0"/>
          </a:p>
          <a:p>
            <a:pPr>
              <a:lnSpc>
                <a:spcPct val="150000"/>
              </a:lnSpc>
            </a:pPr>
            <a:endParaRPr lang="zh-CN" altLang="en-US" dirty="0"/>
          </a:p>
        </p:txBody>
      </p:sp>
    </p:spTree>
    <p:extLst>
      <p:ext uri="{BB962C8B-B14F-4D97-AF65-F5344CB8AC3E}">
        <p14:creationId xmlns:p14="http://schemas.microsoft.com/office/powerpoint/2010/main" val="4134950644"/>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2.6.6 Windows 7</a:t>
            </a:r>
            <a:r>
              <a:rPr lang="zh-CN" altLang="zh-CN" b="1" dirty="0"/>
              <a:t>系统安全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152</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zh-CN" altLang="zh-CN" sz="2400" dirty="0"/>
              <a:t>（</a:t>
            </a:r>
            <a:r>
              <a:rPr lang="en-US" altLang="zh-CN" sz="2400" dirty="0"/>
              <a:t>1</a:t>
            </a:r>
            <a:r>
              <a:rPr lang="zh-CN" altLang="zh-CN" sz="2400" dirty="0"/>
              <a:t>）备份文件</a:t>
            </a:r>
          </a:p>
          <a:p>
            <a:pPr lvl="1">
              <a:lnSpc>
                <a:spcPct val="150000"/>
              </a:lnSpc>
            </a:pPr>
            <a:r>
              <a:rPr lang="zh-CN" altLang="zh-CN" sz="2200" dirty="0"/>
              <a:t>在</a:t>
            </a:r>
            <a:r>
              <a:rPr lang="en-US" altLang="zh-CN" sz="2200" dirty="0"/>
              <a:t>Windows 7</a:t>
            </a:r>
            <a:r>
              <a:rPr lang="zh-CN" altLang="zh-CN" sz="2200" dirty="0"/>
              <a:t>系统中，用户可以手动备份文件，也可以通过设置让系统自动备份文件。</a:t>
            </a:r>
          </a:p>
          <a:p>
            <a:pPr>
              <a:lnSpc>
                <a:spcPct val="150000"/>
              </a:lnSpc>
            </a:pPr>
            <a:endParaRPr lang="zh-CN" altLang="en-US" dirty="0"/>
          </a:p>
        </p:txBody>
      </p:sp>
      <p:pic>
        <p:nvPicPr>
          <p:cNvPr id="24580" name="图片 4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3128361"/>
            <a:ext cx="4896544" cy="34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6916923"/>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2.6.6 Windows 7</a:t>
            </a:r>
            <a:r>
              <a:rPr lang="zh-CN" altLang="zh-CN" b="1" dirty="0"/>
              <a:t>系统安全</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153</a:t>
            </a:fld>
            <a:endParaRPr lang="zh-CN" altLang="en-US"/>
          </a:p>
        </p:txBody>
      </p:sp>
      <p:sp>
        <p:nvSpPr>
          <p:cNvPr id="5" name="内容占位符 4"/>
          <p:cNvSpPr>
            <a:spLocks noGrp="1"/>
          </p:cNvSpPr>
          <p:nvPr>
            <p:ph sz="quarter" idx="1"/>
          </p:nvPr>
        </p:nvSpPr>
        <p:spPr>
          <a:xfrm>
            <a:off x="914400" y="1447800"/>
            <a:ext cx="3513584" cy="4572000"/>
          </a:xfrm>
        </p:spPr>
        <p:txBody>
          <a:bodyPr/>
          <a:lstStyle/>
          <a:p>
            <a:pPr marL="0" indent="0">
              <a:lnSpc>
                <a:spcPct val="150000"/>
              </a:lnSpc>
              <a:buNone/>
            </a:pPr>
            <a:r>
              <a:rPr lang="zh-CN" altLang="zh-CN" sz="2400" dirty="0"/>
              <a:t>（</a:t>
            </a:r>
            <a:r>
              <a:rPr lang="en-US" altLang="zh-CN" sz="2400" dirty="0"/>
              <a:t>2</a:t>
            </a:r>
            <a:r>
              <a:rPr lang="zh-CN" altLang="zh-CN" sz="2400" dirty="0"/>
              <a:t>）还原文件</a:t>
            </a:r>
          </a:p>
          <a:p>
            <a:pPr lvl="1">
              <a:lnSpc>
                <a:spcPct val="150000"/>
              </a:lnSpc>
            </a:pPr>
            <a:r>
              <a:rPr lang="zh-CN" altLang="zh-CN" sz="2200" dirty="0"/>
              <a:t>使用文件还原功能，可以还原丢失、受到损坏或意外更改的备份版本文件，也可以还原个别文件、文件组或者已备份的所有文件。</a:t>
            </a:r>
          </a:p>
          <a:p>
            <a:endParaRPr lang="zh-CN" altLang="en-US" dirty="0"/>
          </a:p>
        </p:txBody>
      </p:sp>
      <p:pic>
        <p:nvPicPr>
          <p:cNvPr id="25602" name="图片 4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9397" y="1700808"/>
            <a:ext cx="4561075"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19160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en-US" sz="2400" dirty="0" smtClean="0"/>
              <a:t>分时操作系统（</a:t>
            </a:r>
            <a:r>
              <a:rPr lang="en-US" altLang="zh-CN" sz="2400" dirty="0" smtClean="0"/>
              <a:t>Time </a:t>
            </a:r>
            <a:r>
              <a:rPr lang="en-US" altLang="zh-CN" sz="2400" dirty="0"/>
              <a:t>Sharing Operating </a:t>
            </a:r>
            <a:r>
              <a:rPr lang="en-US" altLang="zh-CN" sz="2400" dirty="0" smtClean="0"/>
              <a:t>System</a:t>
            </a:r>
            <a:r>
              <a:rPr lang="zh-CN" altLang="en-US" sz="2400" dirty="0" smtClean="0"/>
              <a:t>）</a:t>
            </a:r>
            <a:endParaRPr lang="en-US" altLang="zh-CN" sz="2400" dirty="0" smtClean="0"/>
          </a:p>
          <a:p>
            <a:pPr lvl="1">
              <a:lnSpc>
                <a:spcPct val="150000"/>
              </a:lnSpc>
            </a:pPr>
            <a:r>
              <a:rPr lang="zh-CN" altLang="zh-CN" sz="2000" dirty="0" smtClean="0"/>
              <a:t>工作方式：</a:t>
            </a:r>
            <a:r>
              <a:rPr lang="zh-CN" altLang="zh-CN" sz="2000" dirty="0"/>
              <a:t>一台主机连接了若干个终端，每个终端有一个用户在使用。用户交互式地向系统提出命令请求，系统接受每个用户的命令，采用时间片轮转方式处理服务请求，并通过交互方式在终端上向用户显示结果。</a:t>
            </a:r>
            <a:endParaRPr lang="zh-CN" altLang="en-US" sz="20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3733588297"/>
              </p:ext>
            </p:extLst>
          </p:nvPr>
        </p:nvGraphicFramePr>
        <p:xfrm>
          <a:off x="1403648" y="4149080"/>
          <a:ext cx="6840760" cy="1664859"/>
        </p:xfrm>
        <a:graphic>
          <a:graphicData uri="http://schemas.openxmlformats.org/presentationml/2006/ole">
            <mc:AlternateContent xmlns:mc="http://schemas.openxmlformats.org/markup-compatibility/2006">
              <mc:Choice xmlns:v="urn:schemas-microsoft-com:vml" Requires="v">
                <p:oleObj spid="_x0000_s6329" name="Visio" r:id="rId3" imgW="6694650" imgH="1624731" progId="Visio.Drawing.11">
                  <p:embed/>
                </p:oleObj>
              </mc:Choice>
              <mc:Fallback>
                <p:oleObj name="Visio" r:id="rId3" imgW="6694650" imgH="1624731" progId="Visio.Drawing.11">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4149080"/>
                        <a:ext cx="6840760" cy="1664859"/>
                      </a:xfrm>
                      <a:prstGeom prst="rect">
                        <a:avLst/>
                      </a:prstGeom>
                      <a:noFill/>
                    </p:spPr>
                  </p:pic>
                </p:oleObj>
              </mc:Fallback>
            </mc:AlternateContent>
          </a:graphicData>
        </a:graphic>
      </p:graphicFrame>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3451216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p:txBody>
          <a:bodyPr>
            <a:normAutofit fontScale="85000" lnSpcReduction="10000"/>
          </a:bodyPr>
          <a:lstStyle/>
          <a:p>
            <a:pPr>
              <a:lnSpc>
                <a:spcPct val="160000"/>
              </a:lnSpc>
            </a:pPr>
            <a:r>
              <a:rPr lang="zh-CN" altLang="en-US" sz="2800" dirty="0" smtClean="0"/>
              <a:t>实时操作系统（</a:t>
            </a:r>
            <a:r>
              <a:rPr lang="en-US" altLang="zh-CN" sz="2800" dirty="0" smtClean="0"/>
              <a:t>Real </a:t>
            </a:r>
            <a:r>
              <a:rPr lang="en-US" altLang="zh-CN" sz="2800" dirty="0"/>
              <a:t>Time Operating </a:t>
            </a:r>
            <a:r>
              <a:rPr lang="en-US" altLang="zh-CN" sz="2800" dirty="0" smtClean="0"/>
              <a:t>System</a:t>
            </a:r>
            <a:r>
              <a:rPr lang="zh-CN" altLang="en-US" sz="2800" dirty="0" smtClean="0"/>
              <a:t>）</a:t>
            </a:r>
            <a:endParaRPr lang="en-US" altLang="zh-CN" sz="2800" dirty="0" smtClean="0"/>
          </a:p>
          <a:p>
            <a:pPr lvl="1">
              <a:lnSpc>
                <a:spcPct val="160000"/>
              </a:lnSpc>
            </a:pPr>
            <a:r>
              <a:rPr lang="zh-CN" altLang="zh-CN" dirty="0" smtClean="0"/>
              <a:t>实时操作系统是</a:t>
            </a:r>
            <a:r>
              <a:rPr lang="zh-CN" altLang="zh-CN" dirty="0"/>
              <a:t>指使计算机能及时响应外部事件的请求，在严格规定的时间内完成对该事件的处理，并控制所有实时设备和实时任务协调一致地工作的操作系统</a:t>
            </a:r>
            <a:r>
              <a:rPr lang="zh-CN" altLang="zh-CN" dirty="0" smtClean="0"/>
              <a:t>。</a:t>
            </a:r>
            <a:endParaRPr lang="en-US" altLang="zh-CN" dirty="0" smtClean="0"/>
          </a:p>
          <a:p>
            <a:pPr lvl="1">
              <a:lnSpc>
                <a:spcPct val="160000"/>
              </a:lnSpc>
            </a:pPr>
            <a:r>
              <a:rPr lang="zh-CN" altLang="zh-CN" dirty="0" smtClean="0"/>
              <a:t>追求</a:t>
            </a:r>
            <a:r>
              <a:rPr lang="zh-CN" altLang="zh-CN" dirty="0"/>
              <a:t>的</a:t>
            </a:r>
            <a:r>
              <a:rPr lang="zh-CN" altLang="zh-CN" dirty="0" smtClean="0"/>
              <a:t>目标</a:t>
            </a:r>
            <a:r>
              <a:rPr lang="zh-CN" altLang="en-US" dirty="0" smtClean="0"/>
              <a:t>：</a:t>
            </a:r>
            <a:r>
              <a:rPr lang="zh-CN" altLang="zh-CN" dirty="0" smtClean="0"/>
              <a:t>对</a:t>
            </a:r>
            <a:r>
              <a:rPr lang="zh-CN" altLang="zh-CN" dirty="0"/>
              <a:t>外部请求在严格时间范围内做出反应，有高可靠性和完整性</a:t>
            </a:r>
            <a:r>
              <a:rPr lang="zh-CN" altLang="zh-CN" dirty="0" smtClean="0"/>
              <a:t>。</a:t>
            </a:r>
            <a:endParaRPr lang="en-US" altLang="zh-CN" dirty="0" smtClean="0"/>
          </a:p>
          <a:p>
            <a:pPr lvl="1">
              <a:lnSpc>
                <a:spcPct val="160000"/>
              </a:lnSpc>
            </a:pPr>
            <a:r>
              <a:rPr lang="zh-CN" altLang="zh-CN" dirty="0" smtClean="0"/>
              <a:t>主要特点</a:t>
            </a:r>
            <a:r>
              <a:rPr lang="zh-CN" altLang="en-US" dirty="0" smtClean="0"/>
              <a:t>：</a:t>
            </a:r>
            <a:r>
              <a:rPr lang="zh-CN" altLang="zh-CN" dirty="0" smtClean="0"/>
              <a:t>资源</a:t>
            </a:r>
            <a:r>
              <a:rPr lang="zh-CN" altLang="zh-CN" dirty="0"/>
              <a:t>的分配和调度首先要考虑实时性然后才是效率</a:t>
            </a:r>
            <a:r>
              <a:rPr lang="zh-CN" altLang="zh-CN" dirty="0" smtClean="0"/>
              <a:t>。</a:t>
            </a:r>
            <a:endParaRPr lang="en-US" altLang="zh-CN" dirty="0" smtClean="0"/>
          </a:p>
          <a:p>
            <a:pPr lvl="1">
              <a:lnSpc>
                <a:spcPct val="160000"/>
              </a:lnSpc>
            </a:pPr>
            <a:r>
              <a:rPr lang="zh-CN" altLang="zh-CN" dirty="0" smtClean="0"/>
              <a:t>实时操作系统</a:t>
            </a:r>
            <a:r>
              <a:rPr lang="zh-CN" altLang="zh-CN" dirty="0"/>
              <a:t>应有较强的容错能力。</a:t>
            </a:r>
          </a:p>
          <a:p>
            <a:endParaRPr lang="zh-CN" altLang="en-US" dirty="0"/>
          </a:p>
        </p:txBody>
      </p:sp>
      <p:sp>
        <p:nvSpPr>
          <p:cNvPr id="4" name="页脚占位符 3"/>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 </a:t>
            </a:r>
            <a:r>
              <a:rPr lang="zh-CN" altLang="en-US" dirty="0" smtClean="0"/>
              <a:t>操作系统</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164438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a:xfrm>
            <a:off x="914400" y="1447800"/>
            <a:ext cx="7772400" cy="4933528"/>
          </a:xfrm>
        </p:spPr>
        <p:txBody>
          <a:bodyPr>
            <a:normAutofit/>
          </a:bodyPr>
          <a:lstStyle/>
          <a:p>
            <a:pPr>
              <a:lnSpc>
                <a:spcPct val="160000"/>
              </a:lnSpc>
            </a:pPr>
            <a:r>
              <a:rPr lang="zh-CN" altLang="en-US" sz="2400" dirty="0"/>
              <a:t>实时操作系统</a:t>
            </a:r>
            <a:endParaRPr lang="en-US" altLang="zh-CN" sz="2400" dirty="0"/>
          </a:p>
          <a:p>
            <a:pPr lvl="1">
              <a:lnSpc>
                <a:spcPct val="160000"/>
              </a:lnSpc>
            </a:pPr>
            <a:r>
              <a:rPr lang="zh-CN" altLang="zh-CN" sz="2000" dirty="0"/>
              <a:t>实时操作系统又分为实时控制系统和实时信息处理系统</a:t>
            </a:r>
            <a:r>
              <a:rPr lang="zh-CN" altLang="zh-CN" sz="2000" dirty="0" smtClean="0"/>
              <a:t>。</a:t>
            </a:r>
            <a:endParaRPr lang="en-US" altLang="zh-CN" sz="2000" dirty="0" smtClean="0"/>
          </a:p>
          <a:p>
            <a:pPr lvl="1">
              <a:lnSpc>
                <a:spcPct val="160000"/>
              </a:lnSpc>
            </a:pPr>
            <a:r>
              <a:rPr lang="zh-CN" altLang="zh-CN" sz="2000" dirty="0" smtClean="0">
                <a:solidFill>
                  <a:srgbClr val="FF0000"/>
                </a:solidFill>
              </a:rPr>
              <a:t>实时控制</a:t>
            </a:r>
            <a:r>
              <a:rPr lang="zh-CN" altLang="zh-CN" sz="2000" dirty="0">
                <a:solidFill>
                  <a:srgbClr val="FF0000"/>
                </a:solidFill>
              </a:rPr>
              <a:t>系统</a:t>
            </a:r>
            <a:r>
              <a:rPr lang="zh-CN" altLang="zh-CN" sz="2000" dirty="0"/>
              <a:t>通常是指以计算机为中心的生产过程控制系统，如铁冶炼和钢板扎制的自动控制、炼油、化工生产过程的自动控制等</a:t>
            </a:r>
            <a:r>
              <a:rPr lang="zh-CN" altLang="zh-CN" sz="2000" dirty="0" smtClean="0"/>
              <a:t>。</a:t>
            </a:r>
            <a:endParaRPr lang="en-US" altLang="zh-CN" sz="2000" dirty="0" smtClean="0"/>
          </a:p>
          <a:p>
            <a:pPr lvl="1">
              <a:lnSpc>
                <a:spcPct val="160000"/>
              </a:lnSpc>
            </a:pPr>
            <a:r>
              <a:rPr lang="zh-CN" altLang="zh-CN" sz="2000" dirty="0" smtClean="0">
                <a:solidFill>
                  <a:srgbClr val="FF0000"/>
                </a:solidFill>
              </a:rPr>
              <a:t>实时</a:t>
            </a:r>
            <a:r>
              <a:rPr lang="zh-CN" altLang="zh-CN" sz="2000" dirty="0">
                <a:solidFill>
                  <a:srgbClr val="FF0000"/>
                </a:solidFill>
              </a:rPr>
              <a:t>信息处理系统</a:t>
            </a:r>
            <a:r>
              <a:rPr lang="zh-CN" altLang="zh-CN" sz="2000" dirty="0"/>
              <a:t>是指计算机及时接收从远程终端发来的服务请求，根据用户提出的题对信息进行检索和处理，并在很短的时间内对用户做出正确回答，如机票订购系统、情报检索系统等</a:t>
            </a:r>
            <a:r>
              <a:rPr lang="zh-CN" altLang="zh-CN" sz="2000" dirty="0" smtClean="0"/>
              <a:t>。</a:t>
            </a:r>
            <a:endParaRPr lang="zh-CN" altLang="zh-CN" sz="20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2048351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en-US" sz="2400" dirty="0" smtClean="0"/>
              <a:t>分布式操作系统（</a:t>
            </a:r>
            <a:r>
              <a:rPr lang="en-US" altLang="zh-CN" sz="2400" dirty="0" smtClean="0"/>
              <a:t>Distributed </a:t>
            </a:r>
            <a:r>
              <a:rPr lang="en-US" altLang="zh-CN" sz="2400" dirty="0"/>
              <a:t>Operating </a:t>
            </a:r>
            <a:r>
              <a:rPr lang="en-US" altLang="zh-CN" sz="2400" dirty="0" smtClean="0"/>
              <a:t>Systems</a:t>
            </a:r>
            <a:r>
              <a:rPr lang="zh-CN" altLang="en-US" sz="2400" dirty="0" smtClean="0"/>
              <a:t>）</a:t>
            </a:r>
            <a:endParaRPr lang="en-US" altLang="zh-CN" sz="2400" dirty="0" smtClean="0"/>
          </a:p>
          <a:p>
            <a:pPr lvl="1">
              <a:lnSpc>
                <a:spcPct val="150000"/>
              </a:lnSpc>
            </a:pPr>
            <a:r>
              <a:rPr lang="zh-CN" altLang="zh-CN" sz="2000" dirty="0" smtClean="0"/>
              <a:t>分布式操作系统是为分布计算系统配置的操作系统。可获得</a:t>
            </a:r>
            <a:r>
              <a:rPr lang="zh-CN" altLang="zh-CN" sz="2000" dirty="0"/>
              <a:t>极高的运算能力及广泛的</a:t>
            </a:r>
            <a:r>
              <a:rPr lang="zh-CN" altLang="zh-CN" sz="2000" dirty="0" smtClean="0"/>
              <a:t>数据共享。</a:t>
            </a:r>
            <a:endParaRPr lang="en-US" altLang="zh-CN" sz="2000" dirty="0" smtClean="0"/>
          </a:p>
          <a:p>
            <a:pPr lvl="1">
              <a:lnSpc>
                <a:spcPct val="150000"/>
              </a:lnSpc>
            </a:pPr>
            <a:r>
              <a:rPr lang="zh-CN" altLang="zh-CN" sz="2000" dirty="0"/>
              <a:t>网络操作系统和分布式操作系统虽然都用于管理分布在不同地理位置的计算机，但最大的差别是</a:t>
            </a:r>
            <a:r>
              <a:rPr lang="zh-CN" altLang="zh-CN" sz="2000" dirty="0" smtClean="0"/>
              <a:t>：网络</a:t>
            </a:r>
            <a:r>
              <a:rPr lang="zh-CN" altLang="zh-CN" sz="2000" dirty="0"/>
              <a:t>操作系统知道确切的网址，而分布式系统则不知道计算机的确切地址</a:t>
            </a:r>
            <a:r>
              <a:rPr lang="zh-CN" altLang="zh-CN" sz="2000" dirty="0" smtClean="0"/>
              <a:t>；分布式操作系统</a:t>
            </a:r>
            <a:r>
              <a:rPr lang="zh-CN" altLang="zh-CN" sz="2000" dirty="0"/>
              <a:t>负责整个的资源分配，能很好地隐藏系统内部的实现细节，如对象的物理位置等，这些都是对用户透明的</a:t>
            </a:r>
            <a:r>
              <a:rPr lang="zh-CN" altLang="zh-CN" sz="2000" dirty="0" smtClean="0"/>
              <a:t>。</a:t>
            </a:r>
            <a:endParaRPr lang="zh-CN" altLang="zh-CN" sz="2000" dirty="0"/>
          </a:p>
          <a:p>
            <a:pPr>
              <a:lnSpc>
                <a:spcPct val="150000"/>
              </a:lnSpc>
            </a:pPr>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2686167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effectLst/>
              </a:rPr>
              <a:t>第</a:t>
            </a:r>
            <a:r>
              <a:rPr lang="en-US" altLang="zh-CN" dirty="0">
                <a:effectLst/>
              </a:rPr>
              <a:t>2</a:t>
            </a:r>
            <a:r>
              <a:rPr lang="zh-CN" altLang="en-US" dirty="0">
                <a:effectLst/>
              </a:rPr>
              <a:t>章 </a:t>
            </a:r>
            <a:r>
              <a:rPr lang="en-US" altLang="zh-CN" dirty="0">
                <a:effectLst/>
              </a:rPr>
              <a:t>Windows 7</a:t>
            </a:r>
            <a:r>
              <a:rPr lang="zh-CN" altLang="en-US" dirty="0">
                <a:effectLst/>
              </a:rPr>
              <a:t>操作系统</a:t>
            </a:r>
          </a:p>
        </p:txBody>
      </p:sp>
      <p:sp>
        <p:nvSpPr>
          <p:cNvPr id="3" name="内容占位符 2"/>
          <p:cNvSpPr>
            <a:spLocks noGrp="1"/>
          </p:cNvSpPr>
          <p:nvPr>
            <p:ph sz="quarter" idx="1"/>
          </p:nvPr>
        </p:nvSpPr>
        <p:spPr/>
        <p:txBody>
          <a:bodyPr>
            <a:normAutofit fontScale="85000" lnSpcReduction="10000"/>
          </a:bodyPr>
          <a:lstStyle/>
          <a:p>
            <a:pPr>
              <a:lnSpc>
                <a:spcPct val="160000"/>
              </a:lnSpc>
            </a:pPr>
            <a:r>
              <a:rPr lang="en-US" altLang="zh-CN" dirty="0"/>
              <a:t>Windows 7</a:t>
            </a:r>
            <a:r>
              <a:rPr lang="zh-CN" altLang="zh-CN" dirty="0"/>
              <a:t>操作系统是由</a:t>
            </a:r>
            <a:r>
              <a:rPr lang="en-US" altLang="zh-CN" dirty="0"/>
              <a:t>Microsoft</a:t>
            </a:r>
            <a:r>
              <a:rPr lang="zh-CN" altLang="zh-CN" dirty="0"/>
              <a:t>公司于</a:t>
            </a:r>
            <a:r>
              <a:rPr lang="en-US" altLang="zh-CN" dirty="0"/>
              <a:t>2009</a:t>
            </a:r>
            <a:r>
              <a:rPr lang="zh-CN" altLang="zh-CN" dirty="0"/>
              <a:t>年</a:t>
            </a:r>
            <a:r>
              <a:rPr lang="en-US" altLang="zh-CN" dirty="0"/>
              <a:t>10</a:t>
            </a:r>
            <a:r>
              <a:rPr lang="zh-CN" altLang="zh-CN" dirty="0"/>
              <a:t>月</a:t>
            </a:r>
            <a:r>
              <a:rPr lang="en-US" altLang="zh-CN" dirty="0"/>
              <a:t>22</a:t>
            </a:r>
            <a:r>
              <a:rPr lang="zh-CN" altLang="zh-CN" dirty="0"/>
              <a:t>日推出的，目前世界上应用最广泛的操作系统，可供家庭及商业工作环境、笔记本电脑、平板电脑、多媒体中心等使用</a:t>
            </a:r>
            <a:r>
              <a:rPr lang="zh-CN" altLang="zh-CN" dirty="0" smtClean="0"/>
              <a:t>。</a:t>
            </a:r>
            <a:endParaRPr lang="en-US" altLang="zh-CN" dirty="0" smtClean="0"/>
          </a:p>
          <a:p>
            <a:pPr>
              <a:lnSpc>
                <a:spcPct val="160000"/>
              </a:lnSpc>
            </a:pPr>
            <a:r>
              <a:rPr lang="zh-CN" altLang="zh-CN" dirty="0" smtClean="0"/>
              <a:t>中文版</a:t>
            </a:r>
            <a:r>
              <a:rPr lang="en-US" altLang="zh-CN" dirty="0"/>
              <a:t>Windows 7</a:t>
            </a:r>
            <a:r>
              <a:rPr lang="zh-CN" altLang="zh-CN" dirty="0"/>
              <a:t>以直观、方便的图形界面呈现在用户面前，以强大的功能和简洁的菜单为特点，使用户操作计算机变得简单、安全，成为用户提高工作效率和工作质量的有力工具</a:t>
            </a:r>
            <a:r>
              <a:rPr lang="zh-CN" altLang="zh-CN" dirty="0" smtClean="0"/>
              <a:t>。</a:t>
            </a:r>
            <a:endParaRPr lang="en-US" altLang="zh-CN" dirty="0" smtClean="0"/>
          </a:p>
          <a:p>
            <a:pPr>
              <a:lnSpc>
                <a:spcPct val="160000"/>
              </a:lnSpc>
            </a:pPr>
            <a:r>
              <a:rPr lang="en-US" altLang="zh-CN" dirty="0" smtClean="0"/>
              <a:t>Windows </a:t>
            </a:r>
            <a:r>
              <a:rPr lang="en-US" altLang="zh-CN" dirty="0"/>
              <a:t>7</a:t>
            </a:r>
            <a:r>
              <a:rPr lang="zh-CN" altLang="zh-CN" dirty="0"/>
              <a:t>还对系统性能、响应性、安全性、可靠性和兼容性等基本功能进行了改进</a:t>
            </a:r>
            <a:r>
              <a:rPr lang="zh-CN" altLang="zh-CN" dirty="0" smtClean="0"/>
              <a:t>。</a:t>
            </a:r>
            <a:endParaRPr lang="zh-CN" altLang="zh-CN"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615113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2.1.3 </a:t>
            </a:r>
            <a:r>
              <a:rPr lang="zh-CN" altLang="zh-CN" dirty="0"/>
              <a:t>操作系统的分类</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20</a:t>
            </a:fld>
            <a:endParaRPr lang="zh-CN" altLang="en-US"/>
          </a:p>
        </p:txBody>
      </p:sp>
      <p:sp>
        <p:nvSpPr>
          <p:cNvPr id="5" name="内容占位符 4"/>
          <p:cNvSpPr>
            <a:spLocks noGrp="1"/>
          </p:cNvSpPr>
          <p:nvPr>
            <p:ph sz="quarter" idx="1"/>
          </p:nvPr>
        </p:nvSpPr>
        <p:spPr/>
        <p:txBody>
          <a:bodyPr/>
          <a:lstStyle/>
          <a:p>
            <a:r>
              <a:rPr lang="zh-CN" altLang="en-US" sz="2400" dirty="0"/>
              <a:t>分布式操作系统</a:t>
            </a:r>
            <a:endParaRPr lang="en-US" altLang="zh-CN" sz="2400" dirty="0"/>
          </a:p>
          <a:p>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733226354"/>
              </p:ext>
            </p:extLst>
          </p:nvPr>
        </p:nvGraphicFramePr>
        <p:xfrm>
          <a:off x="1331640" y="2132856"/>
          <a:ext cx="6481763" cy="3897312"/>
        </p:xfrm>
        <a:graphic>
          <a:graphicData uri="http://schemas.openxmlformats.org/presentationml/2006/ole">
            <mc:AlternateContent xmlns:mc="http://schemas.openxmlformats.org/markup-compatibility/2006">
              <mc:Choice xmlns:v="urn:schemas-microsoft-com:vml" Requires="v">
                <p:oleObj spid="_x0000_s8203" name="Visio" r:id="rId3" imgW="6721380" imgH="4061963" progId="Visio.Drawing.11">
                  <p:embed/>
                </p:oleObj>
              </mc:Choice>
              <mc:Fallback>
                <p:oleObj name="Visio" r:id="rId3" imgW="6721380" imgH="4061963" progId="Visio.Drawing.11">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132856"/>
                        <a:ext cx="6481763" cy="389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041949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en-US" sz="2400" dirty="0" smtClean="0"/>
              <a:t>网络操作系统</a:t>
            </a:r>
            <a:r>
              <a:rPr lang="zh-CN" altLang="zh-CN" sz="2400" dirty="0"/>
              <a:t>（</a:t>
            </a:r>
            <a:r>
              <a:rPr lang="en-US" altLang="zh-CN" sz="2400" dirty="0"/>
              <a:t>Network Operating System</a:t>
            </a:r>
            <a:r>
              <a:rPr lang="zh-CN" altLang="zh-CN" sz="2400" dirty="0"/>
              <a:t>）</a:t>
            </a:r>
            <a:endParaRPr lang="en-US" altLang="zh-CN" sz="2400" dirty="0" smtClean="0"/>
          </a:p>
          <a:p>
            <a:pPr lvl="1">
              <a:lnSpc>
                <a:spcPct val="150000"/>
              </a:lnSpc>
            </a:pPr>
            <a:r>
              <a:rPr lang="zh-CN" altLang="zh-CN" sz="2200" dirty="0"/>
              <a:t>网络</a:t>
            </a:r>
            <a:r>
              <a:rPr lang="zh-CN" altLang="zh-CN" sz="2200" dirty="0" smtClean="0"/>
              <a:t>操作系统是</a:t>
            </a:r>
            <a:r>
              <a:rPr lang="zh-CN" altLang="zh-CN" sz="2200" dirty="0"/>
              <a:t>网络的心脏和灵魂，通常运行在服务器上，是网络上各计算机能方便而有效地共享网络资源，为网络用户提供所需的各种服务的软件和有关规程的集合</a:t>
            </a:r>
            <a:r>
              <a:rPr lang="zh-CN" altLang="zh-CN" sz="2200" dirty="0" smtClean="0"/>
              <a:t>。</a:t>
            </a:r>
            <a:endParaRPr lang="en-US" altLang="zh-CN" sz="2200" dirty="0" smtClean="0"/>
          </a:p>
          <a:p>
            <a:pPr lvl="1">
              <a:lnSpc>
                <a:spcPct val="150000"/>
              </a:lnSpc>
            </a:pPr>
            <a:r>
              <a:rPr lang="zh-CN" altLang="zh-CN" sz="2200" dirty="0"/>
              <a:t>网络操作系统应具有以下两大功能：</a:t>
            </a:r>
          </a:p>
          <a:p>
            <a:pPr marL="320040" lvl="1" indent="0">
              <a:lnSpc>
                <a:spcPct val="150000"/>
              </a:lnSpc>
              <a:buNone/>
            </a:pPr>
            <a:r>
              <a:rPr lang="zh-CN" altLang="zh-CN" sz="2200" dirty="0"/>
              <a:t>（</a:t>
            </a:r>
            <a:r>
              <a:rPr lang="en-US" altLang="zh-CN" sz="2200" dirty="0"/>
              <a:t>1</a:t>
            </a:r>
            <a:r>
              <a:rPr lang="zh-CN" altLang="zh-CN" sz="2200" dirty="0"/>
              <a:t>）提供高效、可靠的网络通信能力；</a:t>
            </a:r>
          </a:p>
          <a:p>
            <a:pPr marL="320040" lvl="1" indent="0">
              <a:lnSpc>
                <a:spcPct val="150000"/>
              </a:lnSpc>
              <a:buNone/>
            </a:pPr>
            <a:r>
              <a:rPr lang="zh-CN" altLang="zh-CN" sz="2200" dirty="0"/>
              <a:t>（</a:t>
            </a:r>
            <a:r>
              <a:rPr lang="en-US" altLang="zh-CN" sz="2200" dirty="0"/>
              <a:t>2</a:t>
            </a:r>
            <a:r>
              <a:rPr lang="zh-CN" altLang="zh-CN" sz="2200" dirty="0"/>
              <a:t>）提供多种网络服务</a:t>
            </a:r>
            <a:r>
              <a:rPr lang="zh-CN" altLang="zh-CN" sz="2200" dirty="0" smtClean="0"/>
              <a:t>功能</a:t>
            </a:r>
            <a:r>
              <a:rPr lang="zh-CN" altLang="en-US" sz="2200" dirty="0" smtClean="0"/>
              <a:t>。</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3758099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2.1.3 </a:t>
            </a:r>
            <a:r>
              <a:rPr lang="zh-CN" altLang="zh-CN" b="1" dirty="0"/>
              <a:t>操作系统的分类</a:t>
            </a:r>
            <a:endParaRPr lang="zh-CN" altLang="en-US" dirty="0"/>
          </a:p>
        </p:txBody>
      </p:sp>
      <p:sp>
        <p:nvSpPr>
          <p:cNvPr id="3" name="内容占位符 2"/>
          <p:cNvSpPr>
            <a:spLocks noGrp="1"/>
          </p:cNvSpPr>
          <p:nvPr>
            <p:ph sz="quarter" idx="1"/>
          </p:nvPr>
        </p:nvSpPr>
        <p:spPr>
          <a:xfrm>
            <a:off x="914400" y="1447800"/>
            <a:ext cx="7772400" cy="4933528"/>
          </a:xfrm>
        </p:spPr>
        <p:txBody>
          <a:bodyPr>
            <a:normAutofit/>
          </a:bodyPr>
          <a:lstStyle/>
          <a:p>
            <a:pPr>
              <a:lnSpc>
                <a:spcPct val="150000"/>
              </a:lnSpc>
            </a:pPr>
            <a:r>
              <a:rPr lang="zh-CN" altLang="en-US" sz="2400" dirty="0" smtClean="0"/>
              <a:t>嵌入式操作系统</a:t>
            </a:r>
            <a:r>
              <a:rPr lang="zh-CN" altLang="zh-CN" sz="2400" dirty="0"/>
              <a:t>（</a:t>
            </a:r>
            <a:r>
              <a:rPr lang="en-US" altLang="zh-CN" sz="2400" dirty="0"/>
              <a:t>Embedded Operating System</a:t>
            </a:r>
            <a:r>
              <a:rPr lang="zh-CN" altLang="zh-CN" sz="2400" dirty="0"/>
              <a:t>）</a:t>
            </a:r>
            <a:endParaRPr lang="en-US" altLang="zh-CN" sz="2400" dirty="0" smtClean="0"/>
          </a:p>
          <a:p>
            <a:pPr lvl="1">
              <a:lnSpc>
                <a:spcPct val="150000"/>
              </a:lnSpc>
            </a:pPr>
            <a:r>
              <a:rPr lang="zh-CN" altLang="zh-CN" sz="2000" dirty="0" smtClean="0"/>
              <a:t>运行</a:t>
            </a:r>
            <a:r>
              <a:rPr lang="zh-CN" altLang="zh-CN" sz="2000" dirty="0"/>
              <a:t>在嵌入式系统环境中，需要完成响应外部请求、调度执行任务和控制</a:t>
            </a:r>
            <a:r>
              <a:rPr lang="en-US" altLang="zh-CN" sz="2000" dirty="0"/>
              <a:t>I/O</a:t>
            </a:r>
            <a:r>
              <a:rPr lang="zh-CN" altLang="zh-CN" sz="2000" dirty="0"/>
              <a:t>设备等特定的操作系统功能</a:t>
            </a:r>
            <a:r>
              <a:rPr lang="zh-CN" altLang="zh-CN" sz="2000" dirty="0" smtClean="0"/>
              <a:t>。</a:t>
            </a:r>
            <a:endParaRPr lang="en-US" altLang="zh-CN" sz="2000" dirty="0" smtClean="0"/>
          </a:p>
          <a:p>
            <a:pPr lvl="1">
              <a:lnSpc>
                <a:spcPct val="150000"/>
              </a:lnSpc>
            </a:pPr>
            <a:r>
              <a:rPr lang="zh-CN" altLang="zh-CN" sz="2000" dirty="0"/>
              <a:t>嵌入式系统广泛应用于工业控制、交通管理、信息家电、家庭智能管理、</a:t>
            </a:r>
            <a:r>
              <a:rPr lang="en-US" altLang="zh-CN" sz="2000" dirty="0"/>
              <a:t>POS</a:t>
            </a:r>
            <a:r>
              <a:rPr lang="zh-CN" altLang="zh-CN" sz="2000" dirty="0"/>
              <a:t>网络、环境工程与自然、机器人和机电产品应用等领域。</a:t>
            </a:r>
            <a:endParaRPr lang="en-US" altLang="zh-CN" sz="2000" dirty="0"/>
          </a:p>
          <a:p>
            <a:pPr lvl="1">
              <a:lnSpc>
                <a:spcPct val="150000"/>
              </a:lnSpc>
            </a:pPr>
            <a:r>
              <a:rPr lang="zh-CN" altLang="zh-CN" sz="2000" dirty="0"/>
              <a:t>目前在嵌入式领域广泛使用的操作系统有：嵌入式</a:t>
            </a:r>
            <a:r>
              <a:rPr lang="en-US" altLang="zh-CN" sz="2000" dirty="0"/>
              <a:t>Linux</a:t>
            </a:r>
            <a:r>
              <a:rPr lang="zh-CN" altLang="zh-CN" sz="2000" dirty="0"/>
              <a:t>、</a:t>
            </a:r>
            <a:r>
              <a:rPr lang="en-US" altLang="zh-CN" sz="2000" dirty="0"/>
              <a:t>Windows Embedded</a:t>
            </a:r>
            <a:r>
              <a:rPr lang="zh-CN" altLang="zh-CN" sz="2000" dirty="0"/>
              <a:t>、</a:t>
            </a:r>
            <a:r>
              <a:rPr lang="en-US" altLang="zh-CN" sz="2000" dirty="0" err="1"/>
              <a:t>VxWorks</a:t>
            </a:r>
            <a:r>
              <a:rPr lang="zh-CN" altLang="zh-CN" sz="2000" dirty="0"/>
              <a:t>等，以及应用在智能手机和平板电脑的</a:t>
            </a:r>
            <a:r>
              <a:rPr lang="en-US" altLang="zh-CN" sz="2000" dirty="0"/>
              <a:t>Android</a:t>
            </a:r>
            <a:r>
              <a:rPr lang="zh-CN" altLang="zh-CN" sz="2000" dirty="0"/>
              <a:t>、</a:t>
            </a:r>
            <a:r>
              <a:rPr lang="en-US" altLang="zh-CN" sz="2000" dirty="0"/>
              <a:t>iOS</a:t>
            </a:r>
            <a:r>
              <a:rPr lang="zh-CN" altLang="zh-CN" sz="2000" dirty="0"/>
              <a:t>等。</a:t>
            </a:r>
            <a:endParaRPr lang="en-US" altLang="zh-CN" sz="2000" dirty="0" smtClean="0"/>
          </a:p>
          <a:p>
            <a:pPr lvl="1">
              <a:lnSpc>
                <a:spcPct val="150000"/>
              </a:lnSpc>
            </a:pPr>
            <a:endParaRPr lang="en-US" altLang="zh-CN" sz="2200" dirty="0" smtClean="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29674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2.1.4 </a:t>
            </a:r>
            <a:r>
              <a:rPr lang="zh-CN" altLang="zh-CN" dirty="0"/>
              <a:t>几种常用的操作系统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 </a:t>
            </a:r>
            <a:r>
              <a:rPr lang="zh-CN" altLang="en-US" dirty="0"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23</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smtClean="0"/>
              <a:t>1.Unix</a:t>
            </a:r>
          </a:p>
          <a:p>
            <a:pPr marL="617220" lvl="1" indent="-342900">
              <a:lnSpc>
                <a:spcPct val="150000"/>
              </a:lnSpc>
              <a:buFont typeface="Wingdings" panose="05000000000000000000" pitchFamily="2" charset="2"/>
              <a:buChar char="l"/>
            </a:pPr>
            <a:r>
              <a:rPr lang="zh-CN" altLang="en-US" sz="2200" dirty="0"/>
              <a:t>强大的多用户、多任务操作系统，支持多种处理器架构。是科学计算、大型机、超级电脑等所用操作系统的</a:t>
            </a:r>
            <a:r>
              <a:rPr lang="zh-CN" altLang="en-US" sz="2200" dirty="0" smtClean="0"/>
              <a:t>主流。</a:t>
            </a:r>
            <a:endParaRPr lang="en-US" altLang="zh-CN" sz="2200" dirty="0" smtClean="0"/>
          </a:p>
          <a:p>
            <a:pPr marL="0" indent="0">
              <a:lnSpc>
                <a:spcPct val="150000"/>
              </a:lnSpc>
              <a:buNone/>
            </a:pPr>
            <a:r>
              <a:rPr lang="en-US" altLang="zh-CN" sz="2400" dirty="0" smtClean="0"/>
              <a:t>2.Linux</a:t>
            </a:r>
            <a:endParaRPr lang="zh-CN" altLang="zh-CN" sz="2400" dirty="0"/>
          </a:p>
          <a:p>
            <a:pPr marL="617220" lvl="1" indent="-342900">
              <a:lnSpc>
                <a:spcPct val="150000"/>
              </a:lnSpc>
              <a:buFont typeface="Wingdings" panose="05000000000000000000" pitchFamily="2" charset="2"/>
              <a:buChar char="l"/>
            </a:pPr>
            <a:r>
              <a:rPr lang="zh-CN" altLang="zh-CN" sz="2000" dirty="0"/>
              <a:t>自由和开放源码的类</a:t>
            </a:r>
            <a:r>
              <a:rPr lang="en-US" altLang="zh-CN" sz="2000" dirty="0"/>
              <a:t>Unix</a:t>
            </a:r>
            <a:r>
              <a:rPr lang="zh-CN" altLang="zh-CN" sz="2000" dirty="0" smtClean="0"/>
              <a:t>操作系统</a:t>
            </a:r>
            <a:r>
              <a:rPr lang="zh-CN" altLang="en-US" sz="2000" dirty="0" smtClean="0"/>
              <a:t>。</a:t>
            </a:r>
            <a:r>
              <a:rPr lang="zh-CN" altLang="zh-CN" sz="2000" dirty="0"/>
              <a:t>可安装在各种计算机硬件设备中，比如手机、平板电脑、路由器、视频游戏控制台、台式计算机、大型机和超级计算机</a:t>
            </a:r>
            <a:r>
              <a:rPr lang="zh-CN" altLang="zh-CN" sz="2000" dirty="0" smtClean="0"/>
              <a:t>。</a:t>
            </a:r>
            <a:endParaRPr lang="zh-CN" altLang="en-US" sz="2200" dirty="0"/>
          </a:p>
        </p:txBody>
      </p:sp>
    </p:spTree>
    <p:extLst>
      <p:ext uri="{BB962C8B-B14F-4D97-AF65-F5344CB8AC3E}">
        <p14:creationId xmlns:p14="http://schemas.microsoft.com/office/powerpoint/2010/main" val="3865681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2.1.4 </a:t>
            </a:r>
            <a:r>
              <a:rPr lang="zh-CN" altLang="zh-CN" dirty="0"/>
              <a:t>几种常用的操作系统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24</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3.Mac OS X</a:t>
            </a:r>
            <a:endParaRPr lang="zh-CN" altLang="zh-CN" sz="2400" dirty="0"/>
          </a:p>
          <a:p>
            <a:pPr lvl="1">
              <a:lnSpc>
                <a:spcPct val="150000"/>
              </a:lnSpc>
            </a:pPr>
            <a:r>
              <a:rPr lang="en-US" altLang="zh-CN" sz="2200" dirty="0"/>
              <a:t>Mac OS X</a:t>
            </a:r>
            <a:r>
              <a:rPr lang="zh-CN" altLang="zh-CN" sz="2200" dirty="0"/>
              <a:t>是苹果麦金塔电脑之操作系统软件的</a:t>
            </a:r>
            <a:r>
              <a:rPr lang="en-US" altLang="zh-CN" sz="2200" dirty="0"/>
              <a:t>Mac OS</a:t>
            </a:r>
            <a:r>
              <a:rPr lang="zh-CN" altLang="zh-CN" sz="2200" dirty="0"/>
              <a:t>最新版本。</a:t>
            </a:r>
            <a:r>
              <a:rPr lang="en-US" altLang="zh-CN" sz="2200" dirty="0"/>
              <a:t>Mac OS</a:t>
            </a:r>
            <a:r>
              <a:rPr lang="zh-CN" altLang="zh-CN" sz="2200" dirty="0"/>
              <a:t>是一套运行于苹果</a:t>
            </a:r>
            <a:r>
              <a:rPr lang="en-US" altLang="zh-CN" sz="2200" dirty="0"/>
              <a:t>Macintosh</a:t>
            </a:r>
            <a:r>
              <a:rPr lang="zh-CN" altLang="zh-CN" sz="2200" dirty="0"/>
              <a:t>系列电脑上的操作系统</a:t>
            </a:r>
            <a:r>
              <a:rPr lang="zh-CN" altLang="zh-CN" sz="2200" dirty="0" smtClean="0"/>
              <a:t>。</a:t>
            </a:r>
            <a:endParaRPr lang="en-US" altLang="zh-CN" sz="2200" dirty="0" smtClean="0"/>
          </a:p>
          <a:p>
            <a:pPr marL="0" indent="0">
              <a:lnSpc>
                <a:spcPct val="150000"/>
              </a:lnSpc>
              <a:buNone/>
            </a:pPr>
            <a:r>
              <a:rPr lang="en-US" altLang="zh-CN" sz="2400" dirty="0"/>
              <a:t>4.Windows</a:t>
            </a:r>
            <a:endParaRPr lang="zh-CN" altLang="zh-CN" sz="2400" dirty="0"/>
          </a:p>
          <a:p>
            <a:pPr lvl="1">
              <a:lnSpc>
                <a:spcPct val="150000"/>
              </a:lnSpc>
            </a:pPr>
            <a:r>
              <a:rPr lang="en-US" altLang="zh-CN" sz="2000" dirty="0"/>
              <a:t>Windows</a:t>
            </a:r>
            <a:r>
              <a:rPr lang="zh-CN" altLang="zh-CN" sz="2000" dirty="0"/>
              <a:t>操作系统是一款由美国微软公司开发的窗口化</a:t>
            </a:r>
            <a:r>
              <a:rPr lang="zh-CN" altLang="zh-CN" sz="2000" dirty="0" smtClean="0"/>
              <a:t>操作系统</a:t>
            </a:r>
            <a:r>
              <a:rPr lang="zh-CN" altLang="en-US" sz="2000" dirty="0" smtClean="0"/>
              <a:t>，</a:t>
            </a:r>
            <a:r>
              <a:rPr lang="zh-CN" altLang="zh-CN" sz="2000" dirty="0" smtClean="0"/>
              <a:t>是</a:t>
            </a:r>
            <a:r>
              <a:rPr lang="zh-CN" altLang="zh-CN" sz="2000" dirty="0"/>
              <a:t>目前世界上使用最广泛的操作系统。</a:t>
            </a:r>
            <a:endParaRPr lang="zh-CN" altLang="en-US" sz="2200" dirty="0"/>
          </a:p>
        </p:txBody>
      </p:sp>
    </p:spTree>
    <p:extLst>
      <p:ext uri="{BB962C8B-B14F-4D97-AF65-F5344CB8AC3E}">
        <p14:creationId xmlns:p14="http://schemas.microsoft.com/office/powerpoint/2010/main" val="3908147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1000"/>
                                        <p:tgtEl>
                                          <p:spTgt spid="5">
                                            <p:txEl>
                                              <p:pRg st="3" end="3"/>
                                            </p:txEl>
                                          </p:spTgt>
                                        </p:tgtEl>
                                      </p:cBhvr>
                                    </p:animEffect>
                                    <p:anim calcmode="lin" valueType="num">
                                      <p:cBhvr>
                                        <p:cTn id="2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2.1.5 Windows 7</a:t>
            </a:r>
            <a:r>
              <a:rPr lang="zh-CN" altLang="zh-CN" b="1" dirty="0" smtClean="0"/>
              <a:t>概述</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dirty="0"/>
              <a:t>目前</a:t>
            </a:r>
            <a:r>
              <a:rPr lang="en-US" altLang="zh-CN" dirty="0"/>
              <a:t>Windows 7</a:t>
            </a:r>
            <a:r>
              <a:rPr lang="zh-CN" altLang="zh-CN" dirty="0"/>
              <a:t>的版本主要有以下</a:t>
            </a:r>
            <a:r>
              <a:rPr lang="en-US" altLang="zh-CN" dirty="0"/>
              <a:t>5</a:t>
            </a:r>
            <a:r>
              <a:rPr lang="zh-CN" altLang="zh-CN" dirty="0" smtClean="0"/>
              <a:t>种</a:t>
            </a:r>
            <a:r>
              <a:rPr lang="zh-CN" altLang="en-US" dirty="0" smtClean="0"/>
              <a:t>：</a:t>
            </a:r>
            <a:endParaRPr lang="en-US" altLang="zh-CN" dirty="0" smtClean="0"/>
          </a:p>
          <a:p>
            <a:pPr lvl="1">
              <a:lnSpc>
                <a:spcPct val="150000"/>
              </a:lnSpc>
            </a:pPr>
            <a:r>
              <a:rPr lang="en-US" altLang="zh-CN" dirty="0"/>
              <a:t>Windows 7 Home Basic</a:t>
            </a:r>
            <a:r>
              <a:rPr lang="zh-CN" altLang="zh-CN" dirty="0"/>
              <a:t>，家庭基础</a:t>
            </a:r>
            <a:r>
              <a:rPr lang="zh-CN" altLang="zh-CN" dirty="0" smtClean="0"/>
              <a:t>版</a:t>
            </a:r>
            <a:endParaRPr lang="en-US" altLang="zh-CN" dirty="0" smtClean="0"/>
          </a:p>
          <a:p>
            <a:pPr lvl="1">
              <a:lnSpc>
                <a:spcPct val="150000"/>
              </a:lnSpc>
            </a:pPr>
            <a:r>
              <a:rPr lang="en-US" altLang="zh-CN" dirty="0"/>
              <a:t>Windows 7 Home Premium</a:t>
            </a:r>
            <a:r>
              <a:rPr lang="zh-CN" altLang="zh-CN" dirty="0"/>
              <a:t>，家庭高级</a:t>
            </a:r>
            <a:r>
              <a:rPr lang="zh-CN" altLang="zh-CN" dirty="0" smtClean="0"/>
              <a:t>版</a:t>
            </a:r>
            <a:endParaRPr lang="en-US" altLang="zh-CN" dirty="0" smtClean="0"/>
          </a:p>
          <a:p>
            <a:pPr lvl="1">
              <a:lnSpc>
                <a:spcPct val="150000"/>
              </a:lnSpc>
            </a:pPr>
            <a:r>
              <a:rPr lang="en-US" altLang="zh-CN" dirty="0"/>
              <a:t>Windows 7 Professional</a:t>
            </a:r>
            <a:r>
              <a:rPr lang="zh-CN" altLang="zh-CN" dirty="0"/>
              <a:t>，专业</a:t>
            </a:r>
            <a:r>
              <a:rPr lang="zh-CN" altLang="zh-CN" dirty="0" smtClean="0"/>
              <a:t>版</a:t>
            </a:r>
            <a:endParaRPr lang="en-US" altLang="zh-CN" dirty="0" smtClean="0"/>
          </a:p>
          <a:p>
            <a:pPr lvl="1">
              <a:lnSpc>
                <a:spcPct val="150000"/>
              </a:lnSpc>
            </a:pPr>
            <a:r>
              <a:rPr lang="en-US" altLang="zh-CN" dirty="0"/>
              <a:t>Windows 7 Enterprise</a:t>
            </a:r>
            <a:r>
              <a:rPr lang="zh-CN" altLang="zh-CN" dirty="0"/>
              <a:t>，企业</a:t>
            </a:r>
            <a:r>
              <a:rPr lang="zh-CN" altLang="zh-CN" dirty="0" smtClean="0"/>
              <a:t>版</a:t>
            </a:r>
            <a:endParaRPr lang="en-US" altLang="zh-CN" dirty="0" smtClean="0"/>
          </a:p>
          <a:p>
            <a:pPr lvl="1">
              <a:lnSpc>
                <a:spcPct val="150000"/>
              </a:lnSpc>
            </a:pPr>
            <a:r>
              <a:rPr lang="en-US" altLang="zh-CN" dirty="0"/>
              <a:t>Windows 7 Ultimate</a:t>
            </a:r>
            <a:r>
              <a:rPr lang="zh-CN" altLang="zh-CN" dirty="0"/>
              <a:t>，旗舰版</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25</a:t>
            </a:fld>
            <a:endParaRPr lang="zh-CN" altLang="en-US"/>
          </a:p>
        </p:txBody>
      </p:sp>
    </p:spTree>
    <p:extLst>
      <p:ext uri="{BB962C8B-B14F-4D97-AF65-F5344CB8AC3E}">
        <p14:creationId xmlns:p14="http://schemas.microsoft.com/office/powerpoint/2010/main" val="213074869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 Windows 7</a:t>
            </a:r>
            <a:r>
              <a:rPr lang="zh-CN" altLang="zh-CN" b="1" dirty="0"/>
              <a:t>基本</a:t>
            </a:r>
            <a:r>
              <a:rPr lang="zh-CN" altLang="zh-CN" b="1" dirty="0" smtClean="0"/>
              <a:t>操作</a:t>
            </a:r>
            <a:endParaRPr lang="zh-CN" altLang="en-US" dirty="0"/>
          </a:p>
        </p:txBody>
      </p:sp>
      <p:sp>
        <p:nvSpPr>
          <p:cNvPr id="3" name="内容占位符 2"/>
          <p:cNvSpPr>
            <a:spLocks noGrp="1"/>
          </p:cNvSpPr>
          <p:nvPr>
            <p:ph sz="quarter" idx="1"/>
          </p:nvPr>
        </p:nvSpPr>
        <p:spPr/>
        <p:txBody>
          <a:bodyPr>
            <a:normAutofit/>
          </a:bodyPr>
          <a:lstStyle/>
          <a:p>
            <a:pPr marL="0" indent="0">
              <a:lnSpc>
                <a:spcPct val="150000"/>
              </a:lnSpc>
              <a:buNone/>
            </a:pPr>
            <a:r>
              <a:rPr lang="en-US" altLang="zh-CN" sz="2400" dirty="0" smtClean="0"/>
              <a:t>2.2.1  Windows 7</a:t>
            </a:r>
            <a:r>
              <a:rPr lang="zh-CN" altLang="en-US" sz="2400" dirty="0" smtClean="0"/>
              <a:t>的安装</a:t>
            </a:r>
            <a:endParaRPr lang="en-US" altLang="zh-CN" sz="2400" dirty="0" smtClean="0"/>
          </a:p>
          <a:p>
            <a:pPr marL="0" indent="0">
              <a:lnSpc>
                <a:spcPct val="150000"/>
              </a:lnSpc>
              <a:buNone/>
            </a:pPr>
            <a:r>
              <a:rPr lang="en-US" altLang="zh-CN" sz="2400" dirty="0" smtClean="0"/>
              <a:t>2.2.2  Windows </a:t>
            </a:r>
            <a:r>
              <a:rPr lang="en-US" altLang="zh-CN" sz="2400" dirty="0"/>
              <a:t>7</a:t>
            </a:r>
            <a:r>
              <a:rPr lang="zh-CN" altLang="en-US" sz="2400" dirty="0" smtClean="0"/>
              <a:t>的启动与退出</a:t>
            </a:r>
            <a:endParaRPr lang="en-US" altLang="zh-CN" sz="2400" dirty="0" smtClean="0"/>
          </a:p>
          <a:p>
            <a:pPr marL="0" indent="0">
              <a:lnSpc>
                <a:spcPct val="150000"/>
              </a:lnSpc>
              <a:buNone/>
            </a:pPr>
            <a:r>
              <a:rPr lang="en-US" altLang="zh-CN" sz="2400" dirty="0" smtClean="0"/>
              <a:t>2.2.3  Windows 7</a:t>
            </a:r>
            <a:r>
              <a:rPr lang="zh-CN" altLang="en-US" sz="2400" dirty="0" smtClean="0"/>
              <a:t>桌面应用</a:t>
            </a:r>
            <a:endParaRPr lang="en-US" altLang="zh-CN" sz="2400" dirty="0" smtClean="0"/>
          </a:p>
          <a:p>
            <a:pPr marL="0" indent="0">
              <a:lnSpc>
                <a:spcPct val="150000"/>
              </a:lnSpc>
              <a:buNone/>
            </a:pPr>
            <a:r>
              <a:rPr lang="en-US" altLang="zh-CN" sz="2400" dirty="0" smtClean="0"/>
              <a:t>2.2.4  Windows 7</a:t>
            </a:r>
            <a:r>
              <a:rPr lang="zh-CN" altLang="en-US" sz="2400" dirty="0" smtClean="0"/>
              <a:t>个性化设置</a:t>
            </a:r>
            <a:endParaRPr lang="en-US" altLang="zh-CN" sz="2400" dirty="0" smtClean="0"/>
          </a:p>
          <a:p>
            <a:pPr marL="0" indent="0">
              <a:lnSpc>
                <a:spcPct val="150000"/>
              </a:lnSpc>
              <a:buNone/>
            </a:pPr>
            <a:r>
              <a:rPr lang="en-US" altLang="zh-CN" sz="2400" dirty="0" smtClean="0"/>
              <a:t>2.2.5  Windows 7</a:t>
            </a:r>
            <a:r>
              <a:rPr lang="zh-CN" altLang="en-US" sz="2400" dirty="0" smtClean="0"/>
              <a:t>的窗口与对话框</a:t>
            </a:r>
            <a:endParaRPr lang="en-US" altLang="zh-CN" sz="2400" dirty="0" smtClean="0"/>
          </a:p>
          <a:p>
            <a:pPr marL="0" indent="0">
              <a:lnSpc>
                <a:spcPct val="150000"/>
              </a:lnSpc>
              <a:buNone/>
            </a:pPr>
            <a:r>
              <a:rPr lang="en-US" altLang="zh-CN" sz="2400" dirty="0" smtClean="0"/>
              <a:t>2.2.6  Windows </a:t>
            </a:r>
            <a:r>
              <a:rPr lang="en-US" altLang="zh-CN" sz="2400" dirty="0"/>
              <a:t>7</a:t>
            </a:r>
            <a:r>
              <a:rPr lang="zh-CN" altLang="en-US" sz="2400" dirty="0" smtClean="0"/>
              <a:t>的附件小程序</a:t>
            </a:r>
            <a:endParaRPr lang="zh-CN" altLang="en-US" sz="24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32236380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2.2.1 Windows 7</a:t>
            </a:r>
            <a:r>
              <a:rPr lang="zh-CN" altLang="zh-CN" b="1" dirty="0"/>
              <a:t>的</a:t>
            </a:r>
            <a:r>
              <a:rPr lang="zh-CN" altLang="zh-CN" b="1" dirty="0" smtClean="0"/>
              <a:t>安装</a:t>
            </a:r>
            <a:endParaRPr lang="zh-CN" altLang="en-US" dirty="0"/>
          </a:p>
        </p:txBody>
      </p:sp>
      <p:graphicFrame>
        <p:nvGraphicFramePr>
          <p:cNvPr id="5" name="内容占位符 4"/>
          <p:cNvGraphicFramePr>
            <a:graphicFrameLocks noGrp="1"/>
          </p:cNvGraphicFramePr>
          <p:nvPr>
            <p:ph sz="quarter" idx="1"/>
            <p:extLst>
              <p:ext uri="{D42A27DB-BD31-4B8C-83A1-F6EECF244321}">
                <p14:modId xmlns:p14="http://schemas.microsoft.com/office/powerpoint/2010/main" val="3755511139"/>
              </p:ext>
            </p:extLst>
          </p:nvPr>
        </p:nvGraphicFramePr>
        <p:xfrm>
          <a:off x="899592" y="2060848"/>
          <a:ext cx="7632848" cy="4151328"/>
        </p:xfrm>
        <a:graphic>
          <a:graphicData uri="http://schemas.openxmlformats.org/drawingml/2006/table">
            <a:tbl>
              <a:tblPr>
                <a:tableStyleId>{5DA37D80-6434-44D0-A028-1B22A696006F}</a:tableStyleId>
              </a:tblPr>
              <a:tblGrid>
                <a:gridCol w="1339017"/>
                <a:gridCol w="2621423"/>
                <a:gridCol w="3672408"/>
              </a:tblGrid>
              <a:tr h="416046">
                <a:tc>
                  <a:txBody>
                    <a:bodyPr/>
                    <a:lstStyle/>
                    <a:p>
                      <a:pPr indent="229235" algn="just">
                        <a:lnSpc>
                          <a:spcPct val="150000"/>
                        </a:lnSpc>
                        <a:spcAft>
                          <a:spcPts val="0"/>
                        </a:spcAft>
                      </a:pPr>
                      <a:r>
                        <a:rPr lang="zh-CN" sz="1800" b="1" kern="100" dirty="0" smtClean="0">
                          <a:effectLst/>
                        </a:rPr>
                        <a:t>硬件</a:t>
                      </a:r>
                      <a:r>
                        <a:rPr lang="zh-CN" sz="1800" b="1" kern="100" dirty="0">
                          <a:effectLst/>
                        </a:rPr>
                        <a:t>名称</a:t>
                      </a:r>
                      <a:endParaRPr lang="zh-CN" sz="1800" b="1" kern="100" dirty="0">
                        <a:effectLst/>
                        <a:latin typeface="Times New Roman"/>
                        <a:ea typeface="宋体"/>
                      </a:endParaRPr>
                    </a:p>
                  </a:txBody>
                  <a:tcPr marL="68580" marR="68580" marT="0" marB="0" anchor="ctr"/>
                </a:tc>
                <a:tc>
                  <a:txBody>
                    <a:bodyPr/>
                    <a:lstStyle/>
                    <a:p>
                      <a:pPr indent="229235" algn="just">
                        <a:lnSpc>
                          <a:spcPct val="150000"/>
                        </a:lnSpc>
                        <a:spcAft>
                          <a:spcPts val="0"/>
                        </a:spcAft>
                      </a:pPr>
                      <a:r>
                        <a:rPr lang="zh-CN" sz="1800" b="1" kern="100" dirty="0">
                          <a:effectLst/>
                        </a:rPr>
                        <a:t>基本需求</a:t>
                      </a:r>
                      <a:endParaRPr lang="zh-CN" sz="1800" b="1" kern="100" dirty="0">
                        <a:effectLst/>
                        <a:latin typeface="Times New Roman"/>
                        <a:ea typeface="宋体"/>
                      </a:endParaRPr>
                    </a:p>
                  </a:txBody>
                  <a:tcPr marL="68580" marR="68580" marT="0" marB="0" anchor="ctr"/>
                </a:tc>
                <a:tc>
                  <a:txBody>
                    <a:bodyPr/>
                    <a:lstStyle/>
                    <a:p>
                      <a:pPr indent="229235" algn="just">
                        <a:lnSpc>
                          <a:spcPct val="150000"/>
                        </a:lnSpc>
                        <a:spcAft>
                          <a:spcPts val="0"/>
                        </a:spcAft>
                      </a:pPr>
                      <a:r>
                        <a:rPr lang="zh-CN" sz="1800" b="1" kern="100" dirty="0">
                          <a:effectLst/>
                        </a:rPr>
                        <a:t>建议与基本描述</a:t>
                      </a:r>
                      <a:endParaRPr lang="zh-CN" sz="1800" b="1" kern="100" dirty="0">
                        <a:effectLst/>
                        <a:latin typeface="Times New Roman"/>
                        <a:ea typeface="宋体"/>
                      </a:endParaRPr>
                    </a:p>
                  </a:txBody>
                  <a:tcPr marL="68580" marR="68580" marT="0" marB="0" anchor="ctr"/>
                </a:tc>
              </a:tr>
              <a:tr h="416046">
                <a:tc>
                  <a:txBody>
                    <a:bodyPr/>
                    <a:lstStyle/>
                    <a:p>
                      <a:pPr indent="266700" algn="just">
                        <a:lnSpc>
                          <a:spcPct val="150000"/>
                        </a:lnSpc>
                        <a:spcAft>
                          <a:spcPts val="0"/>
                        </a:spcAft>
                      </a:pPr>
                      <a:r>
                        <a:rPr lang="en-US" sz="1800" b="1" u="none" strike="noStrike" kern="100" dirty="0">
                          <a:effectLst/>
                        </a:rPr>
                        <a:t>CPU</a:t>
                      </a:r>
                      <a:endParaRPr lang="zh-CN" sz="1800" b="1" kern="100" dirty="0">
                        <a:effectLst/>
                        <a:latin typeface="Times New Roman"/>
                        <a:ea typeface="宋体"/>
                      </a:endParaRPr>
                    </a:p>
                  </a:txBody>
                  <a:tcPr marL="68580" marR="68580" marT="0" marB="0" anchor="ctr"/>
                </a:tc>
                <a:tc>
                  <a:txBody>
                    <a:bodyPr/>
                    <a:lstStyle/>
                    <a:p>
                      <a:pPr indent="108585" algn="just">
                        <a:lnSpc>
                          <a:spcPct val="150000"/>
                        </a:lnSpc>
                        <a:spcAft>
                          <a:spcPts val="0"/>
                        </a:spcAft>
                      </a:pPr>
                      <a:r>
                        <a:rPr lang="en-US" sz="1800" b="1" kern="100">
                          <a:effectLst/>
                        </a:rPr>
                        <a:t>1GHz</a:t>
                      </a:r>
                      <a:r>
                        <a:rPr lang="zh-CN" sz="1800" b="1" kern="100">
                          <a:effectLst/>
                        </a:rPr>
                        <a:t>及以上</a:t>
                      </a:r>
                      <a:endParaRPr lang="zh-CN" sz="1800" b="1" kern="10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800" b="1" kern="100" dirty="0">
                          <a:effectLst/>
                        </a:rPr>
                        <a:t>安装</a:t>
                      </a:r>
                      <a:r>
                        <a:rPr lang="en-US" sz="1800" b="1" kern="100" dirty="0">
                          <a:effectLst/>
                        </a:rPr>
                        <a:t>64</a:t>
                      </a:r>
                      <a:r>
                        <a:rPr lang="zh-CN" sz="1800" b="1" kern="100" dirty="0">
                          <a:effectLst/>
                        </a:rPr>
                        <a:t>位</a:t>
                      </a:r>
                      <a:r>
                        <a:rPr lang="en-US" sz="1800" b="1" kern="100" dirty="0">
                          <a:effectLst/>
                        </a:rPr>
                        <a:t>Windows 7</a:t>
                      </a:r>
                      <a:r>
                        <a:rPr lang="zh-CN" sz="1800" b="1" kern="100" dirty="0">
                          <a:effectLst/>
                        </a:rPr>
                        <a:t>需要更高</a:t>
                      </a:r>
                      <a:r>
                        <a:rPr lang="en-US" sz="1800" b="1" u="none" strike="noStrike" kern="100" dirty="0">
                          <a:effectLst/>
                        </a:rPr>
                        <a:t>CPU</a:t>
                      </a:r>
                      <a:r>
                        <a:rPr lang="zh-CN" sz="1800" b="1" kern="100" dirty="0">
                          <a:effectLst/>
                        </a:rPr>
                        <a:t>支持</a:t>
                      </a:r>
                      <a:endParaRPr lang="zh-CN" sz="1800" b="1" kern="100" dirty="0">
                        <a:effectLst/>
                        <a:latin typeface="Times New Roman"/>
                        <a:ea typeface="宋体"/>
                      </a:endParaRPr>
                    </a:p>
                  </a:txBody>
                  <a:tcPr marL="68580" marR="68580" marT="0" marB="0" anchor="ctr"/>
                </a:tc>
              </a:tr>
              <a:tr h="416046">
                <a:tc>
                  <a:txBody>
                    <a:bodyPr/>
                    <a:lstStyle/>
                    <a:p>
                      <a:pPr indent="266700" algn="just">
                        <a:lnSpc>
                          <a:spcPct val="150000"/>
                        </a:lnSpc>
                        <a:spcAft>
                          <a:spcPts val="0"/>
                        </a:spcAft>
                      </a:pPr>
                      <a:r>
                        <a:rPr lang="en-US" sz="1800" b="1" u="none" strike="noStrike" kern="100" dirty="0" err="1">
                          <a:effectLst/>
                        </a:rPr>
                        <a:t>内存</a:t>
                      </a:r>
                      <a:endParaRPr lang="zh-CN" sz="1800" b="1" kern="100" dirty="0">
                        <a:effectLst/>
                        <a:latin typeface="Times New Roman"/>
                        <a:ea typeface="宋体"/>
                      </a:endParaRPr>
                    </a:p>
                  </a:txBody>
                  <a:tcPr marL="68580" marR="68580" marT="0" marB="0" anchor="ctr"/>
                </a:tc>
                <a:tc>
                  <a:txBody>
                    <a:bodyPr/>
                    <a:lstStyle/>
                    <a:p>
                      <a:pPr indent="108585" algn="just">
                        <a:lnSpc>
                          <a:spcPct val="150000"/>
                        </a:lnSpc>
                        <a:spcAft>
                          <a:spcPts val="0"/>
                        </a:spcAft>
                      </a:pPr>
                      <a:r>
                        <a:rPr lang="en-US" sz="1800" b="1" kern="100">
                          <a:effectLst/>
                        </a:rPr>
                        <a:t>1GB</a:t>
                      </a:r>
                      <a:r>
                        <a:rPr lang="zh-CN" sz="1800" b="1" kern="100">
                          <a:effectLst/>
                        </a:rPr>
                        <a:t>及以上</a:t>
                      </a:r>
                      <a:endParaRPr lang="zh-CN" sz="1800" b="1" kern="100">
                        <a:effectLst/>
                        <a:latin typeface="Times New Roman"/>
                        <a:ea typeface="宋体"/>
                      </a:endParaRPr>
                    </a:p>
                  </a:txBody>
                  <a:tcPr marL="68580" marR="68580" marT="0" marB="0" anchor="ctr"/>
                </a:tc>
                <a:tc>
                  <a:txBody>
                    <a:bodyPr/>
                    <a:lstStyle/>
                    <a:p>
                      <a:pPr indent="108585" algn="just">
                        <a:lnSpc>
                          <a:spcPct val="150000"/>
                        </a:lnSpc>
                        <a:spcAft>
                          <a:spcPts val="0"/>
                        </a:spcAft>
                      </a:pPr>
                      <a:r>
                        <a:rPr lang="zh-CN" sz="1800" b="1" kern="100">
                          <a:effectLst/>
                        </a:rPr>
                        <a:t>推荐</a:t>
                      </a:r>
                      <a:r>
                        <a:rPr lang="en-US" sz="1800" b="1" kern="100">
                          <a:effectLst/>
                        </a:rPr>
                        <a:t>2GB</a:t>
                      </a:r>
                      <a:r>
                        <a:rPr lang="zh-CN" sz="1800" b="1" kern="100">
                          <a:effectLst/>
                        </a:rPr>
                        <a:t>及以上</a:t>
                      </a:r>
                      <a:endParaRPr lang="zh-CN" sz="1800" b="1" kern="100">
                        <a:effectLst/>
                        <a:latin typeface="Times New Roman"/>
                        <a:ea typeface="宋体"/>
                      </a:endParaRPr>
                    </a:p>
                  </a:txBody>
                  <a:tcPr marL="68580" marR="68580" marT="0" marB="0" anchor="ctr"/>
                </a:tc>
              </a:tr>
              <a:tr h="832092">
                <a:tc>
                  <a:txBody>
                    <a:bodyPr/>
                    <a:lstStyle/>
                    <a:p>
                      <a:pPr indent="266700" algn="just">
                        <a:lnSpc>
                          <a:spcPct val="150000"/>
                        </a:lnSpc>
                        <a:spcAft>
                          <a:spcPts val="0"/>
                        </a:spcAft>
                      </a:pPr>
                      <a:r>
                        <a:rPr lang="en-US" sz="1800" b="1" u="none" strike="noStrike" kern="100" dirty="0" err="1">
                          <a:effectLst/>
                        </a:rPr>
                        <a:t>硬盘</a:t>
                      </a:r>
                      <a:endParaRPr lang="zh-CN" sz="1800" b="1" kern="100" dirty="0">
                        <a:effectLst/>
                        <a:latin typeface="Times New Roman"/>
                        <a:ea typeface="宋体"/>
                      </a:endParaRPr>
                    </a:p>
                  </a:txBody>
                  <a:tcPr marL="68580" marR="68580" marT="0" marB="0" anchor="ctr"/>
                </a:tc>
                <a:tc>
                  <a:txBody>
                    <a:bodyPr/>
                    <a:lstStyle/>
                    <a:p>
                      <a:pPr indent="108585" algn="just">
                        <a:lnSpc>
                          <a:spcPct val="150000"/>
                        </a:lnSpc>
                        <a:spcAft>
                          <a:spcPts val="0"/>
                        </a:spcAft>
                      </a:pPr>
                      <a:r>
                        <a:rPr lang="en-US" sz="1800" b="1" kern="100">
                          <a:effectLst/>
                        </a:rPr>
                        <a:t>16GB</a:t>
                      </a:r>
                      <a:r>
                        <a:rPr lang="zh-CN" sz="1800" b="1" kern="100">
                          <a:effectLst/>
                        </a:rPr>
                        <a:t>以上可用空间</a:t>
                      </a:r>
                      <a:endParaRPr lang="zh-CN" sz="1800" b="1" kern="10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800" b="1" kern="100" dirty="0">
                          <a:effectLst/>
                        </a:rPr>
                        <a:t>安装</a:t>
                      </a:r>
                      <a:r>
                        <a:rPr lang="en-US" sz="1800" b="1" kern="100" dirty="0">
                          <a:effectLst/>
                        </a:rPr>
                        <a:t>64</a:t>
                      </a:r>
                      <a:r>
                        <a:rPr lang="zh-CN" sz="1800" b="1" kern="100" dirty="0">
                          <a:effectLst/>
                        </a:rPr>
                        <a:t>位</a:t>
                      </a:r>
                      <a:r>
                        <a:rPr lang="en-US" sz="1800" b="1" kern="100" dirty="0">
                          <a:effectLst/>
                        </a:rPr>
                        <a:t>Windows 7</a:t>
                      </a:r>
                      <a:r>
                        <a:rPr lang="zh-CN" sz="1800" b="1" kern="100" dirty="0">
                          <a:effectLst/>
                        </a:rPr>
                        <a:t>需要至少</a:t>
                      </a:r>
                      <a:r>
                        <a:rPr lang="en-US" sz="1800" b="1" kern="100" dirty="0">
                          <a:effectLst/>
                        </a:rPr>
                        <a:t>20GB</a:t>
                      </a:r>
                      <a:r>
                        <a:rPr lang="zh-CN" sz="1800" b="1" kern="100" dirty="0">
                          <a:effectLst/>
                        </a:rPr>
                        <a:t>及以上</a:t>
                      </a:r>
                      <a:r>
                        <a:rPr lang="en-US" sz="1800" b="1" u="none" strike="noStrike" kern="100" dirty="0" err="1">
                          <a:effectLst/>
                        </a:rPr>
                        <a:t>硬盘</a:t>
                      </a:r>
                      <a:r>
                        <a:rPr lang="zh-CN" sz="1800" b="1" kern="100" dirty="0">
                          <a:effectLst/>
                        </a:rPr>
                        <a:t>可用空间</a:t>
                      </a:r>
                      <a:endParaRPr lang="zh-CN" sz="1800" b="1" kern="100" dirty="0">
                        <a:effectLst/>
                        <a:latin typeface="Times New Roman"/>
                        <a:ea typeface="宋体"/>
                      </a:endParaRPr>
                    </a:p>
                  </a:txBody>
                  <a:tcPr marL="68580" marR="68580" marT="0" marB="0" anchor="ctr"/>
                </a:tc>
              </a:tr>
              <a:tr h="832092">
                <a:tc>
                  <a:txBody>
                    <a:bodyPr/>
                    <a:lstStyle/>
                    <a:p>
                      <a:pPr indent="266700" algn="just">
                        <a:lnSpc>
                          <a:spcPct val="150000"/>
                        </a:lnSpc>
                        <a:spcAft>
                          <a:spcPts val="0"/>
                        </a:spcAft>
                      </a:pPr>
                      <a:r>
                        <a:rPr lang="en-US" sz="1800" b="1" u="none" strike="noStrike" kern="100" dirty="0" err="1">
                          <a:effectLst/>
                        </a:rPr>
                        <a:t>显卡</a:t>
                      </a:r>
                      <a:endParaRPr lang="zh-CN" sz="1800" b="1" kern="100" dirty="0">
                        <a:effectLst/>
                        <a:latin typeface="Times New Roman"/>
                        <a:ea typeface="宋体"/>
                      </a:endParaRPr>
                    </a:p>
                  </a:txBody>
                  <a:tcPr marL="68580" marR="68580" marT="0" marB="0" anchor="ctr"/>
                </a:tc>
                <a:tc>
                  <a:txBody>
                    <a:bodyPr/>
                    <a:lstStyle/>
                    <a:p>
                      <a:pPr marL="133350" algn="just">
                        <a:lnSpc>
                          <a:spcPct val="150000"/>
                        </a:lnSpc>
                        <a:spcAft>
                          <a:spcPts val="0"/>
                        </a:spcAft>
                      </a:pPr>
                      <a:r>
                        <a:rPr lang="en-US" sz="1800" b="1" kern="100">
                          <a:effectLst/>
                        </a:rPr>
                        <a:t>Direct ® 9</a:t>
                      </a:r>
                      <a:r>
                        <a:rPr lang="zh-CN" sz="1800" b="1" kern="100">
                          <a:effectLst/>
                        </a:rPr>
                        <a:t>显卡支持或</a:t>
                      </a:r>
                      <a:r>
                        <a:rPr lang="en-US" sz="1800" b="1" kern="100">
                          <a:effectLst/>
                        </a:rPr>
                        <a:t>WDDM1.0</a:t>
                      </a:r>
                      <a:r>
                        <a:rPr lang="zh-CN" sz="1800" b="1" kern="100">
                          <a:effectLst/>
                        </a:rPr>
                        <a:t>或更高版本</a:t>
                      </a:r>
                      <a:endParaRPr lang="zh-CN" sz="1800" b="1" kern="10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800" b="1" kern="100">
                          <a:effectLst/>
                        </a:rPr>
                        <a:t>如果低于此标准，</a:t>
                      </a:r>
                      <a:r>
                        <a:rPr lang="en-US" sz="1800" b="1" kern="100">
                          <a:effectLst/>
                        </a:rPr>
                        <a:t>Aero</a:t>
                      </a:r>
                      <a:r>
                        <a:rPr lang="zh-CN" sz="1800" b="1" kern="100">
                          <a:effectLst/>
                        </a:rPr>
                        <a:t>主题特效可能无法实现</a:t>
                      </a:r>
                      <a:endParaRPr lang="zh-CN" sz="1800" b="1" kern="100">
                        <a:effectLst/>
                        <a:latin typeface="Times New Roman"/>
                        <a:ea typeface="宋体"/>
                      </a:endParaRPr>
                    </a:p>
                  </a:txBody>
                  <a:tcPr marL="68580" marR="68580" marT="0" marB="0" anchor="ctr"/>
                </a:tc>
              </a:tr>
              <a:tr h="416046">
                <a:tc>
                  <a:txBody>
                    <a:bodyPr/>
                    <a:lstStyle/>
                    <a:p>
                      <a:pPr indent="228600" algn="just">
                        <a:lnSpc>
                          <a:spcPct val="150000"/>
                        </a:lnSpc>
                        <a:spcAft>
                          <a:spcPts val="0"/>
                        </a:spcAft>
                      </a:pPr>
                      <a:r>
                        <a:rPr lang="zh-CN" sz="1800" b="1" kern="100">
                          <a:effectLst/>
                        </a:rPr>
                        <a:t>其它设备</a:t>
                      </a:r>
                      <a:endParaRPr lang="zh-CN" sz="1800" b="1" kern="100">
                        <a:effectLst/>
                        <a:latin typeface="Times New Roman"/>
                        <a:ea typeface="宋体"/>
                      </a:endParaRPr>
                    </a:p>
                  </a:txBody>
                  <a:tcPr marL="68580" marR="68580" marT="0" marB="0" anchor="ctr"/>
                </a:tc>
                <a:tc>
                  <a:txBody>
                    <a:bodyPr/>
                    <a:lstStyle/>
                    <a:p>
                      <a:pPr indent="108585" algn="just">
                        <a:lnSpc>
                          <a:spcPct val="150000"/>
                        </a:lnSpc>
                        <a:spcAft>
                          <a:spcPts val="0"/>
                        </a:spcAft>
                      </a:pPr>
                      <a:r>
                        <a:rPr lang="en-US" sz="1800" b="1" kern="100">
                          <a:effectLst/>
                        </a:rPr>
                        <a:t>DVD R/W</a:t>
                      </a:r>
                      <a:r>
                        <a:rPr lang="zh-CN" sz="1800" b="1" kern="100">
                          <a:effectLst/>
                        </a:rPr>
                        <a:t>驱动器</a:t>
                      </a:r>
                      <a:endParaRPr lang="zh-CN" sz="1800" b="1" kern="100">
                        <a:effectLst/>
                        <a:latin typeface="Times New Roman"/>
                        <a:ea typeface="宋体"/>
                      </a:endParaRPr>
                    </a:p>
                  </a:txBody>
                  <a:tcPr marL="68580" marR="68580" marT="0" marB="0" anchor="ctr"/>
                </a:tc>
                <a:tc>
                  <a:txBody>
                    <a:bodyPr/>
                    <a:lstStyle/>
                    <a:p>
                      <a:pPr indent="108585" algn="just">
                        <a:lnSpc>
                          <a:spcPct val="150000"/>
                        </a:lnSpc>
                        <a:spcAft>
                          <a:spcPts val="0"/>
                        </a:spcAft>
                      </a:pPr>
                      <a:r>
                        <a:rPr lang="zh-CN" sz="1800" b="1" kern="100">
                          <a:effectLst/>
                        </a:rPr>
                        <a:t>选择光盘安装</a:t>
                      </a:r>
                      <a:endParaRPr lang="zh-CN" sz="1800" b="1" kern="100">
                        <a:effectLst/>
                        <a:latin typeface="Times New Roman"/>
                        <a:ea typeface="宋体"/>
                      </a:endParaRPr>
                    </a:p>
                  </a:txBody>
                  <a:tcPr marL="68580" marR="68580" marT="0" marB="0" anchor="ctr"/>
                </a:tc>
              </a:tr>
              <a:tr h="416046">
                <a:tc>
                  <a:txBody>
                    <a:bodyPr/>
                    <a:lstStyle/>
                    <a:p>
                      <a:pPr indent="228600" algn="just">
                        <a:lnSpc>
                          <a:spcPct val="150000"/>
                        </a:lnSpc>
                        <a:spcAft>
                          <a:spcPts val="0"/>
                        </a:spcAft>
                      </a:pPr>
                      <a:r>
                        <a:rPr lang="zh-CN" sz="1800" b="1" kern="100">
                          <a:effectLst/>
                        </a:rPr>
                        <a:t>网卡</a:t>
                      </a:r>
                      <a:endParaRPr lang="zh-CN" sz="1800" b="1" kern="100">
                        <a:effectLst/>
                        <a:latin typeface="Times New Roman"/>
                        <a:ea typeface="宋体"/>
                      </a:endParaRPr>
                    </a:p>
                  </a:txBody>
                  <a:tcPr marL="68580" marR="68580" marT="0" marB="0" anchor="ctr"/>
                </a:tc>
                <a:tc>
                  <a:txBody>
                    <a:bodyPr/>
                    <a:lstStyle/>
                    <a:p>
                      <a:pPr indent="108585" algn="just">
                        <a:lnSpc>
                          <a:spcPct val="150000"/>
                        </a:lnSpc>
                        <a:spcAft>
                          <a:spcPts val="0"/>
                        </a:spcAft>
                      </a:pPr>
                      <a:r>
                        <a:rPr lang="zh-CN" sz="1800" b="1" kern="100">
                          <a:effectLst/>
                        </a:rPr>
                        <a:t>网络支持</a:t>
                      </a:r>
                      <a:endParaRPr lang="zh-CN" sz="1800" b="1" kern="10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800" b="1" kern="100" dirty="0">
                          <a:effectLst/>
                        </a:rPr>
                        <a:t>需要激活，否则仅用</a:t>
                      </a:r>
                      <a:r>
                        <a:rPr lang="en-US" sz="1800" b="1" kern="100" dirty="0">
                          <a:effectLst/>
                        </a:rPr>
                        <a:t>30</a:t>
                      </a:r>
                      <a:r>
                        <a:rPr lang="zh-CN" sz="1800" b="1" kern="100" dirty="0">
                          <a:effectLst/>
                        </a:rPr>
                        <a:t>天</a:t>
                      </a:r>
                      <a:endParaRPr lang="zh-CN" sz="1800" b="1" kern="100" dirty="0">
                        <a:effectLst/>
                        <a:latin typeface="Times New Roman"/>
                        <a:ea typeface="宋体"/>
                      </a:endParaRPr>
                    </a:p>
                  </a:txBody>
                  <a:tcPr marL="68580" marR="68580" marT="0" marB="0" anchor="ctr"/>
                </a:tc>
              </a:tr>
            </a:tbl>
          </a:graphicData>
        </a:graphic>
      </p:graphicFrame>
      <p:sp>
        <p:nvSpPr>
          <p:cNvPr id="6" name="矩形 5"/>
          <p:cNvSpPr/>
          <p:nvPr/>
        </p:nvSpPr>
        <p:spPr>
          <a:xfrm>
            <a:off x="827584" y="1484784"/>
            <a:ext cx="3476273" cy="461665"/>
          </a:xfrm>
          <a:prstGeom prst="rect">
            <a:avLst/>
          </a:prstGeom>
        </p:spPr>
        <p:txBody>
          <a:bodyPr wrap="none">
            <a:spAutoFit/>
          </a:bodyPr>
          <a:lstStyle/>
          <a:p>
            <a:r>
              <a:rPr lang="en-US" altLang="zh-CN" sz="2400" b="1" dirty="0"/>
              <a:t>Windows 7</a:t>
            </a:r>
            <a:r>
              <a:rPr lang="zh-CN" altLang="zh-CN" sz="2400" b="1" dirty="0"/>
              <a:t>硬件配置要求</a:t>
            </a:r>
            <a:endParaRPr lang="zh-CN" altLang="en-US" sz="2400" b="1"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27</a:t>
            </a:fld>
            <a:endParaRPr lang="zh-CN" altLang="en-US"/>
          </a:p>
        </p:txBody>
      </p:sp>
    </p:spTree>
    <p:extLst>
      <p:ext uri="{BB962C8B-B14F-4D97-AF65-F5344CB8AC3E}">
        <p14:creationId xmlns:p14="http://schemas.microsoft.com/office/powerpoint/2010/main" val="1056668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2.2.1 Windows 7</a:t>
            </a:r>
            <a:r>
              <a:rPr lang="zh-CN" altLang="zh-CN" b="1" dirty="0"/>
              <a:t>的安装</a:t>
            </a:r>
            <a:endParaRPr lang="zh-CN" altLang="en-US" dirty="0"/>
          </a:p>
        </p:txBody>
      </p:sp>
      <p:sp>
        <p:nvSpPr>
          <p:cNvPr id="3" name="内容占位符 2"/>
          <p:cNvSpPr>
            <a:spLocks noGrp="1"/>
          </p:cNvSpPr>
          <p:nvPr>
            <p:ph sz="quarter" idx="1"/>
          </p:nvPr>
        </p:nvSpPr>
        <p:spPr/>
        <p:txBody>
          <a:bodyPr>
            <a:noAutofit/>
          </a:bodyPr>
          <a:lstStyle/>
          <a:p>
            <a:pPr lvl="0">
              <a:lnSpc>
                <a:spcPct val="160000"/>
              </a:lnSpc>
            </a:pPr>
            <a:r>
              <a:rPr lang="zh-CN" altLang="zh-CN" sz="2000" dirty="0">
                <a:solidFill>
                  <a:srgbClr val="FF0000"/>
                </a:solidFill>
              </a:rPr>
              <a:t>光盘安装法</a:t>
            </a:r>
            <a:r>
              <a:rPr lang="zh-CN" altLang="zh-CN" sz="2000" dirty="0"/>
              <a:t>：简单易学且兼容性好，可升级安装也可全新安装，安装方式灵活。首先下载相关系统安装盘的</a:t>
            </a:r>
            <a:r>
              <a:rPr lang="en-US" altLang="zh-CN" sz="2000" dirty="0"/>
              <a:t>ISO</a:t>
            </a:r>
            <a:r>
              <a:rPr lang="zh-CN" altLang="zh-CN" sz="2000" dirty="0"/>
              <a:t>文件，刻盘备用；然后开机进入</a:t>
            </a:r>
            <a:r>
              <a:rPr lang="en-US" altLang="zh-CN" sz="2000" dirty="0"/>
              <a:t>BIOS</a:t>
            </a:r>
            <a:r>
              <a:rPr lang="zh-CN" altLang="zh-CN" sz="2000" dirty="0"/>
              <a:t>，设定为光驱优先启动；接着放进光盘，重启电脑，光盘引导进入安装界面，按相应选项进行安装即可。</a:t>
            </a:r>
          </a:p>
          <a:p>
            <a:pPr lvl="0">
              <a:lnSpc>
                <a:spcPct val="160000"/>
              </a:lnSpc>
            </a:pPr>
            <a:r>
              <a:rPr lang="zh-CN" altLang="zh-CN" sz="2000" dirty="0">
                <a:solidFill>
                  <a:srgbClr val="FF0000"/>
                </a:solidFill>
              </a:rPr>
              <a:t>硬盘安装法</a:t>
            </a:r>
            <a:r>
              <a:rPr lang="zh-CN" altLang="zh-CN" sz="2000" dirty="0"/>
              <a:t>：启动已有的</a:t>
            </a:r>
            <a:r>
              <a:rPr lang="en-US" altLang="zh-CN" sz="2000" dirty="0"/>
              <a:t>Windows</a:t>
            </a:r>
            <a:r>
              <a:rPr lang="zh-CN" altLang="zh-CN" sz="2000" dirty="0"/>
              <a:t>系统，把</a:t>
            </a:r>
            <a:r>
              <a:rPr lang="en-US" altLang="zh-CN" sz="2000" dirty="0"/>
              <a:t>Windows 7</a:t>
            </a:r>
            <a:r>
              <a:rPr lang="zh-CN" altLang="zh-CN" sz="2000" dirty="0"/>
              <a:t>系统</a:t>
            </a:r>
            <a:r>
              <a:rPr lang="en-US" altLang="zh-CN" sz="2000" dirty="0"/>
              <a:t>ISO</a:t>
            </a:r>
            <a:r>
              <a:rPr lang="zh-CN" altLang="zh-CN" sz="2000" dirty="0"/>
              <a:t>文件解压到其他分区；运行解压目录下的</a:t>
            </a:r>
            <a:r>
              <a:rPr lang="en-US" altLang="zh-CN" sz="2000" dirty="0"/>
              <a:t>SETUP.EXE</a:t>
            </a:r>
            <a:r>
              <a:rPr lang="zh-CN" altLang="zh-CN" sz="2000" dirty="0"/>
              <a:t>文件，按相应步骤进行即可。该安装方法简单，但不能格式化当前系统分区。</a:t>
            </a:r>
          </a:p>
          <a:p>
            <a:pPr lvl="0">
              <a:lnSpc>
                <a:spcPct val="160000"/>
              </a:lnSpc>
            </a:pPr>
            <a:r>
              <a:rPr lang="en-US" altLang="zh-CN" sz="2000" dirty="0">
                <a:solidFill>
                  <a:srgbClr val="FF0000"/>
                </a:solidFill>
              </a:rPr>
              <a:t>U</a:t>
            </a:r>
            <a:r>
              <a:rPr lang="zh-CN" altLang="zh-CN" sz="2000" dirty="0">
                <a:solidFill>
                  <a:srgbClr val="FF0000"/>
                </a:solidFill>
              </a:rPr>
              <a:t>盘安装法</a:t>
            </a:r>
            <a:r>
              <a:rPr lang="zh-CN" altLang="zh-CN" sz="2000" dirty="0"/>
              <a:t>：该方法是目前的主流安装方法，与光盘安装类似，只是不需要刻录</a:t>
            </a:r>
            <a:r>
              <a:rPr lang="zh-CN" altLang="zh-CN" sz="2000" dirty="0" smtClean="0"/>
              <a:t>。</a:t>
            </a:r>
            <a:endParaRPr lang="zh-CN" altLang="zh-CN" sz="20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28</a:t>
            </a:fld>
            <a:endParaRPr lang="zh-CN" altLang="en-US"/>
          </a:p>
        </p:txBody>
      </p:sp>
    </p:spTree>
    <p:extLst>
      <p:ext uri="{BB962C8B-B14F-4D97-AF65-F5344CB8AC3E}">
        <p14:creationId xmlns:p14="http://schemas.microsoft.com/office/powerpoint/2010/main" val="31763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2.2.2 Windows 7</a:t>
            </a:r>
            <a:r>
              <a:rPr lang="zh-CN" altLang="zh-CN" b="1" dirty="0"/>
              <a:t>的启动与</a:t>
            </a:r>
            <a:r>
              <a:rPr lang="zh-CN" altLang="zh-CN" b="1" dirty="0" smtClean="0"/>
              <a:t>退出</a:t>
            </a:r>
            <a:endParaRPr lang="zh-CN" altLang="en-US" dirty="0"/>
          </a:p>
        </p:txBody>
      </p:sp>
      <p:sp>
        <p:nvSpPr>
          <p:cNvPr id="3" name="内容占位符 2"/>
          <p:cNvSpPr>
            <a:spLocks noGrp="1"/>
          </p:cNvSpPr>
          <p:nvPr>
            <p:ph sz="quarter" idx="1"/>
          </p:nvPr>
        </p:nvSpPr>
        <p:spPr>
          <a:xfrm>
            <a:off x="914400" y="1447800"/>
            <a:ext cx="7772400" cy="4933528"/>
          </a:xfrm>
        </p:spPr>
        <p:txBody>
          <a:bodyPr>
            <a:normAutofit fontScale="92500"/>
          </a:bodyPr>
          <a:lstStyle/>
          <a:p>
            <a:pPr>
              <a:lnSpc>
                <a:spcPct val="150000"/>
              </a:lnSpc>
            </a:pPr>
            <a:r>
              <a:rPr lang="zh-CN" altLang="zh-CN" dirty="0"/>
              <a:t>启动操作系统是把操作系统的核心程序从启动盘（通常是硬盘）中调入内存并运行的过程</a:t>
            </a:r>
            <a:r>
              <a:rPr lang="zh-CN" altLang="zh-CN" dirty="0" smtClean="0"/>
              <a:t>。</a:t>
            </a:r>
            <a:endParaRPr lang="en-US" altLang="zh-CN" dirty="0" smtClean="0"/>
          </a:p>
          <a:p>
            <a:pPr>
              <a:lnSpc>
                <a:spcPct val="150000"/>
              </a:lnSpc>
            </a:pPr>
            <a:r>
              <a:rPr lang="zh-CN" altLang="zh-CN" dirty="0" smtClean="0"/>
              <a:t>启动</a:t>
            </a:r>
            <a:r>
              <a:rPr lang="en-US" altLang="zh-CN" dirty="0"/>
              <a:t>Windows 7</a:t>
            </a:r>
            <a:r>
              <a:rPr lang="zh-CN" altLang="zh-CN" dirty="0"/>
              <a:t>，一般有</a:t>
            </a:r>
            <a:r>
              <a:rPr lang="en-US" altLang="zh-CN" dirty="0"/>
              <a:t>3</a:t>
            </a:r>
            <a:r>
              <a:rPr lang="zh-CN" altLang="zh-CN" dirty="0"/>
              <a:t>种启动方式：</a:t>
            </a:r>
            <a:r>
              <a:rPr lang="en-US" altLang="zh-CN" dirty="0"/>
              <a:t> </a:t>
            </a:r>
            <a:endParaRPr lang="zh-CN" altLang="zh-CN" dirty="0"/>
          </a:p>
          <a:p>
            <a:pPr lvl="1">
              <a:lnSpc>
                <a:spcPct val="150000"/>
              </a:lnSpc>
            </a:pPr>
            <a:r>
              <a:rPr lang="zh-CN" altLang="zh-CN" sz="2200" dirty="0">
                <a:solidFill>
                  <a:srgbClr val="FF0000"/>
                </a:solidFill>
              </a:rPr>
              <a:t>冷启动</a:t>
            </a:r>
            <a:r>
              <a:rPr lang="zh-CN" altLang="zh-CN" sz="2200" dirty="0"/>
              <a:t>：也称加电启动，用户只需打开计算机电源开关即可。</a:t>
            </a:r>
            <a:r>
              <a:rPr lang="en-US" altLang="zh-CN" sz="2200" dirty="0"/>
              <a:t> </a:t>
            </a:r>
            <a:endParaRPr lang="zh-CN" altLang="zh-CN" sz="2200" dirty="0"/>
          </a:p>
          <a:p>
            <a:pPr lvl="1">
              <a:lnSpc>
                <a:spcPct val="150000"/>
              </a:lnSpc>
            </a:pPr>
            <a:r>
              <a:rPr lang="zh-CN" altLang="zh-CN" sz="2200" dirty="0">
                <a:solidFill>
                  <a:srgbClr val="FF0000"/>
                </a:solidFill>
              </a:rPr>
              <a:t>重新启动</a:t>
            </a:r>
            <a:r>
              <a:rPr lang="zh-CN" altLang="zh-CN" sz="2200" dirty="0"/>
              <a:t>：通过执行“开始”菜单中的</a:t>
            </a:r>
            <a:r>
              <a:rPr lang="en-US" altLang="zh-CN" sz="2200" dirty="0"/>
              <a:t>“</a:t>
            </a:r>
            <a:r>
              <a:rPr lang="zh-CN" altLang="zh-CN" sz="2200" dirty="0"/>
              <a:t>重新启动</a:t>
            </a:r>
            <a:r>
              <a:rPr lang="en-US" altLang="zh-CN" sz="2200" dirty="0"/>
              <a:t>”</a:t>
            </a:r>
            <a:r>
              <a:rPr lang="zh-CN" altLang="zh-CN" sz="2200" dirty="0"/>
              <a:t>命令来实现。</a:t>
            </a:r>
            <a:r>
              <a:rPr lang="en-US" altLang="zh-CN" sz="2200" dirty="0"/>
              <a:t> </a:t>
            </a:r>
            <a:endParaRPr lang="zh-CN" altLang="zh-CN" sz="2200" dirty="0"/>
          </a:p>
          <a:p>
            <a:pPr lvl="1">
              <a:lnSpc>
                <a:spcPct val="150000"/>
              </a:lnSpc>
            </a:pPr>
            <a:r>
              <a:rPr lang="zh-CN" altLang="zh-CN" sz="2200" dirty="0">
                <a:solidFill>
                  <a:srgbClr val="FF0000"/>
                </a:solidFill>
              </a:rPr>
              <a:t>复位启动</a:t>
            </a:r>
            <a:r>
              <a:rPr lang="zh-CN" altLang="zh-CN" sz="2200" dirty="0"/>
              <a:t>：用户只需按一下主机箱面板上的</a:t>
            </a:r>
            <a:r>
              <a:rPr lang="en-US" altLang="zh-CN" sz="2200" dirty="0"/>
              <a:t>Reset</a:t>
            </a:r>
            <a:r>
              <a:rPr lang="zh-CN" altLang="zh-CN" sz="2200" dirty="0"/>
              <a:t>按钮（也称复位按钮）即可。该方法带有一定的强制性，不管硬盘是否运行，都会强制关机重启，因此需慎重使用</a:t>
            </a:r>
            <a:r>
              <a:rPr lang="zh-CN" altLang="zh-CN" sz="2200" dirty="0" smtClean="0"/>
              <a:t>。</a:t>
            </a:r>
            <a:endParaRPr lang="zh-CN" altLang="zh-CN" sz="22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29</a:t>
            </a:fld>
            <a:endParaRPr lang="zh-CN" altLang="en-US"/>
          </a:p>
        </p:txBody>
      </p:sp>
    </p:spTree>
    <p:extLst>
      <p:ext uri="{BB962C8B-B14F-4D97-AF65-F5344CB8AC3E}">
        <p14:creationId xmlns:p14="http://schemas.microsoft.com/office/powerpoint/2010/main" val="3960085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示 7"/>
          <p:cNvGraphicFramePr/>
          <p:nvPr>
            <p:extLst>
              <p:ext uri="{D42A27DB-BD31-4B8C-83A1-F6EECF244321}">
                <p14:modId xmlns:p14="http://schemas.microsoft.com/office/powerpoint/2010/main" val="933916163"/>
              </p:ext>
            </p:extLst>
          </p:nvPr>
        </p:nvGraphicFramePr>
        <p:xfrm>
          <a:off x="914400" y="404664"/>
          <a:ext cx="7772400" cy="9221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内容占位符 5"/>
          <p:cNvGraphicFramePr>
            <a:graphicFrameLocks noGrp="1"/>
          </p:cNvGraphicFramePr>
          <p:nvPr>
            <p:ph sz="quarter" idx="1"/>
            <p:extLst>
              <p:ext uri="{D42A27DB-BD31-4B8C-83A1-F6EECF244321}">
                <p14:modId xmlns:p14="http://schemas.microsoft.com/office/powerpoint/2010/main" val="593464498"/>
              </p:ext>
            </p:extLst>
          </p:nvPr>
        </p:nvGraphicFramePr>
        <p:xfrm>
          <a:off x="914400" y="1447800"/>
          <a:ext cx="7772400" cy="4572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17260096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2.2.2 Windows 7</a:t>
            </a:r>
            <a:r>
              <a:rPr lang="zh-CN" altLang="zh-CN" b="1" dirty="0"/>
              <a:t>的启动与退出</a:t>
            </a:r>
            <a:endParaRPr lang="zh-CN" altLang="en-US" dirty="0"/>
          </a:p>
        </p:txBody>
      </p:sp>
      <p:sp>
        <p:nvSpPr>
          <p:cNvPr id="3" name="内容占位符 2"/>
          <p:cNvSpPr>
            <a:spLocks noGrp="1"/>
          </p:cNvSpPr>
          <p:nvPr>
            <p:ph sz="quarter" idx="1"/>
          </p:nvPr>
        </p:nvSpPr>
        <p:spPr>
          <a:xfrm>
            <a:off x="914400" y="1447800"/>
            <a:ext cx="2505471" cy="4572000"/>
          </a:xfrm>
        </p:spPr>
        <p:txBody>
          <a:bodyPr>
            <a:normAutofit/>
          </a:bodyPr>
          <a:lstStyle/>
          <a:p>
            <a:pPr>
              <a:lnSpc>
                <a:spcPct val="150000"/>
              </a:lnSpc>
            </a:pPr>
            <a:r>
              <a:rPr lang="zh-CN" altLang="zh-CN" sz="2400" dirty="0"/>
              <a:t>使用完计算机后，需要正确退出</a:t>
            </a:r>
            <a:r>
              <a:rPr lang="en-US" altLang="zh-CN" sz="2400" dirty="0"/>
              <a:t>Windows </a:t>
            </a:r>
            <a:r>
              <a:rPr lang="en-US" altLang="zh-CN" sz="2400" dirty="0" smtClean="0"/>
              <a:t>7</a:t>
            </a:r>
            <a:r>
              <a:rPr lang="zh-CN" altLang="en-US" sz="2400" dirty="0" smtClean="0"/>
              <a:t>。</a:t>
            </a:r>
            <a:r>
              <a:rPr lang="zh-CN" altLang="zh-CN" sz="2400" dirty="0" smtClean="0"/>
              <a:t>退出</a:t>
            </a:r>
            <a:r>
              <a:rPr lang="zh-CN" altLang="en-US" sz="2400" dirty="0" smtClean="0"/>
              <a:t>系统有</a:t>
            </a:r>
            <a:r>
              <a:rPr lang="zh-CN" altLang="zh-CN" sz="2400" dirty="0" smtClean="0"/>
              <a:t>两种</a:t>
            </a:r>
            <a:r>
              <a:rPr lang="zh-CN" altLang="zh-CN" sz="2400" dirty="0"/>
              <a:t>比较常用的方法：</a:t>
            </a:r>
            <a:r>
              <a:rPr lang="en-US" altLang="zh-CN" sz="2400" dirty="0"/>
              <a:t> </a:t>
            </a:r>
            <a:endParaRPr lang="zh-CN" altLang="zh-CN" sz="2400" dirty="0"/>
          </a:p>
        </p:txBody>
      </p:sp>
      <p:pic>
        <p:nvPicPr>
          <p:cNvPr id="9218"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1960" y="1669946"/>
            <a:ext cx="3780492" cy="198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8208" y="4005064"/>
            <a:ext cx="4581765" cy="198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 </a:t>
            </a:r>
            <a:r>
              <a:rPr lang="zh-CN" altLang="en-US" dirty="0" smtClean="0"/>
              <a:t>操作系统</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t>30</a:t>
            </a:fld>
            <a:endParaRPr lang="zh-CN" altLang="en-US"/>
          </a:p>
        </p:txBody>
      </p:sp>
    </p:spTree>
    <p:extLst>
      <p:ext uri="{BB962C8B-B14F-4D97-AF65-F5344CB8AC3E}">
        <p14:creationId xmlns:p14="http://schemas.microsoft.com/office/powerpoint/2010/main" val="2659771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fade">
                                      <p:cBhvr>
                                        <p:cTn id="14" dur="1000"/>
                                        <p:tgtEl>
                                          <p:spTgt spid="9219"/>
                                        </p:tgtEl>
                                      </p:cBhvr>
                                    </p:animEffect>
                                    <p:anim calcmode="lin" valueType="num">
                                      <p:cBhvr>
                                        <p:cTn id="15" dur="1000" fill="hold"/>
                                        <p:tgtEl>
                                          <p:spTgt spid="9219"/>
                                        </p:tgtEl>
                                        <p:attrNameLst>
                                          <p:attrName>ppt_x</p:attrName>
                                        </p:attrNameLst>
                                      </p:cBhvr>
                                      <p:tavLst>
                                        <p:tav tm="0">
                                          <p:val>
                                            <p:strVal val="#ppt_x"/>
                                          </p:val>
                                        </p:tav>
                                        <p:tav tm="100000">
                                          <p:val>
                                            <p:strVal val="#ppt_x"/>
                                          </p:val>
                                        </p:tav>
                                      </p:tavLst>
                                    </p:anim>
                                    <p:anim calcmode="lin" valueType="num">
                                      <p:cBhvr>
                                        <p:cTn id="16"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2.2.2 Windows 7</a:t>
            </a:r>
            <a:r>
              <a:rPr lang="zh-CN" altLang="zh-CN" b="1" dirty="0"/>
              <a:t>的启动与退出</a:t>
            </a:r>
            <a:endParaRPr lang="zh-CN" altLang="en-US"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871191702"/>
              </p:ext>
            </p:extLst>
          </p:nvPr>
        </p:nvGraphicFramePr>
        <p:xfrm>
          <a:off x="827584" y="1412776"/>
          <a:ext cx="7920880" cy="4654803"/>
        </p:xfrm>
        <a:graphic>
          <a:graphicData uri="http://schemas.openxmlformats.org/drawingml/2006/table">
            <a:tbl>
              <a:tblPr>
                <a:tableStyleId>{5DA37D80-6434-44D0-A028-1B22A696006F}</a:tableStyleId>
              </a:tblPr>
              <a:tblGrid>
                <a:gridCol w="1224136"/>
                <a:gridCol w="6696744"/>
              </a:tblGrid>
              <a:tr h="373651">
                <a:tc>
                  <a:txBody>
                    <a:bodyPr/>
                    <a:lstStyle/>
                    <a:p>
                      <a:pPr indent="126365" algn="l">
                        <a:lnSpc>
                          <a:spcPct val="150000"/>
                        </a:lnSpc>
                        <a:spcAft>
                          <a:spcPts val="0"/>
                        </a:spcAft>
                      </a:pPr>
                      <a:r>
                        <a:rPr lang="zh-CN" sz="1600" b="1" kern="100" dirty="0">
                          <a:effectLst>
                            <a:outerShdw blurRad="38100" dist="38100" dir="2700000" algn="tl">
                              <a:srgbClr val="000000">
                                <a:alpha val="43137"/>
                              </a:srgbClr>
                            </a:outerShdw>
                          </a:effectLst>
                        </a:rPr>
                        <a:t>退出命令</a:t>
                      </a:r>
                      <a:endParaRPr lang="zh-CN" sz="1600" b="1" kern="100" dirty="0">
                        <a:effectLst>
                          <a:outerShdw blurRad="38100" dist="38100" dir="2700000" algn="tl">
                            <a:srgbClr val="000000">
                              <a:alpha val="43137"/>
                            </a:srgbClr>
                          </a:outerShdw>
                        </a:effectLst>
                        <a:latin typeface="Times New Roman"/>
                        <a:ea typeface="宋体"/>
                      </a:endParaRPr>
                    </a:p>
                  </a:txBody>
                  <a:tcPr marL="68580" marR="68580" marT="0" marB="0" anchor="ctr"/>
                </a:tc>
                <a:tc>
                  <a:txBody>
                    <a:bodyPr/>
                    <a:lstStyle/>
                    <a:p>
                      <a:pPr indent="229235" algn="l">
                        <a:lnSpc>
                          <a:spcPct val="150000"/>
                        </a:lnSpc>
                        <a:spcAft>
                          <a:spcPts val="0"/>
                        </a:spcAft>
                      </a:pPr>
                      <a:r>
                        <a:rPr lang="zh-CN" sz="1600" b="1" kern="100" dirty="0">
                          <a:effectLst>
                            <a:outerShdw blurRad="38100" dist="38100" dir="2700000" algn="tl">
                              <a:srgbClr val="000000">
                                <a:alpha val="43137"/>
                              </a:srgbClr>
                            </a:outerShdw>
                          </a:effectLst>
                        </a:rPr>
                        <a:t>功能含义</a:t>
                      </a:r>
                      <a:endParaRPr lang="zh-CN" sz="1600" b="1" kern="100" dirty="0">
                        <a:effectLst>
                          <a:outerShdw blurRad="38100" dist="38100" dir="2700000" algn="tl">
                            <a:srgbClr val="000000">
                              <a:alpha val="43137"/>
                            </a:srgbClr>
                          </a:outerShdw>
                        </a:effectLst>
                        <a:latin typeface="Times New Roman"/>
                        <a:ea typeface="宋体"/>
                      </a:endParaRPr>
                    </a:p>
                  </a:txBody>
                  <a:tcPr marL="68580" marR="68580" marT="0" marB="0" anchor="ctr"/>
                </a:tc>
              </a:tr>
              <a:tr h="662222">
                <a:tc>
                  <a:txBody>
                    <a:bodyPr/>
                    <a:lstStyle/>
                    <a:p>
                      <a:pPr indent="108585" algn="l">
                        <a:lnSpc>
                          <a:spcPct val="150000"/>
                        </a:lnSpc>
                        <a:spcAft>
                          <a:spcPts val="0"/>
                        </a:spcAft>
                      </a:pPr>
                      <a:r>
                        <a:rPr lang="zh-CN" sz="1600" b="1" kern="100">
                          <a:effectLst/>
                        </a:rPr>
                        <a:t>注销</a:t>
                      </a:r>
                      <a:endParaRPr lang="zh-CN" sz="1600" b="1" kern="100">
                        <a:effectLst/>
                        <a:latin typeface="Times New Roman"/>
                        <a:ea typeface="宋体"/>
                      </a:endParaRPr>
                    </a:p>
                  </a:txBody>
                  <a:tcPr marL="68580" marR="68580" marT="0" marB="0" anchor="ctr"/>
                </a:tc>
                <a:tc>
                  <a:txBody>
                    <a:bodyPr/>
                    <a:lstStyle/>
                    <a:p>
                      <a:pPr indent="114300" algn="l">
                        <a:lnSpc>
                          <a:spcPct val="150000"/>
                        </a:lnSpc>
                        <a:spcAft>
                          <a:spcPts val="0"/>
                        </a:spcAft>
                      </a:pPr>
                      <a:r>
                        <a:rPr lang="zh-CN" sz="1600" b="1" kern="100" dirty="0">
                          <a:effectLst/>
                        </a:rPr>
                        <a:t>当前用户身份被注销并退出操作系统，计算机回到当前用户没有</a:t>
                      </a:r>
                      <a:r>
                        <a:rPr lang="zh-CN" sz="1600" b="1" kern="100" dirty="0" smtClean="0">
                          <a:effectLst/>
                        </a:rPr>
                        <a:t>登录</a:t>
                      </a:r>
                      <a:r>
                        <a:rPr lang="en-US" altLang="zh-CN" sz="1600" b="1" kern="100" dirty="0" smtClean="0">
                          <a:effectLst/>
                        </a:rPr>
                        <a:t> </a:t>
                      </a:r>
                      <a:r>
                        <a:rPr lang="zh-CN" sz="1600" b="1" kern="100" dirty="0" smtClean="0">
                          <a:effectLst/>
                        </a:rPr>
                        <a:t>之前</a:t>
                      </a:r>
                      <a:r>
                        <a:rPr lang="zh-CN" sz="1600" b="1" kern="100" dirty="0">
                          <a:effectLst/>
                        </a:rPr>
                        <a:t>的状态。</a:t>
                      </a:r>
                      <a:endParaRPr lang="zh-CN" sz="1600" b="1" kern="100" dirty="0">
                        <a:effectLst/>
                        <a:latin typeface="Times New Roman"/>
                        <a:ea typeface="宋体"/>
                      </a:endParaRPr>
                    </a:p>
                  </a:txBody>
                  <a:tcPr marL="68580" marR="68580" marT="0" marB="0" anchor="ctr"/>
                </a:tc>
              </a:tr>
              <a:tr h="497819">
                <a:tc>
                  <a:txBody>
                    <a:bodyPr/>
                    <a:lstStyle/>
                    <a:p>
                      <a:pPr indent="108585" algn="l">
                        <a:lnSpc>
                          <a:spcPct val="150000"/>
                        </a:lnSpc>
                        <a:spcAft>
                          <a:spcPts val="0"/>
                        </a:spcAft>
                      </a:pPr>
                      <a:r>
                        <a:rPr lang="zh-CN" sz="1600" b="1" kern="100">
                          <a:effectLst/>
                        </a:rPr>
                        <a:t>切换用户</a:t>
                      </a:r>
                      <a:endParaRPr lang="zh-CN" sz="1600" b="1" kern="100">
                        <a:effectLst/>
                        <a:latin typeface="Times New Roman"/>
                        <a:ea typeface="宋体"/>
                      </a:endParaRPr>
                    </a:p>
                  </a:txBody>
                  <a:tcPr marL="68580" marR="68580" marT="0" marB="0" anchor="ctr"/>
                </a:tc>
                <a:tc>
                  <a:txBody>
                    <a:bodyPr/>
                    <a:lstStyle/>
                    <a:p>
                      <a:pPr indent="108585" algn="l">
                        <a:lnSpc>
                          <a:spcPct val="150000"/>
                        </a:lnSpc>
                        <a:spcAft>
                          <a:spcPts val="0"/>
                        </a:spcAft>
                      </a:pPr>
                      <a:r>
                        <a:rPr lang="zh-CN" sz="1600" b="1" kern="100" dirty="0">
                          <a:effectLst/>
                        </a:rPr>
                        <a:t>保留当前用户打开的所有程序和数据，暂时切换到其他用户使用</a:t>
                      </a:r>
                      <a:r>
                        <a:rPr lang="zh-CN" sz="1600" b="1" kern="100" dirty="0" smtClean="0">
                          <a:effectLst/>
                        </a:rPr>
                        <a:t>计算</a:t>
                      </a:r>
                      <a:r>
                        <a:rPr lang="en-US" altLang="zh-CN" sz="1600" b="1" kern="100" dirty="0" smtClean="0">
                          <a:effectLst/>
                        </a:rPr>
                        <a:t> </a:t>
                      </a:r>
                      <a:r>
                        <a:rPr lang="zh-CN" sz="1600" b="1" kern="100" dirty="0" smtClean="0">
                          <a:effectLst/>
                        </a:rPr>
                        <a:t>机</a:t>
                      </a:r>
                      <a:r>
                        <a:rPr lang="zh-CN" sz="1600" b="1" kern="100" dirty="0">
                          <a:effectLst/>
                        </a:rPr>
                        <a:t>。</a:t>
                      </a:r>
                      <a:endParaRPr lang="zh-CN" sz="1600" b="1" kern="100" dirty="0">
                        <a:effectLst/>
                        <a:latin typeface="Times New Roman"/>
                        <a:ea typeface="宋体"/>
                      </a:endParaRPr>
                    </a:p>
                  </a:txBody>
                  <a:tcPr marL="68580" marR="68580" marT="0" marB="0" anchor="ctr"/>
                </a:tc>
              </a:tr>
              <a:tr h="747300">
                <a:tc>
                  <a:txBody>
                    <a:bodyPr/>
                    <a:lstStyle/>
                    <a:p>
                      <a:pPr indent="108585" algn="l">
                        <a:lnSpc>
                          <a:spcPct val="150000"/>
                        </a:lnSpc>
                        <a:spcAft>
                          <a:spcPts val="0"/>
                        </a:spcAft>
                      </a:pPr>
                      <a:r>
                        <a:rPr lang="zh-CN" sz="1600" b="1" kern="100">
                          <a:effectLst/>
                        </a:rPr>
                        <a:t>重新启动</a:t>
                      </a:r>
                      <a:endParaRPr lang="zh-CN" sz="1600" b="1" kern="100">
                        <a:effectLst/>
                        <a:latin typeface="Times New Roman"/>
                        <a:ea typeface="宋体"/>
                      </a:endParaRPr>
                    </a:p>
                  </a:txBody>
                  <a:tcPr marL="68580" marR="68580" marT="0" marB="0" anchor="ctr"/>
                </a:tc>
                <a:tc>
                  <a:txBody>
                    <a:bodyPr/>
                    <a:lstStyle/>
                    <a:p>
                      <a:pPr marL="133350" algn="l">
                        <a:lnSpc>
                          <a:spcPct val="150000"/>
                        </a:lnSpc>
                        <a:spcAft>
                          <a:spcPts val="0"/>
                        </a:spcAft>
                      </a:pPr>
                      <a:r>
                        <a:rPr lang="zh-CN" sz="1600" b="1" kern="100" dirty="0">
                          <a:effectLst/>
                        </a:rPr>
                        <a:t>当计算机不能正常工作，或用户调整系统配置后为使配置生效时，通常需要重新启动系统，相当于执行关机操作后再开机。</a:t>
                      </a:r>
                      <a:endParaRPr lang="zh-CN" sz="1600" b="1" kern="100" dirty="0">
                        <a:effectLst/>
                        <a:latin typeface="Times New Roman"/>
                        <a:ea typeface="宋体"/>
                      </a:endParaRPr>
                    </a:p>
                  </a:txBody>
                  <a:tcPr marL="68580" marR="68580" marT="0" marB="0" anchor="ctr"/>
                </a:tc>
              </a:tr>
              <a:tr h="373651">
                <a:tc>
                  <a:txBody>
                    <a:bodyPr/>
                    <a:lstStyle/>
                    <a:p>
                      <a:pPr indent="108585" algn="l">
                        <a:lnSpc>
                          <a:spcPct val="150000"/>
                        </a:lnSpc>
                        <a:spcAft>
                          <a:spcPts val="0"/>
                        </a:spcAft>
                      </a:pPr>
                      <a:r>
                        <a:rPr lang="zh-CN" sz="1600" b="1" kern="100">
                          <a:effectLst/>
                        </a:rPr>
                        <a:t>锁定</a:t>
                      </a:r>
                      <a:endParaRPr lang="zh-CN" sz="1600" b="1" kern="100">
                        <a:effectLst/>
                        <a:latin typeface="Times New Roman"/>
                        <a:ea typeface="宋体"/>
                      </a:endParaRPr>
                    </a:p>
                  </a:txBody>
                  <a:tcPr marL="68580" marR="68580" marT="0" marB="0" anchor="ctr"/>
                </a:tc>
                <a:tc>
                  <a:txBody>
                    <a:bodyPr/>
                    <a:lstStyle/>
                    <a:p>
                      <a:pPr marL="133350" algn="l">
                        <a:lnSpc>
                          <a:spcPct val="150000"/>
                        </a:lnSpc>
                        <a:spcAft>
                          <a:spcPts val="0"/>
                        </a:spcAft>
                      </a:pPr>
                      <a:r>
                        <a:rPr lang="zh-CN" sz="1600" b="1" kern="100" dirty="0">
                          <a:effectLst/>
                        </a:rPr>
                        <a:t>不关闭当前用户程序，锁定当前用户，使用前需要解锁。</a:t>
                      </a:r>
                      <a:endParaRPr lang="zh-CN" sz="1600" b="1" kern="100" dirty="0">
                        <a:effectLst/>
                        <a:latin typeface="Times New Roman"/>
                        <a:ea typeface="宋体"/>
                      </a:endParaRPr>
                    </a:p>
                  </a:txBody>
                  <a:tcPr marL="68580" marR="68580" marT="0" marB="0" anchor="ctr"/>
                </a:tc>
              </a:tr>
              <a:tr h="747300">
                <a:tc>
                  <a:txBody>
                    <a:bodyPr/>
                    <a:lstStyle/>
                    <a:p>
                      <a:pPr indent="127000" algn="l">
                        <a:lnSpc>
                          <a:spcPct val="150000"/>
                        </a:lnSpc>
                        <a:spcAft>
                          <a:spcPts val="0"/>
                        </a:spcAft>
                      </a:pPr>
                      <a:r>
                        <a:rPr lang="zh-CN" sz="1600" b="1" kern="100">
                          <a:effectLst/>
                        </a:rPr>
                        <a:t>睡眠</a:t>
                      </a:r>
                      <a:endParaRPr lang="zh-CN" sz="1600" b="1" kern="100">
                        <a:effectLst/>
                        <a:latin typeface="Times New Roman"/>
                        <a:ea typeface="宋体"/>
                      </a:endParaRPr>
                    </a:p>
                  </a:txBody>
                  <a:tcPr marL="68580" marR="68580" marT="0" marB="0" anchor="ctr"/>
                </a:tc>
                <a:tc>
                  <a:txBody>
                    <a:bodyPr/>
                    <a:lstStyle/>
                    <a:p>
                      <a:pPr marL="126365" algn="l">
                        <a:lnSpc>
                          <a:spcPct val="150000"/>
                        </a:lnSpc>
                        <a:spcAft>
                          <a:spcPts val="0"/>
                        </a:spcAft>
                      </a:pPr>
                      <a:r>
                        <a:rPr lang="zh-CN" sz="1600" b="1" kern="100" dirty="0">
                          <a:effectLst/>
                        </a:rPr>
                        <a:t>将当前用户的程序存储在内存中，锁定当前用户，计算机仅为内存供电并关闭其他所有电源以降低功耗。</a:t>
                      </a:r>
                      <a:endParaRPr lang="zh-CN" sz="1600" b="1" kern="100" dirty="0">
                        <a:effectLst/>
                        <a:latin typeface="Times New Roman"/>
                        <a:ea typeface="宋体"/>
                      </a:endParaRPr>
                    </a:p>
                  </a:txBody>
                  <a:tcPr marL="68580" marR="68580" marT="0" marB="0" anchor="ctr"/>
                </a:tc>
              </a:tr>
              <a:tr h="1183562">
                <a:tc>
                  <a:txBody>
                    <a:bodyPr/>
                    <a:lstStyle/>
                    <a:p>
                      <a:pPr indent="127000" algn="l">
                        <a:lnSpc>
                          <a:spcPct val="150000"/>
                        </a:lnSpc>
                        <a:spcAft>
                          <a:spcPts val="0"/>
                        </a:spcAft>
                      </a:pPr>
                      <a:r>
                        <a:rPr lang="zh-CN" sz="1600" b="1" kern="100">
                          <a:effectLst/>
                        </a:rPr>
                        <a:t>休眠</a:t>
                      </a:r>
                      <a:endParaRPr lang="zh-CN" sz="1600" b="1" kern="100">
                        <a:effectLst/>
                        <a:latin typeface="Times New Roman"/>
                        <a:ea typeface="宋体"/>
                      </a:endParaRPr>
                    </a:p>
                  </a:txBody>
                  <a:tcPr marL="68580" marR="68580" marT="0" marB="0" anchor="ctr"/>
                </a:tc>
                <a:tc>
                  <a:txBody>
                    <a:bodyPr/>
                    <a:lstStyle/>
                    <a:p>
                      <a:pPr marL="133350" algn="l">
                        <a:lnSpc>
                          <a:spcPct val="150000"/>
                        </a:lnSpc>
                        <a:spcAft>
                          <a:spcPts val="0"/>
                        </a:spcAft>
                      </a:pPr>
                      <a:r>
                        <a:rPr lang="zh-CN" sz="1600" b="1" kern="100" dirty="0">
                          <a:effectLst/>
                        </a:rPr>
                        <a:t>一种主要为便携式计算机设计的电源节能状态。休眠状态将打开的文档和程序保存到硬盘中，然后关闭计算机。在</a:t>
                      </a:r>
                      <a:r>
                        <a:rPr lang="en-US" sz="1600" b="1" kern="100" dirty="0">
                          <a:effectLst/>
                        </a:rPr>
                        <a:t> Windows </a:t>
                      </a:r>
                      <a:r>
                        <a:rPr lang="zh-CN" sz="1600" b="1" kern="100" dirty="0">
                          <a:effectLst/>
                        </a:rPr>
                        <a:t>使用的所有节能状态中，休眠使用的电量最少</a:t>
                      </a:r>
                      <a:r>
                        <a:rPr lang="zh-CN" sz="1600" b="1" kern="100" dirty="0" smtClean="0">
                          <a:effectLst/>
                        </a:rPr>
                        <a:t>。</a:t>
                      </a:r>
                      <a:endParaRPr lang="zh-CN" sz="1600" b="1" kern="100" dirty="0">
                        <a:effectLst/>
                        <a:latin typeface="Times New Roman"/>
                        <a:ea typeface="宋体"/>
                      </a:endParaRPr>
                    </a:p>
                  </a:txBody>
                  <a:tcPr marL="68580" marR="68580" marT="0" marB="0" anchor="ctr"/>
                </a:tc>
              </a:tr>
            </a:tbl>
          </a:graphicData>
        </a:graphic>
      </p:graphicFrame>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31</a:t>
            </a:fld>
            <a:endParaRPr lang="zh-CN" altLang="en-US"/>
          </a:p>
        </p:txBody>
      </p:sp>
    </p:spTree>
    <p:extLst>
      <p:ext uri="{BB962C8B-B14F-4D97-AF65-F5344CB8AC3E}">
        <p14:creationId xmlns:p14="http://schemas.microsoft.com/office/powerpoint/2010/main" val="12262678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2.2.3 Windows 7</a:t>
            </a:r>
            <a:r>
              <a:rPr lang="zh-CN" altLang="zh-CN" b="1" dirty="0"/>
              <a:t>桌面</a:t>
            </a:r>
            <a:r>
              <a:rPr lang="zh-CN" altLang="zh-CN" b="1" dirty="0" smtClean="0"/>
              <a:t>应用</a:t>
            </a:r>
            <a:endParaRPr lang="zh-CN" altLang="en-US"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70" y="1647825"/>
            <a:ext cx="8167439" cy="3645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32</a:t>
            </a:fld>
            <a:endParaRPr lang="zh-CN" altLang="en-US"/>
          </a:p>
        </p:txBody>
      </p:sp>
    </p:spTree>
    <p:extLst>
      <p:ext uri="{BB962C8B-B14F-4D97-AF65-F5344CB8AC3E}">
        <p14:creationId xmlns:p14="http://schemas.microsoft.com/office/powerpoint/2010/main" val="1513773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smtClean="0"/>
              <a:t>1. </a:t>
            </a:r>
            <a:r>
              <a:rPr lang="zh-CN" altLang="zh-CN" sz="2400" dirty="0" smtClean="0"/>
              <a:t>桌面图标</a:t>
            </a:r>
            <a:endParaRPr lang="en-US" altLang="zh-CN" sz="2400" dirty="0" smtClean="0"/>
          </a:p>
          <a:p>
            <a:pPr lvl="1">
              <a:lnSpc>
                <a:spcPct val="150000"/>
              </a:lnSpc>
            </a:pPr>
            <a:r>
              <a:rPr lang="zh-CN" altLang="zh-CN" sz="2200" dirty="0"/>
              <a:t>桌面图标分为系统图标和快捷方式图标</a:t>
            </a:r>
            <a:r>
              <a:rPr lang="zh-CN" altLang="zh-CN" sz="2200" dirty="0" smtClean="0"/>
              <a:t>。</a:t>
            </a:r>
            <a:endParaRPr lang="en-US" altLang="zh-CN" sz="2200" dirty="0" smtClean="0"/>
          </a:p>
          <a:p>
            <a:pPr lvl="1">
              <a:lnSpc>
                <a:spcPct val="150000"/>
              </a:lnSpc>
            </a:pPr>
            <a:r>
              <a:rPr lang="zh-CN" altLang="zh-CN" sz="2200" dirty="0"/>
              <a:t>系统图标。安装操作系统时自带的图标称为系统图标。</a:t>
            </a:r>
            <a:r>
              <a:rPr lang="en-US" altLang="zh-CN" sz="2200" dirty="0"/>
              <a:t>Windows 7</a:t>
            </a:r>
            <a:r>
              <a:rPr lang="zh-CN" altLang="zh-CN" sz="2200" dirty="0"/>
              <a:t>有五种系统</a:t>
            </a:r>
            <a:r>
              <a:rPr lang="zh-CN" altLang="zh-CN" sz="2200" dirty="0" smtClean="0"/>
              <a:t>图标</a:t>
            </a:r>
            <a:r>
              <a:rPr lang="zh-CN" altLang="en-US" sz="2200" dirty="0" smtClean="0"/>
              <a:t>：</a:t>
            </a:r>
            <a:endParaRPr lang="zh-CN" altLang="zh-CN" sz="2200" dirty="0"/>
          </a:p>
          <a:p>
            <a:pPr>
              <a:lnSpc>
                <a:spcPct val="150000"/>
              </a:lnSpc>
            </a:pPr>
            <a:endParaRPr lang="zh-CN" altLang="en-US" dirty="0"/>
          </a:p>
        </p:txBody>
      </p:sp>
      <p:pic>
        <p:nvPicPr>
          <p:cNvPr id="12295" name="图片 289"/>
          <p:cNvPicPr>
            <a:picLocks noChangeAspect="1" noChangeArrowheads="1"/>
          </p:cNvPicPr>
          <p:nvPr/>
        </p:nvPicPr>
        <p:blipFill>
          <a:blip r:embed="rId2">
            <a:extLst>
              <a:ext uri="{28A0092B-C50C-407E-A947-70E740481C1C}">
                <a14:useLocalDpi xmlns:a14="http://schemas.microsoft.com/office/drawing/2010/main" val="0"/>
              </a:ext>
            </a:extLst>
          </a:blip>
          <a:srcRect l="803" t="887" r="94073" b="86613"/>
          <a:stretch>
            <a:fillRect/>
          </a:stretch>
        </p:blipFill>
        <p:spPr bwMode="auto">
          <a:xfrm>
            <a:off x="1115616" y="3861048"/>
            <a:ext cx="792088" cy="104835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图片 293"/>
          <p:cNvPicPr>
            <a:picLocks noChangeAspect="1" noChangeArrowheads="1"/>
          </p:cNvPicPr>
          <p:nvPr/>
        </p:nvPicPr>
        <p:blipFill>
          <a:blip r:embed="rId3">
            <a:extLst>
              <a:ext uri="{28A0092B-C50C-407E-A947-70E740481C1C}">
                <a14:useLocalDpi xmlns:a14="http://schemas.microsoft.com/office/drawing/2010/main" val="0"/>
              </a:ext>
            </a:extLst>
          </a:blip>
          <a:srcRect t="5336" r="6763" b="4890"/>
          <a:stretch>
            <a:fillRect/>
          </a:stretch>
        </p:blipFill>
        <p:spPr bwMode="auto">
          <a:xfrm>
            <a:off x="2375371" y="4041216"/>
            <a:ext cx="972493" cy="825702"/>
          </a:xfrm>
          <a:prstGeom prst="rect">
            <a:avLst/>
          </a:prstGeom>
          <a:noFill/>
          <a:extLst>
            <a:ext uri="{909E8E84-426E-40DD-AFC4-6F175D3DCCD1}">
              <a14:hiddenFill xmlns:a14="http://schemas.microsoft.com/office/drawing/2010/main">
                <a:solidFill>
                  <a:srgbClr val="FFFFFF"/>
                </a:solidFill>
              </a14:hiddenFill>
            </a:ext>
          </a:extLst>
        </p:spPr>
      </p:pic>
      <p:pic>
        <p:nvPicPr>
          <p:cNvPr id="12293" name="图片 291"/>
          <p:cNvPicPr>
            <a:picLocks noChangeAspect="1" noChangeArrowheads="1"/>
          </p:cNvPicPr>
          <p:nvPr/>
        </p:nvPicPr>
        <p:blipFill>
          <a:blip r:embed="rId2">
            <a:extLst>
              <a:ext uri="{28A0092B-C50C-407E-A947-70E740481C1C}">
                <a14:useLocalDpi xmlns:a14="http://schemas.microsoft.com/office/drawing/2010/main" val="0"/>
              </a:ext>
            </a:extLst>
          </a:blip>
          <a:srcRect l="194" t="48228" r="92856" b="39174"/>
          <a:stretch>
            <a:fillRect/>
          </a:stretch>
        </p:blipFill>
        <p:spPr bwMode="auto">
          <a:xfrm>
            <a:off x="3903908" y="4077072"/>
            <a:ext cx="781432" cy="816952"/>
          </a:xfrm>
          <a:prstGeom prst="rect">
            <a:avLst/>
          </a:prstGeom>
          <a:noFill/>
          <a:extLst>
            <a:ext uri="{909E8E84-426E-40DD-AFC4-6F175D3DCCD1}">
              <a14:hiddenFill xmlns:a14="http://schemas.microsoft.com/office/drawing/2010/main">
                <a:solidFill>
                  <a:srgbClr val="FFFFFF"/>
                </a:solidFill>
              </a14:hiddenFill>
            </a:ext>
          </a:extLst>
        </p:spPr>
      </p:pic>
      <p:pic>
        <p:nvPicPr>
          <p:cNvPr id="12292" name="图片 292"/>
          <p:cNvPicPr>
            <a:picLocks noChangeAspect="1" noChangeArrowheads="1"/>
          </p:cNvPicPr>
          <p:nvPr/>
        </p:nvPicPr>
        <p:blipFill>
          <a:blip r:embed="rId4">
            <a:extLst>
              <a:ext uri="{28A0092B-C50C-407E-A947-70E740481C1C}">
                <a14:useLocalDpi xmlns:a14="http://schemas.microsoft.com/office/drawing/2010/main" val="0"/>
              </a:ext>
            </a:extLst>
          </a:blip>
          <a:srcRect t="2267" b="2646"/>
          <a:stretch>
            <a:fillRect/>
          </a:stretch>
        </p:blipFill>
        <p:spPr bwMode="auto">
          <a:xfrm>
            <a:off x="5292080" y="4006910"/>
            <a:ext cx="792088" cy="934258"/>
          </a:xfrm>
          <a:prstGeom prst="rect">
            <a:avLst/>
          </a:prstGeom>
          <a:noFill/>
          <a:extLst>
            <a:ext uri="{909E8E84-426E-40DD-AFC4-6F175D3DCCD1}">
              <a14:hiddenFill xmlns:a14="http://schemas.microsoft.com/office/drawing/2010/main">
                <a:solidFill>
                  <a:srgbClr val="FFFFFF"/>
                </a:solidFill>
              </a14:hiddenFill>
            </a:ext>
          </a:extLst>
        </p:spPr>
      </p:pic>
      <p:pic>
        <p:nvPicPr>
          <p:cNvPr id="12291" name="图片 290"/>
          <p:cNvPicPr>
            <a:picLocks noChangeAspect="1" noChangeArrowheads="1"/>
          </p:cNvPicPr>
          <p:nvPr/>
        </p:nvPicPr>
        <p:blipFill>
          <a:blip r:embed="rId2">
            <a:extLst>
              <a:ext uri="{28A0092B-C50C-407E-A947-70E740481C1C}">
                <a14:useLocalDpi xmlns:a14="http://schemas.microsoft.com/office/drawing/2010/main" val="0"/>
              </a:ext>
            </a:extLst>
          </a:blip>
          <a:srcRect l="8025" t="3198" r="85109" b="87204"/>
          <a:stretch>
            <a:fillRect/>
          </a:stretch>
        </p:blipFill>
        <p:spPr bwMode="auto">
          <a:xfrm>
            <a:off x="6732240" y="4159369"/>
            <a:ext cx="900223" cy="70979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8"/>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9"/>
          <p:cNvSpPr>
            <a:spLocks noChangeArrowheads="1"/>
          </p:cNvSpPr>
          <p:nvPr/>
        </p:nvSpPr>
        <p:spPr bwMode="auto">
          <a:xfrm>
            <a:off x="0" y="9620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10"/>
          <p:cNvSpPr>
            <a:spLocks noChangeArrowheads="1"/>
          </p:cNvSpPr>
          <p:nvPr/>
        </p:nvSpPr>
        <p:spPr bwMode="auto">
          <a:xfrm>
            <a:off x="0" y="1390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11"/>
          <p:cNvSpPr>
            <a:spLocks noChangeArrowheads="1"/>
          </p:cNvSpPr>
          <p:nvPr/>
        </p:nvSpPr>
        <p:spPr bwMode="auto">
          <a:xfrm>
            <a:off x="0" y="1828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Rectangle 12"/>
          <p:cNvSpPr>
            <a:spLocks noChangeArrowheads="1"/>
          </p:cNvSpPr>
          <p:nvPr/>
        </p:nvSpPr>
        <p:spPr bwMode="auto">
          <a:xfrm>
            <a:off x="0" y="2266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页脚占位符 8"/>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10" name="灯片编号占位符 9"/>
          <p:cNvSpPr>
            <a:spLocks noGrp="1"/>
          </p:cNvSpPr>
          <p:nvPr>
            <p:ph type="sldNum" sz="quarter" idx="12"/>
          </p:nvPr>
        </p:nvSpPr>
        <p:spPr/>
        <p:txBody>
          <a:bodyPr/>
          <a:lstStyle/>
          <a:p>
            <a:fld id="{0C913308-F349-4B6D-A68A-DD1791B4A57B}" type="slidenum">
              <a:rPr lang="zh-CN" altLang="en-US" smtClean="0"/>
              <a:t>33</a:t>
            </a:fld>
            <a:endParaRPr lang="zh-CN" altLang="en-US"/>
          </a:p>
        </p:txBody>
      </p:sp>
    </p:spTree>
    <p:extLst>
      <p:ext uri="{BB962C8B-B14F-4D97-AF65-F5344CB8AC3E}">
        <p14:creationId xmlns:p14="http://schemas.microsoft.com/office/powerpoint/2010/main" val="1077894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295"/>
                                        </p:tgtEl>
                                        <p:attrNameLst>
                                          <p:attrName>style.visibility</p:attrName>
                                        </p:attrNameLst>
                                      </p:cBhvr>
                                      <p:to>
                                        <p:strVal val="visible"/>
                                      </p:to>
                                    </p:set>
                                    <p:animEffect transition="in" filter="fade">
                                      <p:cBhvr>
                                        <p:cTn id="14" dur="1000"/>
                                        <p:tgtEl>
                                          <p:spTgt spid="12295"/>
                                        </p:tgtEl>
                                      </p:cBhvr>
                                    </p:animEffect>
                                    <p:anim calcmode="lin" valueType="num">
                                      <p:cBhvr>
                                        <p:cTn id="15" dur="1000" fill="hold"/>
                                        <p:tgtEl>
                                          <p:spTgt spid="12295"/>
                                        </p:tgtEl>
                                        <p:attrNameLst>
                                          <p:attrName>ppt_x</p:attrName>
                                        </p:attrNameLst>
                                      </p:cBhvr>
                                      <p:tavLst>
                                        <p:tav tm="0">
                                          <p:val>
                                            <p:strVal val="#ppt_x"/>
                                          </p:val>
                                        </p:tav>
                                        <p:tav tm="100000">
                                          <p:val>
                                            <p:strVal val="#ppt_x"/>
                                          </p:val>
                                        </p:tav>
                                      </p:tavLst>
                                    </p:anim>
                                    <p:anim calcmode="lin" valueType="num">
                                      <p:cBhvr>
                                        <p:cTn id="16" dur="1000" fill="hold"/>
                                        <p:tgtEl>
                                          <p:spTgt spid="1229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294"/>
                                        </p:tgtEl>
                                        <p:attrNameLst>
                                          <p:attrName>style.visibility</p:attrName>
                                        </p:attrNameLst>
                                      </p:cBhvr>
                                      <p:to>
                                        <p:strVal val="visible"/>
                                      </p:to>
                                    </p:set>
                                    <p:animEffect transition="in" filter="fade">
                                      <p:cBhvr>
                                        <p:cTn id="19" dur="1000"/>
                                        <p:tgtEl>
                                          <p:spTgt spid="12294"/>
                                        </p:tgtEl>
                                      </p:cBhvr>
                                    </p:animEffect>
                                    <p:anim calcmode="lin" valueType="num">
                                      <p:cBhvr>
                                        <p:cTn id="20" dur="1000" fill="hold"/>
                                        <p:tgtEl>
                                          <p:spTgt spid="12294"/>
                                        </p:tgtEl>
                                        <p:attrNameLst>
                                          <p:attrName>ppt_x</p:attrName>
                                        </p:attrNameLst>
                                      </p:cBhvr>
                                      <p:tavLst>
                                        <p:tav tm="0">
                                          <p:val>
                                            <p:strVal val="#ppt_x"/>
                                          </p:val>
                                        </p:tav>
                                        <p:tav tm="100000">
                                          <p:val>
                                            <p:strVal val="#ppt_x"/>
                                          </p:val>
                                        </p:tav>
                                      </p:tavLst>
                                    </p:anim>
                                    <p:anim calcmode="lin" valueType="num">
                                      <p:cBhvr>
                                        <p:cTn id="21" dur="1000" fill="hold"/>
                                        <p:tgtEl>
                                          <p:spTgt spid="12294"/>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293"/>
                                        </p:tgtEl>
                                        <p:attrNameLst>
                                          <p:attrName>style.visibility</p:attrName>
                                        </p:attrNameLst>
                                      </p:cBhvr>
                                      <p:to>
                                        <p:strVal val="visible"/>
                                      </p:to>
                                    </p:set>
                                    <p:animEffect transition="in" filter="fade">
                                      <p:cBhvr>
                                        <p:cTn id="24" dur="1000"/>
                                        <p:tgtEl>
                                          <p:spTgt spid="12293"/>
                                        </p:tgtEl>
                                      </p:cBhvr>
                                    </p:animEffect>
                                    <p:anim calcmode="lin" valueType="num">
                                      <p:cBhvr>
                                        <p:cTn id="25" dur="1000" fill="hold"/>
                                        <p:tgtEl>
                                          <p:spTgt spid="12293"/>
                                        </p:tgtEl>
                                        <p:attrNameLst>
                                          <p:attrName>ppt_x</p:attrName>
                                        </p:attrNameLst>
                                      </p:cBhvr>
                                      <p:tavLst>
                                        <p:tav tm="0">
                                          <p:val>
                                            <p:strVal val="#ppt_x"/>
                                          </p:val>
                                        </p:tav>
                                        <p:tav tm="100000">
                                          <p:val>
                                            <p:strVal val="#ppt_x"/>
                                          </p:val>
                                        </p:tav>
                                      </p:tavLst>
                                    </p:anim>
                                    <p:anim calcmode="lin" valueType="num">
                                      <p:cBhvr>
                                        <p:cTn id="26" dur="1000" fill="hold"/>
                                        <p:tgtEl>
                                          <p:spTgt spid="1229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2292"/>
                                        </p:tgtEl>
                                        <p:attrNameLst>
                                          <p:attrName>style.visibility</p:attrName>
                                        </p:attrNameLst>
                                      </p:cBhvr>
                                      <p:to>
                                        <p:strVal val="visible"/>
                                      </p:to>
                                    </p:set>
                                    <p:animEffect transition="in" filter="fade">
                                      <p:cBhvr>
                                        <p:cTn id="29" dur="1000"/>
                                        <p:tgtEl>
                                          <p:spTgt spid="12292"/>
                                        </p:tgtEl>
                                      </p:cBhvr>
                                    </p:animEffect>
                                    <p:anim calcmode="lin" valueType="num">
                                      <p:cBhvr>
                                        <p:cTn id="30" dur="1000" fill="hold"/>
                                        <p:tgtEl>
                                          <p:spTgt spid="12292"/>
                                        </p:tgtEl>
                                        <p:attrNameLst>
                                          <p:attrName>ppt_x</p:attrName>
                                        </p:attrNameLst>
                                      </p:cBhvr>
                                      <p:tavLst>
                                        <p:tav tm="0">
                                          <p:val>
                                            <p:strVal val="#ppt_x"/>
                                          </p:val>
                                        </p:tav>
                                        <p:tav tm="100000">
                                          <p:val>
                                            <p:strVal val="#ppt_x"/>
                                          </p:val>
                                        </p:tav>
                                      </p:tavLst>
                                    </p:anim>
                                    <p:anim calcmode="lin" valueType="num">
                                      <p:cBhvr>
                                        <p:cTn id="31" dur="1000" fill="hold"/>
                                        <p:tgtEl>
                                          <p:spTgt spid="1229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291"/>
                                        </p:tgtEl>
                                        <p:attrNameLst>
                                          <p:attrName>style.visibility</p:attrName>
                                        </p:attrNameLst>
                                      </p:cBhvr>
                                      <p:to>
                                        <p:strVal val="visible"/>
                                      </p:to>
                                    </p:set>
                                    <p:animEffect transition="in" filter="fade">
                                      <p:cBhvr>
                                        <p:cTn id="34" dur="1000"/>
                                        <p:tgtEl>
                                          <p:spTgt spid="12291"/>
                                        </p:tgtEl>
                                      </p:cBhvr>
                                    </p:animEffect>
                                    <p:anim calcmode="lin" valueType="num">
                                      <p:cBhvr>
                                        <p:cTn id="35" dur="1000" fill="hold"/>
                                        <p:tgtEl>
                                          <p:spTgt spid="12291"/>
                                        </p:tgtEl>
                                        <p:attrNameLst>
                                          <p:attrName>ppt_x</p:attrName>
                                        </p:attrNameLst>
                                      </p:cBhvr>
                                      <p:tavLst>
                                        <p:tav tm="0">
                                          <p:val>
                                            <p:strVal val="#ppt_x"/>
                                          </p:val>
                                        </p:tav>
                                        <p:tav tm="100000">
                                          <p:val>
                                            <p:strVal val="#ppt_x"/>
                                          </p:val>
                                        </p:tav>
                                      </p:tavLst>
                                    </p:anim>
                                    <p:anim calcmode="lin" valueType="num">
                                      <p:cBhvr>
                                        <p:cTn id="36" dur="1000" fill="hold"/>
                                        <p:tgtEl>
                                          <p:spTgt spid="122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sz="2400" dirty="0"/>
              <a:t>桌面图标</a:t>
            </a:r>
            <a:endParaRPr lang="en-US" altLang="zh-CN" sz="2400" dirty="0"/>
          </a:p>
          <a:p>
            <a:pPr lvl="1">
              <a:lnSpc>
                <a:spcPct val="150000"/>
              </a:lnSpc>
            </a:pPr>
            <a:r>
              <a:rPr lang="zh-CN" altLang="zh-CN" sz="2200" dirty="0" smtClean="0"/>
              <a:t>快捷方式</a:t>
            </a:r>
            <a:r>
              <a:rPr lang="zh-CN" altLang="zh-CN" sz="2200" dirty="0"/>
              <a:t>图标。用户在系统环境下安装应用程序时所创建的图标称为快捷方式图标</a:t>
            </a:r>
            <a:r>
              <a:rPr lang="zh-CN" altLang="zh-CN" sz="2200" dirty="0" smtClean="0"/>
              <a:t>。</a:t>
            </a:r>
            <a:endParaRPr lang="en-US" altLang="zh-CN" sz="2200" dirty="0" smtClean="0"/>
          </a:p>
          <a:p>
            <a:pPr lvl="1">
              <a:lnSpc>
                <a:spcPct val="150000"/>
              </a:lnSpc>
            </a:pPr>
            <a:r>
              <a:rPr lang="en-US" altLang="zh-CN" sz="2000" dirty="0"/>
              <a:t>Windows 7</a:t>
            </a:r>
            <a:r>
              <a:rPr lang="zh-CN" altLang="zh-CN" sz="2000" dirty="0"/>
              <a:t>的快捷方式是一个链接对象的图标，它是指向对象的指针，而不是对象本身。快捷方式文件内容包括指向一个应用程序、一个文档或文件夹的指针信息，它以左下角带有一个小黑箭头的图标表示。</a:t>
            </a:r>
            <a:endParaRPr lang="zh-CN" altLang="en-US" sz="2200" dirty="0"/>
          </a:p>
        </p:txBody>
      </p:sp>
      <p:pic>
        <p:nvPicPr>
          <p:cNvPr id="13316" name="图片 29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9752" y="5241582"/>
            <a:ext cx="792088" cy="792088"/>
          </a:xfrm>
          <a:prstGeom prst="rect">
            <a:avLst/>
          </a:prstGeom>
          <a:noFill/>
          <a:extLst>
            <a:ext uri="{909E8E84-426E-40DD-AFC4-6F175D3DCCD1}">
              <a14:hiddenFill xmlns:a14="http://schemas.microsoft.com/office/drawing/2010/main">
                <a:solidFill>
                  <a:srgbClr val="FFFFFF"/>
                </a:solidFill>
              </a14:hiddenFill>
            </a:ext>
          </a:extLst>
        </p:spPr>
      </p:pic>
      <p:pic>
        <p:nvPicPr>
          <p:cNvPr id="13315" name="图片 29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9912" y="5277585"/>
            <a:ext cx="864096" cy="756084"/>
          </a:xfrm>
          <a:prstGeom prst="rect">
            <a:avLst/>
          </a:prstGeom>
          <a:noFill/>
          <a:extLst>
            <a:ext uri="{909E8E84-426E-40DD-AFC4-6F175D3DCCD1}">
              <a14:hiddenFill xmlns:a14="http://schemas.microsoft.com/office/drawing/2010/main">
                <a:solidFill>
                  <a:srgbClr val="FFFFFF"/>
                </a:solidFill>
              </a14:hiddenFill>
            </a:ext>
          </a:extLst>
        </p:spPr>
      </p:pic>
      <p:pic>
        <p:nvPicPr>
          <p:cNvPr id="13314" name="图片 29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2970" y="5277586"/>
            <a:ext cx="831198" cy="768466"/>
          </a:xfrm>
          <a:prstGeom prst="rect">
            <a:avLst/>
          </a:prstGeom>
          <a:noFill/>
          <a:extLst>
            <a:ext uri="{909E8E84-426E-40DD-AFC4-6F175D3DCCD1}">
              <a14:hiddenFill xmlns:a14="http://schemas.microsoft.com/office/drawing/2010/main">
                <a:solidFill>
                  <a:srgbClr val="FFFFFF"/>
                </a:solidFill>
              </a14:hiddenFill>
            </a:ext>
          </a:extLst>
        </p:spPr>
      </p:pic>
      <p:pic>
        <p:nvPicPr>
          <p:cNvPr id="13313" name="图片 2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2630" y="5277586"/>
            <a:ext cx="833539" cy="8008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10001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7"/>
          <p:cNvSpPr>
            <a:spLocks noChangeArrowheads="1"/>
          </p:cNvSpPr>
          <p:nvPr/>
        </p:nvSpPr>
        <p:spPr bwMode="auto">
          <a:xfrm>
            <a:off x="0" y="14668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Rectangle 8"/>
          <p:cNvSpPr>
            <a:spLocks noChangeArrowheads="1"/>
          </p:cNvSpPr>
          <p:nvPr/>
        </p:nvSpPr>
        <p:spPr bwMode="auto">
          <a:xfrm>
            <a:off x="0" y="19335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zh-CN" sz="10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endParaRPr kumimoji="0" lang="zh-CN" altLang="zh-CN" sz="1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页脚占位符 7"/>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34</a:t>
            </a:fld>
            <a:endParaRPr lang="zh-CN" altLang="en-US"/>
          </a:p>
        </p:txBody>
      </p:sp>
    </p:spTree>
    <p:extLst>
      <p:ext uri="{BB962C8B-B14F-4D97-AF65-F5344CB8AC3E}">
        <p14:creationId xmlns:p14="http://schemas.microsoft.com/office/powerpoint/2010/main" val="1503015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316"/>
                                        </p:tgtEl>
                                        <p:attrNameLst>
                                          <p:attrName>style.visibility</p:attrName>
                                        </p:attrNameLst>
                                      </p:cBhvr>
                                      <p:to>
                                        <p:strVal val="visible"/>
                                      </p:to>
                                    </p:set>
                                    <p:animEffect transition="in" filter="fade">
                                      <p:cBhvr>
                                        <p:cTn id="14" dur="1000"/>
                                        <p:tgtEl>
                                          <p:spTgt spid="13316"/>
                                        </p:tgtEl>
                                      </p:cBhvr>
                                    </p:animEffect>
                                    <p:anim calcmode="lin" valueType="num">
                                      <p:cBhvr>
                                        <p:cTn id="15" dur="1000" fill="hold"/>
                                        <p:tgtEl>
                                          <p:spTgt spid="13316"/>
                                        </p:tgtEl>
                                        <p:attrNameLst>
                                          <p:attrName>ppt_x</p:attrName>
                                        </p:attrNameLst>
                                      </p:cBhvr>
                                      <p:tavLst>
                                        <p:tav tm="0">
                                          <p:val>
                                            <p:strVal val="#ppt_x"/>
                                          </p:val>
                                        </p:tav>
                                        <p:tav tm="100000">
                                          <p:val>
                                            <p:strVal val="#ppt_x"/>
                                          </p:val>
                                        </p:tav>
                                      </p:tavLst>
                                    </p:anim>
                                    <p:anim calcmode="lin" valueType="num">
                                      <p:cBhvr>
                                        <p:cTn id="16" dur="1000" fill="hold"/>
                                        <p:tgtEl>
                                          <p:spTgt spid="1331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3315"/>
                                        </p:tgtEl>
                                        <p:attrNameLst>
                                          <p:attrName>style.visibility</p:attrName>
                                        </p:attrNameLst>
                                      </p:cBhvr>
                                      <p:to>
                                        <p:strVal val="visible"/>
                                      </p:to>
                                    </p:set>
                                    <p:animEffect transition="in" filter="fade">
                                      <p:cBhvr>
                                        <p:cTn id="19" dur="1000"/>
                                        <p:tgtEl>
                                          <p:spTgt spid="13315"/>
                                        </p:tgtEl>
                                      </p:cBhvr>
                                    </p:animEffect>
                                    <p:anim calcmode="lin" valueType="num">
                                      <p:cBhvr>
                                        <p:cTn id="20" dur="1000" fill="hold"/>
                                        <p:tgtEl>
                                          <p:spTgt spid="13315"/>
                                        </p:tgtEl>
                                        <p:attrNameLst>
                                          <p:attrName>ppt_x</p:attrName>
                                        </p:attrNameLst>
                                      </p:cBhvr>
                                      <p:tavLst>
                                        <p:tav tm="0">
                                          <p:val>
                                            <p:strVal val="#ppt_x"/>
                                          </p:val>
                                        </p:tav>
                                        <p:tav tm="100000">
                                          <p:val>
                                            <p:strVal val="#ppt_x"/>
                                          </p:val>
                                        </p:tav>
                                      </p:tavLst>
                                    </p:anim>
                                    <p:anim calcmode="lin" valueType="num">
                                      <p:cBhvr>
                                        <p:cTn id="21" dur="1000" fill="hold"/>
                                        <p:tgtEl>
                                          <p:spTgt spid="133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314"/>
                                        </p:tgtEl>
                                        <p:attrNameLst>
                                          <p:attrName>style.visibility</p:attrName>
                                        </p:attrNameLst>
                                      </p:cBhvr>
                                      <p:to>
                                        <p:strVal val="visible"/>
                                      </p:to>
                                    </p:set>
                                    <p:animEffect transition="in" filter="fade">
                                      <p:cBhvr>
                                        <p:cTn id="24" dur="1000"/>
                                        <p:tgtEl>
                                          <p:spTgt spid="13314"/>
                                        </p:tgtEl>
                                      </p:cBhvr>
                                    </p:animEffect>
                                    <p:anim calcmode="lin" valueType="num">
                                      <p:cBhvr>
                                        <p:cTn id="25" dur="1000" fill="hold"/>
                                        <p:tgtEl>
                                          <p:spTgt spid="13314"/>
                                        </p:tgtEl>
                                        <p:attrNameLst>
                                          <p:attrName>ppt_x</p:attrName>
                                        </p:attrNameLst>
                                      </p:cBhvr>
                                      <p:tavLst>
                                        <p:tav tm="0">
                                          <p:val>
                                            <p:strVal val="#ppt_x"/>
                                          </p:val>
                                        </p:tav>
                                        <p:tav tm="100000">
                                          <p:val>
                                            <p:strVal val="#ppt_x"/>
                                          </p:val>
                                        </p:tav>
                                      </p:tavLst>
                                    </p:anim>
                                    <p:anim calcmode="lin" valueType="num">
                                      <p:cBhvr>
                                        <p:cTn id="26" dur="1000" fill="hold"/>
                                        <p:tgtEl>
                                          <p:spTgt spid="1331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313"/>
                                        </p:tgtEl>
                                        <p:attrNameLst>
                                          <p:attrName>style.visibility</p:attrName>
                                        </p:attrNameLst>
                                      </p:cBhvr>
                                      <p:to>
                                        <p:strVal val="visible"/>
                                      </p:to>
                                    </p:set>
                                    <p:animEffect transition="in" filter="fade">
                                      <p:cBhvr>
                                        <p:cTn id="29" dur="1000"/>
                                        <p:tgtEl>
                                          <p:spTgt spid="13313"/>
                                        </p:tgtEl>
                                      </p:cBhvr>
                                    </p:animEffect>
                                    <p:anim calcmode="lin" valueType="num">
                                      <p:cBhvr>
                                        <p:cTn id="30" dur="1000" fill="hold"/>
                                        <p:tgtEl>
                                          <p:spTgt spid="13313"/>
                                        </p:tgtEl>
                                        <p:attrNameLst>
                                          <p:attrName>ppt_x</p:attrName>
                                        </p:attrNameLst>
                                      </p:cBhvr>
                                      <p:tavLst>
                                        <p:tav tm="0">
                                          <p:val>
                                            <p:strVal val="#ppt_x"/>
                                          </p:val>
                                        </p:tav>
                                        <p:tav tm="100000">
                                          <p:val>
                                            <p:strVal val="#ppt_x"/>
                                          </p:val>
                                        </p:tav>
                                      </p:tavLst>
                                    </p:anim>
                                    <p:anim calcmode="lin" valueType="num">
                                      <p:cBhvr>
                                        <p:cTn id="31" dur="1000" fill="hold"/>
                                        <p:tgtEl>
                                          <p:spTgt spid="133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a:xfrm>
            <a:off x="914400" y="1447800"/>
            <a:ext cx="7772400" cy="4861520"/>
          </a:xfrm>
        </p:spPr>
        <p:txBody>
          <a:bodyPr>
            <a:normAutofit fontScale="77500" lnSpcReduction="20000"/>
          </a:bodyPr>
          <a:lstStyle/>
          <a:p>
            <a:pPr lvl="0">
              <a:lnSpc>
                <a:spcPct val="160000"/>
              </a:lnSpc>
            </a:pPr>
            <a:r>
              <a:rPr lang="zh-CN" altLang="zh-CN" sz="3100" dirty="0"/>
              <a:t>在桌面创建快捷方式图标</a:t>
            </a:r>
          </a:p>
          <a:p>
            <a:pPr marL="274320" lvl="1" indent="0">
              <a:lnSpc>
                <a:spcPct val="160000"/>
              </a:lnSpc>
              <a:buNone/>
            </a:pPr>
            <a:r>
              <a:rPr lang="zh-CN" altLang="zh-CN" sz="2600" dirty="0">
                <a:solidFill>
                  <a:srgbClr val="FF0000"/>
                </a:solidFill>
              </a:rPr>
              <a:t>方法</a:t>
            </a:r>
            <a:r>
              <a:rPr lang="en-US" altLang="zh-CN" sz="2600" dirty="0">
                <a:solidFill>
                  <a:srgbClr val="FF0000"/>
                </a:solidFill>
              </a:rPr>
              <a:t>1</a:t>
            </a:r>
            <a:r>
              <a:rPr lang="zh-CN" altLang="zh-CN" sz="2600" dirty="0"/>
              <a:t>：右键</a:t>
            </a:r>
            <a:r>
              <a:rPr lang="zh-CN" altLang="zh-CN" sz="2600" dirty="0" smtClean="0"/>
              <a:t>单击文件</a:t>
            </a:r>
            <a:r>
              <a:rPr lang="zh-CN" altLang="zh-CN" sz="2600" dirty="0"/>
              <a:t>对象，</a:t>
            </a:r>
            <a:r>
              <a:rPr lang="zh-CN" altLang="zh-CN" sz="2600" dirty="0" smtClean="0"/>
              <a:t>在快捷</a:t>
            </a:r>
            <a:r>
              <a:rPr lang="zh-CN" altLang="zh-CN" sz="2600" dirty="0"/>
              <a:t>菜单中选择“发送到”</a:t>
            </a:r>
            <a:r>
              <a:rPr lang="en-US" altLang="zh-CN" sz="2600" dirty="0"/>
              <a:t>→</a:t>
            </a:r>
            <a:r>
              <a:rPr lang="zh-CN" altLang="zh-CN" sz="2600" dirty="0"/>
              <a:t>“桌面快捷方式”</a:t>
            </a:r>
            <a:r>
              <a:rPr lang="zh-CN" altLang="zh-CN" sz="2600" dirty="0" smtClean="0"/>
              <a:t>命令。</a:t>
            </a:r>
            <a:endParaRPr lang="zh-CN" altLang="zh-CN" sz="2600" dirty="0"/>
          </a:p>
          <a:p>
            <a:pPr marL="274320" lvl="1" indent="0">
              <a:lnSpc>
                <a:spcPct val="160000"/>
              </a:lnSpc>
              <a:buNone/>
            </a:pPr>
            <a:r>
              <a:rPr lang="zh-CN" altLang="zh-CN" sz="2600" dirty="0">
                <a:solidFill>
                  <a:srgbClr val="FF0000"/>
                </a:solidFill>
              </a:rPr>
              <a:t>方法</a:t>
            </a:r>
            <a:r>
              <a:rPr lang="en-US" altLang="zh-CN" sz="2600" dirty="0">
                <a:solidFill>
                  <a:srgbClr val="FF0000"/>
                </a:solidFill>
              </a:rPr>
              <a:t>2</a:t>
            </a:r>
            <a:r>
              <a:rPr lang="zh-CN" altLang="zh-CN" sz="2600" dirty="0"/>
              <a:t>：右键单击文件对象，</a:t>
            </a:r>
            <a:r>
              <a:rPr lang="zh-CN" altLang="zh-CN" sz="2600" dirty="0" smtClean="0"/>
              <a:t>在快捷</a:t>
            </a:r>
            <a:r>
              <a:rPr lang="zh-CN" altLang="zh-CN" sz="2600" dirty="0"/>
              <a:t>菜单中选择“创建快捷方式”命令，然后将新创建的快捷方式图标移动至桌面。</a:t>
            </a:r>
          </a:p>
          <a:p>
            <a:pPr marL="274320" lvl="1" indent="0">
              <a:lnSpc>
                <a:spcPct val="160000"/>
              </a:lnSpc>
              <a:buNone/>
            </a:pPr>
            <a:r>
              <a:rPr lang="zh-CN" altLang="zh-CN" sz="2600" dirty="0">
                <a:solidFill>
                  <a:srgbClr val="FF0000"/>
                </a:solidFill>
              </a:rPr>
              <a:t>方法</a:t>
            </a:r>
            <a:r>
              <a:rPr lang="en-US" altLang="zh-CN" sz="2600" dirty="0">
                <a:solidFill>
                  <a:srgbClr val="FF0000"/>
                </a:solidFill>
              </a:rPr>
              <a:t>3</a:t>
            </a:r>
            <a:r>
              <a:rPr lang="zh-CN" altLang="zh-CN" sz="2600" dirty="0"/>
              <a:t>：右键单击桌面空白处</a:t>
            </a:r>
            <a:r>
              <a:rPr lang="zh-CN" altLang="zh-CN" sz="2600" dirty="0" smtClean="0"/>
              <a:t>，</a:t>
            </a:r>
            <a:r>
              <a:rPr lang="zh-CN" altLang="en-US" sz="2600" dirty="0" smtClean="0"/>
              <a:t>在</a:t>
            </a:r>
            <a:r>
              <a:rPr lang="zh-CN" altLang="zh-CN" sz="2600" dirty="0" smtClean="0"/>
              <a:t>快捷菜单</a:t>
            </a:r>
            <a:r>
              <a:rPr lang="zh-CN" altLang="en-US" sz="2600" dirty="0" smtClean="0"/>
              <a:t>中</a:t>
            </a:r>
            <a:r>
              <a:rPr lang="zh-CN" altLang="zh-CN" sz="2600" dirty="0" smtClean="0"/>
              <a:t>选择</a:t>
            </a:r>
            <a:r>
              <a:rPr lang="zh-CN" altLang="zh-CN" sz="2600" dirty="0"/>
              <a:t>“新建”</a:t>
            </a:r>
            <a:r>
              <a:rPr lang="en-US" altLang="zh-CN" sz="2600" dirty="0"/>
              <a:t>→</a:t>
            </a:r>
            <a:r>
              <a:rPr lang="zh-CN" altLang="zh-CN" sz="2600" dirty="0"/>
              <a:t>“快捷方式”命令，在弹出的“创建快捷方式”对话框中，单击“浏览”按钮，选择想要创建快捷方式的文件对象。</a:t>
            </a:r>
          </a:p>
          <a:p>
            <a:pPr marL="274320" lvl="1" indent="0">
              <a:lnSpc>
                <a:spcPct val="160000"/>
              </a:lnSpc>
              <a:buNone/>
            </a:pPr>
            <a:r>
              <a:rPr lang="zh-CN" altLang="zh-CN" sz="2600" dirty="0">
                <a:solidFill>
                  <a:srgbClr val="FF0000"/>
                </a:solidFill>
              </a:rPr>
              <a:t>方法</a:t>
            </a:r>
            <a:r>
              <a:rPr lang="en-US" altLang="zh-CN" sz="2600" dirty="0">
                <a:solidFill>
                  <a:srgbClr val="FF0000"/>
                </a:solidFill>
              </a:rPr>
              <a:t>4</a:t>
            </a:r>
            <a:r>
              <a:rPr lang="zh-CN" altLang="zh-CN" sz="2600" dirty="0"/>
              <a:t>：在文件</a:t>
            </a:r>
            <a:r>
              <a:rPr lang="zh-CN" altLang="zh-CN" sz="2600" dirty="0" smtClean="0"/>
              <a:t>对象窗口</a:t>
            </a:r>
            <a:r>
              <a:rPr lang="zh-CN" altLang="zh-CN" sz="2600" dirty="0"/>
              <a:t>下，选定图标后单击“文件”菜单项，弹出“文件”下拉菜单，选择“发送到”</a:t>
            </a:r>
            <a:r>
              <a:rPr lang="en-US" altLang="zh-CN" sz="2600" dirty="0"/>
              <a:t>→</a:t>
            </a:r>
            <a:r>
              <a:rPr lang="zh-CN" altLang="zh-CN" sz="2600" dirty="0"/>
              <a:t>“桌面快捷方式”命令</a:t>
            </a:r>
            <a:r>
              <a:rPr lang="zh-CN" altLang="zh-CN" sz="2600" dirty="0" smtClean="0"/>
              <a:t>。</a:t>
            </a:r>
            <a:endParaRPr lang="zh-CN" altLang="zh-CN" sz="26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35</a:t>
            </a:fld>
            <a:endParaRPr lang="zh-CN" altLang="en-US"/>
          </a:p>
        </p:txBody>
      </p:sp>
    </p:spTree>
    <p:extLst>
      <p:ext uri="{BB962C8B-B14F-4D97-AF65-F5344CB8AC3E}">
        <p14:creationId xmlns:p14="http://schemas.microsoft.com/office/powerpoint/2010/main" val="2646695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normAutofit/>
          </a:bodyPr>
          <a:lstStyle/>
          <a:p>
            <a:pPr lvl="0">
              <a:lnSpc>
                <a:spcPct val="150000"/>
              </a:lnSpc>
            </a:pPr>
            <a:r>
              <a:rPr lang="zh-CN" altLang="zh-CN" sz="2400" dirty="0"/>
              <a:t>在任意位置创建快捷方式</a:t>
            </a:r>
          </a:p>
          <a:p>
            <a:pPr marL="274320" lvl="1" indent="0">
              <a:lnSpc>
                <a:spcPct val="150000"/>
              </a:lnSpc>
              <a:buNone/>
            </a:pPr>
            <a:r>
              <a:rPr lang="zh-CN" altLang="zh-CN" sz="2000" dirty="0">
                <a:solidFill>
                  <a:srgbClr val="FF0000"/>
                </a:solidFill>
              </a:rPr>
              <a:t>方法</a:t>
            </a:r>
            <a:r>
              <a:rPr lang="en-US" altLang="zh-CN" sz="2000" dirty="0">
                <a:solidFill>
                  <a:srgbClr val="FF0000"/>
                </a:solidFill>
              </a:rPr>
              <a:t>1</a:t>
            </a:r>
            <a:r>
              <a:rPr lang="zh-CN" altLang="zh-CN" sz="2000" dirty="0"/>
              <a:t>：选中要创建快捷方式的文件对象，选择“编辑”</a:t>
            </a:r>
            <a:r>
              <a:rPr lang="en-US" altLang="zh-CN" sz="2000" dirty="0"/>
              <a:t>→</a:t>
            </a:r>
            <a:r>
              <a:rPr lang="zh-CN" altLang="zh-CN" sz="2000" dirty="0"/>
              <a:t>“复制”命令，再在目标位置选择“编辑”</a:t>
            </a:r>
            <a:r>
              <a:rPr lang="en-US" altLang="zh-CN" sz="2000" dirty="0"/>
              <a:t>→</a:t>
            </a:r>
            <a:r>
              <a:rPr lang="zh-CN" altLang="zh-CN" sz="2000" dirty="0"/>
              <a:t>“粘贴快捷方式”命令。</a:t>
            </a:r>
          </a:p>
          <a:p>
            <a:pPr marL="274320" lvl="1" indent="0">
              <a:lnSpc>
                <a:spcPct val="150000"/>
              </a:lnSpc>
              <a:buNone/>
            </a:pPr>
            <a:r>
              <a:rPr lang="zh-CN" altLang="zh-CN" sz="2000" dirty="0">
                <a:solidFill>
                  <a:srgbClr val="FF0000"/>
                </a:solidFill>
              </a:rPr>
              <a:t>方法</a:t>
            </a:r>
            <a:r>
              <a:rPr lang="en-US" altLang="zh-CN" sz="2000" dirty="0">
                <a:solidFill>
                  <a:srgbClr val="FF0000"/>
                </a:solidFill>
              </a:rPr>
              <a:t>2</a:t>
            </a:r>
            <a:r>
              <a:rPr lang="zh-CN" altLang="zh-CN" sz="2000" dirty="0"/>
              <a:t>：用户可直接右键单击对象图标并拖动该图标到目标文件夹的空白区域，在出现的快捷菜单中选择“在当前位置创建快捷方式”，也可实现在任意位置创建对象的快捷方式。</a:t>
            </a:r>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36</a:t>
            </a:fld>
            <a:endParaRPr lang="zh-CN" altLang="en-US"/>
          </a:p>
        </p:txBody>
      </p:sp>
    </p:spTree>
    <p:extLst>
      <p:ext uri="{BB962C8B-B14F-4D97-AF65-F5344CB8AC3E}">
        <p14:creationId xmlns:p14="http://schemas.microsoft.com/office/powerpoint/2010/main" val="318675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sz="2400" dirty="0" smtClean="0"/>
              <a:t>更改图标</a:t>
            </a:r>
            <a:r>
              <a:rPr lang="zh-CN" altLang="zh-CN" sz="2400" dirty="0"/>
              <a:t>的查看</a:t>
            </a:r>
            <a:r>
              <a:rPr lang="zh-CN" altLang="zh-CN" sz="2400" dirty="0" smtClean="0"/>
              <a:t>方式</a:t>
            </a:r>
            <a:endParaRPr lang="en-US" altLang="zh-CN" sz="2400" dirty="0" smtClean="0"/>
          </a:p>
          <a:p>
            <a:pPr lvl="1">
              <a:lnSpc>
                <a:spcPct val="150000"/>
              </a:lnSpc>
            </a:pPr>
            <a:r>
              <a:rPr lang="zh-CN" altLang="zh-CN" sz="2200" dirty="0"/>
              <a:t>桌面图标可以以“大图标”、“中等图标”和“小图标”等方式显示</a:t>
            </a:r>
            <a:r>
              <a:rPr lang="zh-CN" altLang="zh-CN" sz="2200" dirty="0" smtClean="0"/>
              <a:t>出来</a:t>
            </a:r>
            <a:r>
              <a:rPr lang="zh-CN" altLang="en-US" sz="2200" dirty="0" smtClean="0"/>
              <a:t>。</a:t>
            </a:r>
            <a:endParaRPr lang="zh-CN" altLang="en-US" sz="2200" dirty="0"/>
          </a:p>
        </p:txBody>
      </p:sp>
      <p:pic>
        <p:nvPicPr>
          <p:cNvPr id="14338"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97157" y="3068960"/>
            <a:ext cx="4831227"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37</a:t>
            </a:fld>
            <a:endParaRPr lang="zh-CN" altLang="en-US"/>
          </a:p>
        </p:txBody>
      </p:sp>
    </p:spTree>
    <p:extLst>
      <p:ext uri="{BB962C8B-B14F-4D97-AF65-F5344CB8AC3E}">
        <p14:creationId xmlns:p14="http://schemas.microsoft.com/office/powerpoint/2010/main" val="7980531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zh-CN" sz="2400" dirty="0"/>
              <a:t>排序桌面</a:t>
            </a:r>
            <a:r>
              <a:rPr lang="zh-CN" altLang="zh-CN" sz="2400" dirty="0" smtClean="0"/>
              <a:t>图标</a:t>
            </a:r>
            <a:endParaRPr lang="en-US" altLang="zh-CN" sz="2400" dirty="0" smtClean="0"/>
          </a:p>
          <a:p>
            <a:pPr lvl="1">
              <a:lnSpc>
                <a:spcPct val="150000"/>
              </a:lnSpc>
            </a:pPr>
            <a:r>
              <a:rPr lang="zh-CN" altLang="zh-CN" sz="2200" dirty="0" smtClean="0"/>
              <a:t>排序</a:t>
            </a:r>
            <a:r>
              <a:rPr lang="zh-CN" altLang="zh-CN" sz="2200" dirty="0"/>
              <a:t>方式包括“名称”、“大小”、“项目类型”和“修改日期”四种方式。</a:t>
            </a:r>
          </a:p>
          <a:p>
            <a:pPr>
              <a:lnSpc>
                <a:spcPct val="150000"/>
              </a:lnSpc>
            </a:pPr>
            <a:endParaRPr lang="zh-CN" altLang="en-US" dirty="0"/>
          </a:p>
        </p:txBody>
      </p:sp>
      <p:pic>
        <p:nvPicPr>
          <p:cNvPr id="15362" name="图片 4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140968"/>
            <a:ext cx="4138388"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38</a:t>
            </a:fld>
            <a:endParaRPr lang="zh-CN" altLang="en-US"/>
          </a:p>
        </p:txBody>
      </p:sp>
    </p:spTree>
    <p:extLst>
      <p:ext uri="{BB962C8B-B14F-4D97-AF65-F5344CB8AC3E}">
        <p14:creationId xmlns:p14="http://schemas.microsoft.com/office/powerpoint/2010/main" val="36722132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smtClean="0"/>
              <a:t>2.</a:t>
            </a:r>
            <a:r>
              <a:rPr lang="zh-CN" altLang="en-US" sz="2400" dirty="0" smtClean="0"/>
              <a:t>任务栏</a:t>
            </a:r>
            <a:endParaRPr lang="en-US" altLang="zh-CN" sz="2400" dirty="0" smtClean="0"/>
          </a:p>
          <a:p>
            <a:pPr lvl="1">
              <a:lnSpc>
                <a:spcPct val="150000"/>
              </a:lnSpc>
            </a:pPr>
            <a:r>
              <a:rPr lang="zh-CN" altLang="zh-CN" sz="2200" dirty="0" smtClean="0"/>
              <a:t>任务栏</a:t>
            </a:r>
            <a:r>
              <a:rPr lang="zh-CN" altLang="zh-CN" sz="2200" dirty="0"/>
              <a:t>位于桌面的最底部，主要由“开始”按钮、快速启动区、程序按钮区、通知区和“显示桌面”按钮</a:t>
            </a:r>
            <a:r>
              <a:rPr lang="zh-CN" altLang="zh-CN" sz="2200" dirty="0" smtClean="0"/>
              <a:t>组成</a:t>
            </a:r>
            <a:r>
              <a:rPr lang="zh-CN" altLang="en-US" sz="2200" dirty="0" smtClean="0"/>
              <a:t>。</a:t>
            </a:r>
            <a:endParaRPr lang="zh-CN" altLang="en-US" sz="2200" dirty="0"/>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646556"/>
            <a:ext cx="8568952" cy="12226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39</a:t>
            </a:fld>
            <a:endParaRPr lang="zh-CN" altLang="en-US"/>
          </a:p>
        </p:txBody>
      </p:sp>
    </p:spTree>
    <p:extLst>
      <p:ext uri="{BB962C8B-B14F-4D97-AF65-F5344CB8AC3E}">
        <p14:creationId xmlns:p14="http://schemas.microsoft.com/office/powerpoint/2010/main" val="2589351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 </a:t>
            </a:r>
            <a:r>
              <a:rPr lang="zh-CN" altLang="en-US" b="1" dirty="0"/>
              <a:t>操作系统概述</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a:t>
            </a:fld>
            <a:endParaRPr lang="zh-CN" altLang="en-US"/>
          </a:p>
        </p:txBody>
      </p:sp>
      <p:sp>
        <p:nvSpPr>
          <p:cNvPr id="3" name="内容占位符 2"/>
          <p:cNvSpPr>
            <a:spLocks noGrp="1"/>
          </p:cNvSpPr>
          <p:nvPr>
            <p:ph sz="quarter" idx="1"/>
          </p:nvPr>
        </p:nvSpPr>
        <p:spPr/>
        <p:txBody>
          <a:bodyPr>
            <a:normAutofit/>
          </a:bodyPr>
          <a:lstStyle/>
          <a:p>
            <a:pPr marL="0" lvl="0" indent="0" rtl="0">
              <a:lnSpc>
                <a:spcPct val="150000"/>
              </a:lnSpc>
              <a:buNone/>
            </a:pPr>
            <a:r>
              <a:rPr lang="en-US" sz="2400" b="1" dirty="0" smtClean="0">
                <a:latin typeface="+mn-ea"/>
                <a:cs typeface="Times New Roman" panose="02020603050405020304" pitchFamily="18" charset="0"/>
              </a:rPr>
              <a:t>2.1.1  </a:t>
            </a:r>
            <a:r>
              <a:rPr lang="zh-CN" sz="2400" b="1" dirty="0" smtClean="0">
                <a:latin typeface="+mn-ea"/>
                <a:cs typeface="Times New Roman" panose="02020603050405020304" pitchFamily="18" charset="0"/>
              </a:rPr>
              <a:t>操作系统的概念</a:t>
            </a:r>
            <a:endParaRPr lang="zh-CN" sz="2400" dirty="0">
              <a:latin typeface="+mn-ea"/>
              <a:cs typeface="Times New Roman" panose="02020603050405020304" pitchFamily="18" charset="0"/>
            </a:endParaRPr>
          </a:p>
          <a:p>
            <a:pPr marL="0" lvl="0" indent="0" rtl="0">
              <a:lnSpc>
                <a:spcPct val="150000"/>
              </a:lnSpc>
              <a:buNone/>
            </a:pPr>
            <a:r>
              <a:rPr lang="en-US" sz="2400" b="1" dirty="0" smtClean="0">
                <a:latin typeface="+mn-ea"/>
                <a:cs typeface="Times New Roman" panose="02020603050405020304" pitchFamily="18" charset="0"/>
              </a:rPr>
              <a:t>2.1.2  </a:t>
            </a:r>
            <a:r>
              <a:rPr lang="zh-CN" sz="2400" b="1" dirty="0" smtClean="0">
                <a:latin typeface="+mn-ea"/>
                <a:cs typeface="Times New Roman" panose="02020603050405020304" pitchFamily="18" charset="0"/>
              </a:rPr>
              <a:t>操作系统的功能</a:t>
            </a:r>
            <a:endParaRPr lang="zh-CN" sz="2400" dirty="0">
              <a:latin typeface="+mn-ea"/>
              <a:cs typeface="Times New Roman" panose="02020603050405020304" pitchFamily="18" charset="0"/>
            </a:endParaRPr>
          </a:p>
          <a:p>
            <a:pPr marL="0" lvl="0" indent="0" rtl="0">
              <a:lnSpc>
                <a:spcPct val="150000"/>
              </a:lnSpc>
              <a:buNone/>
            </a:pPr>
            <a:r>
              <a:rPr lang="en-US" sz="2400" b="1" dirty="0" smtClean="0">
                <a:latin typeface="+mn-ea"/>
                <a:cs typeface="Times New Roman" panose="02020603050405020304" pitchFamily="18" charset="0"/>
              </a:rPr>
              <a:t>2.1.3  </a:t>
            </a:r>
            <a:r>
              <a:rPr lang="zh-CN" sz="2400" b="1" dirty="0" smtClean="0">
                <a:latin typeface="+mn-ea"/>
                <a:cs typeface="Times New Roman" panose="02020603050405020304" pitchFamily="18" charset="0"/>
              </a:rPr>
              <a:t>操作系统的分类</a:t>
            </a:r>
            <a:endParaRPr lang="zh-CN" sz="2400" dirty="0">
              <a:latin typeface="+mn-ea"/>
              <a:cs typeface="Times New Roman" panose="02020603050405020304" pitchFamily="18" charset="0"/>
            </a:endParaRPr>
          </a:p>
          <a:p>
            <a:pPr marL="0" lvl="0" indent="0" rtl="0">
              <a:lnSpc>
                <a:spcPct val="150000"/>
              </a:lnSpc>
              <a:buNone/>
            </a:pPr>
            <a:r>
              <a:rPr lang="en-US" sz="2400" b="1" dirty="0" smtClean="0">
                <a:latin typeface="+mn-ea"/>
                <a:cs typeface="Times New Roman" panose="02020603050405020304" pitchFamily="18" charset="0"/>
              </a:rPr>
              <a:t>2.1.4  </a:t>
            </a:r>
            <a:r>
              <a:rPr lang="zh-CN" sz="2400" b="1" dirty="0" smtClean="0">
                <a:latin typeface="+mn-ea"/>
                <a:cs typeface="Times New Roman" panose="02020603050405020304" pitchFamily="18" charset="0"/>
              </a:rPr>
              <a:t>几种常用的操作系统</a:t>
            </a:r>
            <a:endParaRPr lang="zh-CN" sz="2400" dirty="0">
              <a:latin typeface="+mn-ea"/>
              <a:cs typeface="Times New Roman" panose="02020603050405020304" pitchFamily="18" charset="0"/>
            </a:endParaRPr>
          </a:p>
          <a:p>
            <a:pPr marL="0" lvl="0" indent="0" rtl="0">
              <a:lnSpc>
                <a:spcPct val="150000"/>
              </a:lnSpc>
              <a:buNone/>
            </a:pPr>
            <a:r>
              <a:rPr lang="en-US" sz="2400" b="1" dirty="0" smtClean="0">
                <a:latin typeface="+mn-ea"/>
                <a:cs typeface="Times New Roman" panose="02020603050405020304" pitchFamily="18" charset="0"/>
              </a:rPr>
              <a:t>2.1.5  Windows 7</a:t>
            </a:r>
            <a:r>
              <a:rPr lang="zh-CN" sz="2400" b="1" dirty="0" smtClean="0">
                <a:latin typeface="+mn-ea"/>
                <a:cs typeface="Times New Roman" panose="02020603050405020304" pitchFamily="18" charset="0"/>
              </a:rPr>
              <a:t>概述</a:t>
            </a:r>
            <a:endParaRPr lang="zh-CN" sz="2400" dirty="0">
              <a:latin typeface="+mn-ea"/>
              <a:cs typeface="Times New Roman" panose="02020603050405020304" pitchFamily="18" charset="0"/>
            </a:endParaRPr>
          </a:p>
        </p:txBody>
      </p:sp>
    </p:spTree>
    <p:extLst>
      <p:ext uri="{BB962C8B-B14F-4D97-AF65-F5344CB8AC3E}">
        <p14:creationId xmlns:p14="http://schemas.microsoft.com/office/powerpoint/2010/main" val="18229393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3261271201"/>
              </p:ext>
            </p:extLst>
          </p:nvPr>
        </p:nvGraphicFramePr>
        <p:xfrm>
          <a:off x="899592" y="1426471"/>
          <a:ext cx="7848872" cy="4760565"/>
        </p:xfrm>
        <a:graphic>
          <a:graphicData uri="http://schemas.openxmlformats.org/drawingml/2006/table">
            <a:tbl>
              <a:tblPr>
                <a:tableStyleId>{5DA37D80-6434-44D0-A028-1B22A696006F}</a:tableStyleId>
              </a:tblPr>
              <a:tblGrid>
                <a:gridCol w="1872208"/>
                <a:gridCol w="5976664"/>
              </a:tblGrid>
              <a:tr h="440049">
                <a:tc>
                  <a:txBody>
                    <a:bodyPr/>
                    <a:lstStyle/>
                    <a:p>
                      <a:pPr indent="126365" algn="ctr">
                        <a:lnSpc>
                          <a:spcPct val="150000"/>
                        </a:lnSpc>
                        <a:spcAft>
                          <a:spcPts val="0"/>
                        </a:spcAft>
                      </a:pPr>
                      <a:r>
                        <a:rPr lang="zh-CN" sz="1600" b="1" kern="100" dirty="0">
                          <a:effectLst>
                            <a:outerShdw blurRad="38100" dist="38100" dir="2700000" algn="tl">
                              <a:srgbClr val="000000">
                                <a:alpha val="43137"/>
                              </a:srgbClr>
                            </a:outerShdw>
                          </a:effectLst>
                        </a:rPr>
                        <a:t>名称</a:t>
                      </a:r>
                      <a:endParaRPr lang="zh-CN" sz="1600" b="1" kern="100" dirty="0">
                        <a:effectLst>
                          <a:outerShdw blurRad="38100" dist="38100" dir="2700000" algn="tl">
                            <a:srgbClr val="000000">
                              <a:alpha val="43137"/>
                            </a:srgbClr>
                          </a:outerShdw>
                        </a:effectLst>
                        <a:latin typeface="Times New Roman"/>
                        <a:ea typeface="宋体"/>
                      </a:endParaRPr>
                    </a:p>
                  </a:txBody>
                  <a:tcPr marL="68580" marR="68580" marT="0" marB="0" anchor="ctr"/>
                </a:tc>
                <a:tc>
                  <a:txBody>
                    <a:bodyPr/>
                    <a:lstStyle/>
                    <a:p>
                      <a:pPr indent="229235" algn="ctr">
                        <a:lnSpc>
                          <a:spcPct val="150000"/>
                        </a:lnSpc>
                        <a:spcAft>
                          <a:spcPts val="0"/>
                        </a:spcAft>
                      </a:pPr>
                      <a:r>
                        <a:rPr lang="zh-CN" sz="1600" b="1" kern="100" dirty="0">
                          <a:effectLst>
                            <a:outerShdw blurRad="38100" dist="38100" dir="2700000" algn="tl">
                              <a:srgbClr val="000000">
                                <a:alpha val="43137"/>
                              </a:srgbClr>
                            </a:outerShdw>
                          </a:effectLst>
                        </a:rPr>
                        <a:t>功能含义</a:t>
                      </a:r>
                      <a:endParaRPr lang="zh-CN" sz="1600" b="1" kern="100" dirty="0">
                        <a:effectLst>
                          <a:outerShdw blurRad="38100" dist="38100" dir="2700000" algn="tl">
                            <a:srgbClr val="000000">
                              <a:alpha val="43137"/>
                            </a:srgbClr>
                          </a:outerShdw>
                        </a:effectLst>
                        <a:latin typeface="Times New Roman"/>
                        <a:ea typeface="宋体"/>
                      </a:endParaRPr>
                    </a:p>
                  </a:txBody>
                  <a:tcPr marL="68580" marR="68580" marT="0" marB="0" anchor="ctr"/>
                </a:tc>
              </a:tr>
              <a:tr h="1320147">
                <a:tc>
                  <a:txBody>
                    <a:bodyPr/>
                    <a:lstStyle/>
                    <a:p>
                      <a:pPr algn="ctr">
                        <a:lnSpc>
                          <a:spcPct val="150000"/>
                        </a:lnSpc>
                        <a:spcAft>
                          <a:spcPts val="0"/>
                        </a:spcAft>
                      </a:pPr>
                      <a:r>
                        <a:rPr lang="zh-CN" sz="1600" b="1" kern="100" dirty="0">
                          <a:effectLst/>
                        </a:rPr>
                        <a:t>“开始”按钮</a:t>
                      </a:r>
                      <a:endParaRPr lang="zh-CN" sz="1600" b="1" kern="100" dirty="0">
                        <a:effectLst/>
                        <a:latin typeface="Times New Roman"/>
                        <a:ea typeface="宋体"/>
                      </a:endParaRPr>
                    </a:p>
                  </a:txBody>
                  <a:tcPr marL="68580" marR="68580" marT="0" marB="0" anchor="ctr"/>
                </a:tc>
                <a:tc>
                  <a:txBody>
                    <a:bodyPr/>
                    <a:lstStyle/>
                    <a:p>
                      <a:pPr marL="200025" algn="just">
                        <a:lnSpc>
                          <a:spcPct val="150000"/>
                        </a:lnSpc>
                        <a:spcAft>
                          <a:spcPts val="0"/>
                        </a:spcAft>
                      </a:pPr>
                      <a:r>
                        <a:rPr lang="zh-CN" sz="1600" b="1" kern="100">
                          <a:effectLst/>
                        </a:rPr>
                        <a:t>开始按钮是启动程序的起点，单击“开始”按钮即可打开“开始”菜单。通常情况下，所有的程序都挂接在这个多级菜单上。从“开始”按钮开始，可以启动系统中的任何程序。</a:t>
                      </a:r>
                      <a:endParaRPr lang="zh-CN" sz="1600" b="1" kern="100">
                        <a:effectLst/>
                        <a:latin typeface="Times New Roman"/>
                        <a:ea typeface="宋体"/>
                      </a:endParaRPr>
                    </a:p>
                  </a:txBody>
                  <a:tcPr marL="68580" marR="68580" marT="0" marB="0" anchor="ctr"/>
                </a:tc>
              </a:tr>
              <a:tr h="440049">
                <a:tc>
                  <a:txBody>
                    <a:bodyPr/>
                    <a:lstStyle/>
                    <a:p>
                      <a:pPr algn="ctr">
                        <a:lnSpc>
                          <a:spcPct val="150000"/>
                        </a:lnSpc>
                        <a:spcAft>
                          <a:spcPts val="0"/>
                        </a:spcAft>
                      </a:pPr>
                      <a:r>
                        <a:rPr lang="zh-CN" sz="1600" b="1" kern="100" dirty="0">
                          <a:effectLst/>
                        </a:rPr>
                        <a:t>快速启动区</a:t>
                      </a:r>
                      <a:endParaRPr lang="zh-CN" sz="1600" b="1" kern="100" dirty="0">
                        <a:effectLst/>
                        <a:latin typeface="Times New Roman"/>
                        <a:ea typeface="宋体"/>
                      </a:endParaRPr>
                    </a:p>
                  </a:txBody>
                  <a:tcPr marL="68580" marR="68580" marT="0" marB="0" anchor="ctr"/>
                </a:tc>
                <a:tc>
                  <a:txBody>
                    <a:bodyPr/>
                    <a:lstStyle/>
                    <a:p>
                      <a:pPr indent="184150" algn="just">
                        <a:lnSpc>
                          <a:spcPct val="150000"/>
                        </a:lnSpc>
                        <a:spcAft>
                          <a:spcPts val="0"/>
                        </a:spcAft>
                      </a:pPr>
                      <a:r>
                        <a:rPr lang="zh-CN" sz="1600" b="1" kern="100">
                          <a:effectLst/>
                        </a:rPr>
                        <a:t>锁定在该区域的图标多为常用的应用程序图标，便于用户快速启动相应程序。</a:t>
                      </a:r>
                      <a:endParaRPr lang="zh-CN" sz="1600" b="1" kern="100">
                        <a:effectLst/>
                        <a:latin typeface="Times New Roman"/>
                        <a:ea typeface="宋体"/>
                      </a:endParaRPr>
                    </a:p>
                  </a:txBody>
                  <a:tcPr marL="68580" marR="68580" marT="0" marB="0" anchor="ctr"/>
                </a:tc>
              </a:tr>
              <a:tr h="880098">
                <a:tc>
                  <a:txBody>
                    <a:bodyPr/>
                    <a:lstStyle/>
                    <a:p>
                      <a:pPr algn="ctr">
                        <a:lnSpc>
                          <a:spcPct val="150000"/>
                        </a:lnSpc>
                        <a:spcAft>
                          <a:spcPts val="0"/>
                        </a:spcAft>
                      </a:pPr>
                      <a:r>
                        <a:rPr lang="zh-CN" sz="1600" b="1" kern="100" dirty="0">
                          <a:effectLst/>
                        </a:rPr>
                        <a:t>程序按钮区</a:t>
                      </a:r>
                      <a:endParaRPr lang="zh-CN" sz="1600" b="1" kern="100" dirty="0">
                        <a:effectLst/>
                        <a:latin typeface="Times New Roman"/>
                        <a:ea typeface="宋体"/>
                      </a:endParaRPr>
                    </a:p>
                  </a:txBody>
                  <a:tcPr marL="68580" marR="68580" marT="0" marB="0" anchor="ctr"/>
                </a:tc>
                <a:tc>
                  <a:txBody>
                    <a:bodyPr/>
                    <a:lstStyle/>
                    <a:p>
                      <a:pPr marL="200025" algn="just">
                        <a:lnSpc>
                          <a:spcPct val="150000"/>
                        </a:lnSpc>
                        <a:spcAft>
                          <a:spcPts val="0"/>
                        </a:spcAft>
                      </a:pPr>
                      <a:r>
                        <a:rPr lang="zh-CN" sz="1600" b="1" kern="100">
                          <a:effectLst/>
                        </a:rPr>
                        <a:t>显示正在运行的程序的按钮。每打开一个程序或文件夹窗口，代表它的按钮就会出现在该区域。关闭窗口后，该按钮随即消失。</a:t>
                      </a:r>
                      <a:endParaRPr lang="zh-CN" sz="1600" b="1" kern="100">
                        <a:effectLst/>
                        <a:latin typeface="Times New Roman"/>
                        <a:ea typeface="宋体"/>
                      </a:endParaRPr>
                    </a:p>
                  </a:txBody>
                  <a:tcPr marL="68580" marR="68580" marT="0" marB="0" anchor="ctr"/>
                </a:tc>
              </a:tr>
              <a:tr h="440049">
                <a:tc>
                  <a:txBody>
                    <a:bodyPr/>
                    <a:lstStyle/>
                    <a:p>
                      <a:pPr algn="ctr">
                        <a:lnSpc>
                          <a:spcPct val="150000"/>
                        </a:lnSpc>
                        <a:spcAft>
                          <a:spcPts val="0"/>
                        </a:spcAft>
                      </a:pPr>
                      <a:r>
                        <a:rPr lang="zh-CN" sz="1600" b="1" kern="100" dirty="0">
                          <a:effectLst/>
                        </a:rPr>
                        <a:t>通知区</a:t>
                      </a:r>
                      <a:endParaRPr lang="zh-CN" sz="1600" b="1" kern="100" dirty="0">
                        <a:effectLst/>
                        <a:latin typeface="Times New Roman"/>
                        <a:ea typeface="宋体"/>
                      </a:endParaRPr>
                    </a:p>
                  </a:txBody>
                  <a:tcPr marL="68580" marR="68580" marT="0" marB="0" anchor="ctr"/>
                </a:tc>
                <a:tc>
                  <a:txBody>
                    <a:bodyPr/>
                    <a:lstStyle/>
                    <a:p>
                      <a:pPr marL="133350" indent="57150" algn="just">
                        <a:lnSpc>
                          <a:spcPct val="150000"/>
                        </a:lnSpc>
                        <a:spcAft>
                          <a:spcPts val="0"/>
                        </a:spcAft>
                      </a:pPr>
                      <a:r>
                        <a:rPr lang="zh-CN" sz="1600" b="1" kern="100">
                          <a:effectLst/>
                        </a:rPr>
                        <a:t>包括系统时钟以及一些常驻内存的特定程序和计算机设置状态的图标。</a:t>
                      </a:r>
                      <a:endParaRPr lang="zh-CN" sz="1600" b="1" kern="100">
                        <a:effectLst/>
                        <a:latin typeface="Times New Roman"/>
                        <a:ea typeface="宋体"/>
                      </a:endParaRPr>
                    </a:p>
                  </a:txBody>
                  <a:tcPr marL="68580" marR="68580" marT="0" marB="0" anchor="ctr"/>
                </a:tc>
              </a:tr>
              <a:tr h="440049">
                <a:tc>
                  <a:txBody>
                    <a:bodyPr/>
                    <a:lstStyle/>
                    <a:p>
                      <a:pPr algn="ctr">
                        <a:lnSpc>
                          <a:spcPct val="150000"/>
                        </a:lnSpc>
                        <a:spcAft>
                          <a:spcPts val="0"/>
                        </a:spcAft>
                      </a:pPr>
                      <a:r>
                        <a:rPr lang="zh-CN" sz="1600" b="1" kern="100" dirty="0">
                          <a:effectLst/>
                        </a:rPr>
                        <a:t>“显示桌面”按钮</a:t>
                      </a:r>
                      <a:endParaRPr lang="zh-CN" sz="1600" b="1" kern="100" dirty="0">
                        <a:effectLst/>
                        <a:latin typeface="Times New Roman"/>
                        <a:ea typeface="宋体"/>
                      </a:endParaRPr>
                    </a:p>
                  </a:txBody>
                  <a:tcPr marL="68580" marR="68580" marT="0" marB="0" anchor="ctr"/>
                </a:tc>
                <a:tc>
                  <a:txBody>
                    <a:bodyPr/>
                    <a:lstStyle/>
                    <a:p>
                      <a:pPr indent="184150" algn="just">
                        <a:lnSpc>
                          <a:spcPct val="150000"/>
                        </a:lnSpc>
                        <a:spcAft>
                          <a:spcPts val="0"/>
                        </a:spcAft>
                      </a:pPr>
                      <a:r>
                        <a:rPr lang="zh-CN" sz="1600" b="1" kern="100" dirty="0">
                          <a:effectLst/>
                        </a:rPr>
                        <a:t>单击此按钮，所有窗口被最小化，显示</a:t>
                      </a:r>
                      <a:r>
                        <a:rPr lang="en-US" sz="1600" b="1" kern="100" dirty="0">
                          <a:effectLst/>
                        </a:rPr>
                        <a:t>Windows 7</a:t>
                      </a:r>
                      <a:r>
                        <a:rPr lang="zh-CN" sz="1600" b="1" kern="100" dirty="0">
                          <a:effectLst/>
                        </a:rPr>
                        <a:t>桌面。</a:t>
                      </a:r>
                      <a:endParaRPr lang="zh-CN" sz="1600" b="1" kern="100" dirty="0">
                        <a:effectLst/>
                        <a:latin typeface="Times New Roman"/>
                        <a:ea typeface="宋体"/>
                      </a:endParaRPr>
                    </a:p>
                  </a:txBody>
                  <a:tcPr marL="68580" marR="68580" marT="0" marB="0" anchor="ctr"/>
                </a:tc>
              </a:tr>
            </a:tbl>
          </a:graphicData>
        </a:graphic>
      </p:graphicFrame>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40</a:t>
            </a:fld>
            <a:endParaRPr lang="zh-CN" altLang="en-US"/>
          </a:p>
        </p:txBody>
      </p:sp>
    </p:spTree>
    <p:extLst>
      <p:ext uri="{BB962C8B-B14F-4D97-AF65-F5344CB8AC3E}">
        <p14:creationId xmlns:p14="http://schemas.microsoft.com/office/powerpoint/2010/main" val="31907378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41</a:t>
            </a:fld>
            <a:endParaRPr lang="zh-CN" alt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5856" y="1312620"/>
            <a:ext cx="6226623" cy="49246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内容占位符 2"/>
          <p:cNvSpPr>
            <a:spLocks noGrp="1"/>
          </p:cNvSpPr>
          <p:nvPr>
            <p:ph sz="quarter" idx="1"/>
          </p:nvPr>
        </p:nvSpPr>
        <p:spPr/>
        <p:txBody>
          <a:bodyPr/>
          <a:lstStyle/>
          <a:p>
            <a:pPr marL="0" indent="0">
              <a:buNone/>
            </a:pPr>
            <a:r>
              <a:rPr lang="en-US" altLang="zh-CN" sz="2400" dirty="0"/>
              <a:t>3.</a:t>
            </a:r>
            <a:r>
              <a:rPr lang="zh-CN" altLang="zh-CN" sz="2400" dirty="0" smtClean="0"/>
              <a:t>“开始”菜单</a:t>
            </a:r>
            <a:endParaRPr lang="zh-CN" altLang="zh-CN" sz="2400" b="1" dirty="0"/>
          </a:p>
          <a:p>
            <a:endParaRPr lang="zh-CN" altLang="en-US" dirty="0"/>
          </a:p>
        </p:txBody>
      </p:sp>
    </p:spTree>
    <p:extLst>
      <p:ext uri="{BB962C8B-B14F-4D97-AF65-F5344CB8AC3E}">
        <p14:creationId xmlns:p14="http://schemas.microsoft.com/office/powerpoint/2010/main" val="157357724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2683420893"/>
              </p:ext>
            </p:extLst>
          </p:nvPr>
        </p:nvGraphicFramePr>
        <p:xfrm>
          <a:off x="755576" y="1340768"/>
          <a:ext cx="7560840" cy="4856123"/>
        </p:xfrm>
        <a:graphic>
          <a:graphicData uri="http://schemas.openxmlformats.org/drawingml/2006/table">
            <a:tbl>
              <a:tblPr>
                <a:tableStyleId>{8799B23B-EC83-4686-B30A-512413B5E67A}</a:tableStyleId>
              </a:tblPr>
              <a:tblGrid>
                <a:gridCol w="1152128"/>
                <a:gridCol w="6408712"/>
              </a:tblGrid>
              <a:tr h="249271">
                <a:tc>
                  <a:txBody>
                    <a:bodyPr/>
                    <a:lstStyle/>
                    <a:p>
                      <a:pPr indent="126365" algn="just">
                        <a:lnSpc>
                          <a:spcPct val="150000"/>
                        </a:lnSpc>
                        <a:spcAft>
                          <a:spcPts val="0"/>
                        </a:spcAft>
                      </a:pPr>
                      <a:r>
                        <a:rPr lang="zh-CN" sz="1600" b="1" kern="100" dirty="0">
                          <a:effectLst/>
                        </a:rPr>
                        <a:t>名称</a:t>
                      </a:r>
                      <a:endParaRPr lang="zh-CN" sz="1600" b="1" kern="100" dirty="0">
                        <a:effectLst/>
                        <a:latin typeface="Times New Roman"/>
                        <a:ea typeface="宋体"/>
                      </a:endParaRPr>
                    </a:p>
                  </a:txBody>
                  <a:tcPr marL="68580" marR="68580" marT="0" marB="0" anchor="ctr"/>
                </a:tc>
                <a:tc>
                  <a:txBody>
                    <a:bodyPr/>
                    <a:lstStyle/>
                    <a:p>
                      <a:pPr indent="229235" algn="just">
                        <a:lnSpc>
                          <a:spcPct val="150000"/>
                        </a:lnSpc>
                        <a:spcAft>
                          <a:spcPts val="0"/>
                        </a:spcAft>
                      </a:pPr>
                      <a:r>
                        <a:rPr lang="zh-CN" sz="1600" b="1" kern="100" dirty="0">
                          <a:effectLst/>
                        </a:rPr>
                        <a:t>功能含义</a:t>
                      </a:r>
                      <a:endParaRPr lang="zh-CN" sz="1600" b="1" kern="100" dirty="0">
                        <a:effectLst/>
                        <a:latin typeface="Times New Roman"/>
                        <a:ea typeface="宋体"/>
                      </a:endParaRPr>
                    </a:p>
                  </a:txBody>
                  <a:tcPr marL="68580" marR="68580" marT="0" marB="0" anchor="ctr"/>
                </a:tc>
              </a:tr>
              <a:tr h="617405">
                <a:tc rowSpan="3">
                  <a:txBody>
                    <a:bodyPr/>
                    <a:lstStyle/>
                    <a:p>
                      <a:pPr algn="just">
                        <a:lnSpc>
                          <a:spcPct val="150000"/>
                        </a:lnSpc>
                        <a:spcAft>
                          <a:spcPts val="0"/>
                        </a:spcAft>
                      </a:pPr>
                      <a:r>
                        <a:rPr lang="zh-CN" sz="1600" b="1" kern="100" dirty="0">
                          <a:effectLst/>
                        </a:rPr>
                        <a:t>程序区</a:t>
                      </a:r>
                      <a:endParaRPr lang="zh-CN" sz="1600" b="1" kern="100" dirty="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600" b="1" kern="100" dirty="0">
                          <a:effectLst/>
                        </a:rPr>
                        <a:t>固定程序列表。该列表程序会固定显示在“开始”菜单中，以便于用户快速地打开其中的应用程序。</a:t>
                      </a:r>
                      <a:endParaRPr lang="zh-CN" sz="1600" b="1" kern="100" dirty="0">
                        <a:effectLst/>
                        <a:latin typeface="Times New Roman"/>
                        <a:ea typeface="宋体"/>
                      </a:endParaRPr>
                    </a:p>
                  </a:txBody>
                  <a:tcPr marL="68580" marR="68580" marT="0" marB="0" anchor="ctr"/>
                </a:tc>
              </a:tr>
              <a:tr h="774928">
                <a:tc vMerge="1">
                  <a:txBody>
                    <a:bodyPr/>
                    <a:lstStyle/>
                    <a:p>
                      <a:endParaRPr lang="zh-CN" altLang="en-US"/>
                    </a:p>
                  </a:txBody>
                  <a:tcPr/>
                </a:tc>
                <a:tc>
                  <a:txBody>
                    <a:bodyPr/>
                    <a:lstStyle/>
                    <a:p>
                      <a:pPr marL="133350" algn="just">
                        <a:lnSpc>
                          <a:spcPct val="150000"/>
                        </a:lnSpc>
                        <a:spcAft>
                          <a:spcPts val="0"/>
                        </a:spcAft>
                      </a:pPr>
                      <a:r>
                        <a:rPr lang="zh-CN" sz="1600" b="1" kern="100" dirty="0">
                          <a:effectLst/>
                        </a:rPr>
                        <a:t>常用程序列表。为方便用户的使用，常用程序列表显示出用户常用的程序，此列表是随着时间动态分布</a:t>
                      </a:r>
                      <a:r>
                        <a:rPr lang="zh-CN" sz="1600" b="1" kern="100" dirty="0" smtClean="0">
                          <a:effectLst/>
                        </a:rPr>
                        <a:t>的。</a:t>
                      </a:r>
                      <a:endParaRPr lang="zh-CN" sz="1600" b="1" kern="100" dirty="0">
                        <a:effectLst/>
                        <a:latin typeface="Times New Roman"/>
                        <a:ea typeface="宋体"/>
                      </a:endParaRPr>
                    </a:p>
                  </a:txBody>
                  <a:tcPr marL="68580" marR="68580" marT="0" marB="0" anchor="ctr"/>
                </a:tc>
              </a:tr>
              <a:tr h="728531">
                <a:tc vMerge="1">
                  <a:txBody>
                    <a:bodyPr/>
                    <a:lstStyle/>
                    <a:p>
                      <a:endParaRPr lang="zh-CN" altLang="en-US"/>
                    </a:p>
                  </a:txBody>
                  <a:tcPr/>
                </a:tc>
                <a:tc>
                  <a:txBody>
                    <a:bodyPr/>
                    <a:lstStyle/>
                    <a:p>
                      <a:pPr marL="123825" indent="-57150" algn="just">
                        <a:lnSpc>
                          <a:spcPct val="150000"/>
                        </a:lnSpc>
                        <a:spcAft>
                          <a:spcPts val="0"/>
                        </a:spcAft>
                      </a:pPr>
                      <a:r>
                        <a:rPr lang="zh-CN" sz="1600" b="1" kern="100" dirty="0">
                          <a:effectLst/>
                        </a:rPr>
                        <a:t>“所有程序”按钮。系统中安装的所有程序都可以在“所有程序”列表中找到</a:t>
                      </a:r>
                      <a:r>
                        <a:rPr lang="zh-CN" sz="1600" b="1" kern="100" dirty="0" smtClean="0">
                          <a:effectLst/>
                        </a:rPr>
                        <a:t>。</a:t>
                      </a:r>
                      <a:endParaRPr lang="zh-CN" sz="1600" b="1" kern="100" dirty="0">
                        <a:effectLst/>
                        <a:latin typeface="Times New Roman"/>
                        <a:ea typeface="宋体"/>
                      </a:endParaRPr>
                    </a:p>
                  </a:txBody>
                  <a:tcPr marL="68580" marR="68580" marT="0" marB="0" anchor="ctr"/>
                </a:tc>
              </a:tr>
              <a:tr h="498540">
                <a:tc>
                  <a:txBody>
                    <a:bodyPr/>
                    <a:lstStyle/>
                    <a:p>
                      <a:pPr algn="just">
                        <a:lnSpc>
                          <a:spcPct val="150000"/>
                        </a:lnSpc>
                        <a:spcAft>
                          <a:spcPts val="0"/>
                        </a:spcAft>
                      </a:pPr>
                      <a:r>
                        <a:rPr lang="zh-CN" sz="1600" b="1" kern="100" dirty="0">
                          <a:effectLst/>
                        </a:rPr>
                        <a:t>启动菜单列表</a:t>
                      </a:r>
                      <a:endParaRPr lang="zh-CN" sz="1600" b="1" kern="100" dirty="0">
                        <a:effectLst/>
                        <a:latin typeface="Times New Roman"/>
                        <a:ea typeface="宋体"/>
                      </a:endParaRPr>
                    </a:p>
                  </a:txBody>
                  <a:tcPr marL="68580" marR="68580" marT="0" marB="0" anchor="ctr"/>
                </a:tc>
                <a:tc>
                  <a:txBody>
                    <a:bodyPr/>
                    <a:lstStyle/>
                    <a:p>
                      <a:pPr indent="127000" algn="just">
                        <a:lnSpc>
                          <a:spcPct val="150000"/>
                        </a:lnSpc>
                        <a:spcAft>
                          <a:spcPts val="0"/>
                        </a:spcAft>
                      </a:pPr>
                      <a:r>
                        <a:rPr lang="zh-CN" sz="1600" b="1" kern="100">
                          <a:effectLst/>
                        </a:rPr>
                        <a:t>提供对常用文件夹、文件、设置和功能的访问。单击即可打开相应窗口。</a:t>
                      </a:r>
                      <a:endParaRPr lang="zh-CN" sz="1600" b="1" kern="100">
                        <a:effectLst/>
                        <a:latin typeface="Times New Roman"/>
                        <a:ea typeface="宋体"/>
                      </a:endParaRPr>
                    </a:p>
                  </a:txBody>
                  <a:tcPr marL="68580" marR="68580" marT="0" marB="0" anchor="ctr"/>
                </a:tc>
              </a:tr>
              <a:tr h="498540">
                <a:tc>
                  <a:txBody>
                    <a:bodyPr/>
                    <a:lstStyle/>
                    <a:p>
                      <a:pPr algn="just">
                        <a:lnSpc>
                          <a:spcPct val="150000"/>
                        </a:lnSpc>
                        <a:spcAft>
                          <a:spcPts val="0"/>
                        </a:spcAft>
                      </a:pPr>
                      <a:r>
                        <a:rPr lang="zh-CN" sz="1600" b="1" kern="100" dirty="0">
                          <a:effectLst/>
                        </a:rPr>
                        <a:t>搜索框</a:t>
                      </a:r>
                      <a:endParaRPr lang="zh-CN" sz="1600" b="1" kern="100" dirty="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600" b="1" kern="100">
                          <a:effectLst/>
                        </a:rPr>
                        <a:t>通过键入搜索项可在计算机上查找程序和文件，并把搜索结果列表显示在搜索框的上方。</a:t>
                      </a:r>
                      <a:endParaRPr lang="zh-CN" sz="1600" b="1" kern="100">
                        <a:effectLst/>
                        <a:latin typeface="Times New Roman"/>
                        <a:ea typeface="宋体"/>
                      </a:endParaRPr>
                    </a:p>
                  </a:txBody>
                  <a:tcPr marL="68580" marR="68580" marT="0" marB="0" anchor="ctr"/>
                </a:tc>
              </a:tr>
              <a:tr h="789355">
                <a:tc>
                  <a:txBody>
                    <a:bodyPr/>
                    <a:lstStyle/>
                    <a:p>
                      <a:pPr algn="just">
                        <a:lnSpc>
                          <a:spcPct val="150000"/>
                        </a:lnSpc>
                        <a:spcAft>
                          <a:spcPts val="0"/>
                        </a:spcAft>
                      </a:pPr>
                      <a:r>
                        <a:rPr lang="zh-CN" sz="1600" b="1" kern="100" dirty="0">
                          <a:effectLst/>
                        </a:rPr>
                        <a:t>“关机”按钮</a:t>
                      </a:r>
                      <a:endParaRPr lang="zh-CN" sz="1600" b="1" kern="100" dirty="0">
                        <a:effectLst/>
                        <a:latin typeface="Times New Roman"/>
                        <a:ea typeface="宋体"/>
                      </a:endParaRPr>
                    </a:p>
                  </a:txBody>
                  <a:tcPr marL="68580" marR="68580" marT="0" marB="0" anchor="ctr"/>
                </a:tc>
                <a:tc>
                  <a:txBody>
                    <a:bodyPr/>
                    <a:lstStyle/>
                    <a:p>
                      <a:pPr marL="133350" algn="just">
                        <a:lnSpc>
                          <a:spcPct val="150000"/>
                        </a:lnSpc>
                        <a:spcAft>
                          <a:spcPts val="0"/>
                        </a:spcAft>
                      </a:pPr>
                      <a:r>
                        <a:rPr lang="zh-CN" sz="1600" b="1" kern="100" dirty="0">
                          <a:effectLst/>
                        </a:rPr>
                        <a:t>单击即可关闭计算机。单击右侧按钮“</a:t>
                      </a:r>
                      <a:r>
                        <a:rPr lang="en-US" sz="1600" b="1" kern="100" dirty="0">
                          <a:effectLst/>
                        </a:rPr>
                        <a:t> </a:t>
                      </a:r>
                      <a:r>
                        <a:rPr lang="en-US" sz="1600" b="1" kern="100" dirty="0" smtClean="0">
                          <a:effectLst/>
                        </a:rPr>
                        <a:t> </a:t>
                      </a:r>
                      <a:r>
                        <a:rPr lang="zh-CN" sz="1600" b="1" kern="100" dirty="0" smtClean="0">
                          <a:effectLst/>
                        </a:rPr>
                        <a:t>”</a:t>
                      </a:r>
                      <a:r>
                        <a:rPr lang="zh-CN" sz="1600" b="1" kern="100" dirty="0">
                          <a:effectLst/>
                        </a:rPr>
                        <a:t>，可选择退出计算机的方式，如注销、锁定、重启、休眠等。</a:t>
                      </a:r>
                      <a:endParaRPr lang="zh-CN" sz="1600" b="1" kern="100" dirty="0">
                        <a:effectLst/>
                        <a:latin typeface="Times New Roman"/>
                        <a:ea typeface="宋体"/>
                      </a:endParaRPr>
                    </a:p>
                  </a:txBody>
                  <a:tcPr marL="68580" marR="68580" marT="0" marB="0" anchor="ctr"/>
                </a:tc>
              </a:tr>
            </a:tbl>
          </a:graphicData>
        </a:graphic>
      </p:graphicFrame>
      <p:pic>
        <p:nvPicPr>
          <p:cNvPr id="19457" name="图片 4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4211" y="5517232"/>
            <a:ext cx="161925" cy="152400"/>
          </a:xfrm>
          <a:prstGeom prst="rect">
            <a:avLst/>
          </a:prstGeom>
          <a:noFill/>
          <a:extLst>
            <a:ext uri="{909E8E84-426E-40DD-AFC4-6F175D3DCCD1}">
              <a14:hiddenFill xmlns:a14="http://schemas.microsoft.com/office/drawing/2010/main">
                <a:solidFill>
                  <a:srgbClr val="FFFFFF"/>
                </a:solidFill>
              </a14:hiddenFill>
            </a:ext>
          </a:extLst>
        </p:spPr>
      </p:pic>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42</a:t>
            </a:fld>
            <a:endParaRPr lang="zh-CN" altLang="en-US"/>
          </a:p>
        </p:txBody>
      </p:sp>
    </p:spTree>
    <p:extLst>
      <p:ext uri="{BB962C8B-B14F-4D97-AF65-F5344CB8AC3E}">
        <p14:creationId xmlns:p14="http://schemas.microsoft.com/office/powerpoint/2010/main" val="381793022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2.2.3 Windows 7</a:t>
            </a:r>
            <a:r>
              <a:rPr lang="zh-CN" altLang="zh-CN" b="1" dirty="0"/>
              <a:t>桌面应用</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4.</a:t>
            </a:r>
            <a:r>
              <a:rPr lang="zh-CN" altLang="zh-CN" sz="2400" dirty="0"/>
              <a:t>桌面小</a:t>
            </a:r>
            <a:r>
              <a:rPr lang="zh-CN" altLang="zh-CN" sz="2400" dirty="0" smtClean="0"/>
              <a:t>工具</a:t>
            </a:r>
            <a:endParaRPr lang="en-US" altLang="zh-CN" sz="2400" dirty="0" smtClean="0"/>
          </a:p>
          <a:p>
            <a:pPr lvl="1">
              <a:lnSpc>
                <a:spcPct val="150000"/>
              </a:lnSpc>
            </a:pPr>
            <a:r>
              <a:rPr lang="zh-CN" altLang="zh-CN" sz="2000" dirty="0"/>
              <a:t>桌面小工具是</a:t>
            </a:r>
            <a:r>
              <a:rPr lang="en-US" altLang="zh-CN" sz="2000" dirty="0"/>
              <a:t>Windows 7</a:t>
            </a:r>
            <a:r>
              <a:rPr lang="zh-CN" altLang="zh-CN" sz="2000" dirty="0"/>
              <a:t>操作系统新增功能，可以方便用户使用，通常显示在桌面边栏</a:t>
            </a:r>
            <a:r>
              <a:rPr lang="zh-CN" altLang="zh-CN" sz="2000" dirty="0" smtClean="0"/>
              <a:t>位置</a:t>
            </a:r>
            <a:r>
              <a:rPr lang="zh-CN" altLang="en-US" sz="2000" dirty="0" smtClean="0"/>
              <a:t>。</a:t>
            </a:r>
            <a:r>
              <a:rPr lang="zh-CN" altLang="zh-CN" sz="2000" dirty="0" smtClean="0"/>
              <a:t>有</a:t>
            </a:r>
            <a:r>
              <a:rPr lang="zh-CN" altLang="zh-CN" sz="2000" dirty="0"/>
              <a:t>些小工具需要联网才能使用（如天气等），有些则不需要联网（如时钟、日历等）</a:t>
            </a:r>
            <a:r>
              <a:rPr lang="zh-CN" altLang="zh-CN" sz="2200" dirty="0" smtClean="0"/>
              <a:t>。</a:t>
            </a:r>
            <a:endParaRPr lang="zh-CN" altLang="zh-CN" sz="2200" b="1" dirty="0"/>
          </a:p>
        </p:txBody>
      </p:sp>
      <p:pic>
        <p:nvPicPr>
          <p:cNvPr id="8194" name="图片 4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1760" y="3573016"/>
            <a:ext cx="4794616"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43</a:t>
            </a:fld>
            <a:endParaRPr lang="zh-CN" altLang="en-US"/>
          </a:p>
        </p:txBody>
      </p:sp>
    </p:spTree>
    <p:extLst>
      <p:ext uri="{BB962C8B-B14F-4D97-AF65-F5344CB8AC3E}">
        <p14:creationId xmlns:p14="http://schemas.microsoft.com/office/powerpoint/2010/main" val="336441344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2.2.4 Windows 7</a:t>
            </a:r>
            <a:r>
              <a:rPr lang="zh-CN" altLang="zh-CN" b="1" dirty="0"/>
              <a:t>个性化</a:t>
            </a:r>
            <a:r>
              <a:rPr lang="zh-CN" altLang="zh-CN" b="1" dirty="0" smtClean="0"/>
              <a:t>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1.</a:t>
            </a:r>
            <a:r>
              <a:rPr lang="zh-CN" altLang="zh-CN" sz="2400" dirty="0"/>
              <a:t>个性化外观与主题</a:t>
            </a:r>
            <a:endParaRPr lang="zh-CN" altLang="zh-CN" sz="2400" b="1" dirty="0"/>
          </a:p>
          <a:p>
            <a:pPr lvl="1">
              <a:lnSpc>
                <a:spcPct val="150000"/>
              </a:lnSpc>
            </a:pPr>
            <a:r>
              <a:rPr lang="zh-CN" altLang="zh-CN" sz="2000" dirty="0"/>
              <a:t>外观与主题是设置用户个性化工作环境的最重要的体现。</a:t>
            </a:r>
          </a:p>
          <a:p>
            <a:pPr>
              <a:lnSpc>
                <a:spcPct val="150000"/>
              </a:lnSpc>
            </a:pPr>
            <a:endParaRPr lang="zh-CN" altLang="en-US" dirty="0"/>
          </a:p>
        </p:txBody>
      </p:sp>
      <p:pic>
        <p:nvPicPr>
          <p:cNvPr id="9218"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3599" y="2564904"/>
            <a:ext cx="5204745"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44</a:t>
            </a:fld>
            <a:endParaRPr lang="zh-CN" altLang="en-US"/>
          </a:p>
        </p:txBody>
      </p:sp>
    </p:spTree>
    <p:extLst>
      <p:ext uri="{BB962C8B-B14F-4D97-AF65-F5344CB8AC3E}">
        <p14:creationId xmlns:p14="http://schemas.microsoft.com/office/powerpoint/2010/main" val="16746711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1</a:t>
            </a:r>
            <a:r>
              <a:rPr lang="zh-CN" altLang="zh-CN" sz="2400" dirty="0"/>
              <a:t>）桌面背景</a:t>
            </a:r>
          </a:p>
          <a:p>
            <a:pPr lvl="1">
              <a:lnSpc>
                <a:spcPct val="150000"/>
              </a:lnSpc>
            </a:pPr>
            <a:r>
              <a:rPr lang="zh-CN" altLang="zh-CN" sz="2000" dirty="0"/>
              <a:t>桌面背景是指桌面所采用的图案，也称墙纸。</a:t>
            </a:r>
          </a:p>
          <a:p>
            <a:pPr>
              <a:lnSpc>
                <a:spcPct val="150000"/>
              </a:lnSpc>
            </a:pPr>
            <a:endParaRPr lang="zh-CN" altLang="en-US" dirty="0"/>
          </a:p>
        </p:txBody>
      </p:sp>
      <p:pic>
        <p:nvPicPr>
          <p:cNvPr id="10242" name="图片 48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0506" y="2646020"/>
            <a:ext cx="5607958" cy="387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45</a:t>
            </a:fld>
            <a:endParaRPr lang="zh-CN" altLang="en-US"/>
          </a:p>
        </p:txBody>
      </p:sp>
    </p:spTree>
    <p:extLst>
      <p:ext uri="{BB962C8B-B14F-4D97-AF65-F5344CB8AC3E}">
        <p14:creationId xmlns:p14="http://schemas.microsoft.com/office/powerpoint/2010/main" val="405906379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2</a:t>
            </a:r>
            <a:r>
              <a:rPr lang="zh-CN" altLang="zh-CN" sz="2400" dirty="0"/>
              <a:t>）窗口颜色</a:t>
            </a:r>
          </a:p>
          <a:p>
            <a:pPr lvl="1">
              <a:lnSpc>
                <a:spcPct val="150000"/>
              </a:lnSpc>
            </a:pPr>
            <a:r>
              <a:rPr lang="zh-CN" altLang="zh-CN" sz="2000" dirty="0"/>
              <a:t>如果用户对</a:t>
            </a:r>
            <a:r>
              <a:rPr lang="en-US" altLang="zh-CN" sz="2000" dirty="0"/>
              <a:t>Windows 7</a:t>
            </a:r>
            <a:r>
              <a:rPr lang="zh-CN" altLang="zh-CN" sz="2000" dirty="0"/>
              <a:t>系统默认的颜色外观不满意，可以设置具体的颜色方案，以便获得更好的视觉效果。</a:t>
            </a:r>
          </a:p>
          <a:p>
            <a:pPr>
              <a:lnSpc>
                <a:spcPct val="150000"/>
              </a:lnSpc>
            </a:pPr>
            <a:endParaRPr lang="zh-CN" altLang="en-US" dirty="0"/>
          </a:p>
        </p:txBody>
      </p:sp>
      <p:pic>
        <p:nvPicPr>
          <p:cNvPr id="11266" name="图片 48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068960"/>
            <a:ext cx="4680520" cy="344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46</a:t>
            </a:fld>
            <a:endParaRPr lang="zh-CN" altLang="en-US"/>
          </a:p>
        </p:txBody>
      </p:sp>
    </p:spTree>
    <p:extLst>
      <p:ext uri="{BB962C8B-B14F-4D97-AF65-F5344CB8AC3E}">
        <p14:creationId xmlns:p14="http://schemas.microsoft.com/office/powerpoint/2010/main" val="15251988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a:xfrm>
            <a:off x="914400" y="1447800"/>
            <a:ext cx="3945632" cy="4572000"/>
          </a:xfrm>
        </p:spPr>
        <p:txBody>
          <a:bodyPr>
            <a:normAutofit/>
          </a:bodyPr>
          <a:lstStyle/>
          <a:p>
            <a:pPr marL="0" indent="0">
              <a:lnSpc>
                <a:spcPct val="150000"/>
              </a:lnSpc>
              <a:buNone/>
            </a:pPr>
            <a:r>
              <a:rPr lang="zh-CN" altLang="zh-CN" sz="2400" dirty="0"/>
              <a:t>（</a:t>
            </a:r>
            <a:r>
              <a:rPr lang="en-US" altLang="zh-CN" sz="2400" dirty="0"/>
              <a:t>3</a:t>
            </a:r>
            <a:r>
              <a:rPr lang="zh-CN" altLang="zh-CN" sz="2400" dirty="0"/>
              <a:t>）声音</a:t>
            </a:r>
            <a:r>
              <a:rPr lang="zh-CN" altLang="zh-CN" sz="2400" dirty="0" smtClean="0"/>
              <a:t>主题</a:t>
            </a:r>
            <a:endParaRPr lang="en-US" altLang="zh-CN" sz="2400" dirty="0" smtClean="0"/>
          </a:p>
          <a:p>
            <a:pPr lvl="1">
              <a:lnSpc>
                <a:spcPct val="150000"/>
              </a:lnSpc>
            </a:pPr>
            <a:r>
              <a:rPr lang="zh-CN" altLang="zh-CN" sz="2000" dirty="0"/>
              <a:t>声音主题是应用于</a:t>
            </a:r>
            <a:r>
              <a:rPr lang="en-US" altLang="zh-CN" sz="2000" dirty="0"/>
              <a:t>Windows</a:t>
            </a:r>
            <a:r>
              <a:rPr lang="zh-CN" altLang="zh-CN" sz="2000" dirty="0"/>
              <a:t>和程序事件中的一组声音，系统的大多数操作都伴随着特定的声音效果。</a:t>
            </a:r>
            <a:r>
              <a:rPr lang="en-US" altLang="zh-CN" sz="2000" dirty="0"/>
              <a:t>Windows 7</a:t>
            </a:r>
            <a:r>
              <a:rPr lang="zh-CN" altLang="zh-CN" sz="2000" dirty="0"/>
              <a:t>自带了</a:t>
            </a:r>
            <a:r>
              <a:rPr lang="en-US" altLang="zh-CN" sz="2000" dirty="0"/>
              <a:t>15</a:t>
            </a:r>
            <a:r>
              <a:rPr lang="zh-CN" altLang="zh-CN" sz="2000" dirty="0"/>
              <a:t>种声音方案，用户可以选择现有方案或保存修改后的方案。</a:t>
            </a:r>
          </a:p>
          <a:p>
            <a:pPr marL="0" indent="0">
              <a:lnSpc>
                <a:spcPct val="150000"/>
              </a:lnSpc>
              <a:buNone/>
            </a:pPr>
            <a:endParaRPr lang="zh-CN" altLang="zh-CN" dirty="0"/>
          </a:p>
          <a:p>
            <a:pPr>
              <a:lnSpc>
                <a:spcPct val="150000"/>
              </a:lnSpc>
            </a:pPr>
            <a:endParaRPr lang="zh-CN" altLang="en-US" dirty="0"/>
          </a:p>
        </p:txBody>
      </p:sp>
      <p:pic>
        <p:nvPicPr>
          <p:cNvPr id="12290"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628800"/>
            <a:ext cx="3816424" cy="4526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47</a:t>
            </a:fld>
            <a:endParaRPr lang="zh-CN" altLang="en-US"/>
          </a:p>
        </p:txBody>
      </p:sp>
    </p:spTree>
    <p:extLst>
      <p:ext uri="{BB962C8B-B14F-4D97-AF65-F5344CB8AC3E}">
        <p14:creationId xmlns:p14="http://schemas.microsoft.com/office/powerpoint/2010/main" val="13189647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a:xfrm>
            <a:off x="914400" y="1447800"/>
            <a:ext cx="4017640" cy="4572000"/>
          </a:xfrm>
        </p:spPr>
        <p:txBody>
          <a:bodyPr>
            <a:normAutofit/>
          </a:bodyPr>
          <a:lstStyle/>
          <a:p>
            <a:pPr marL="0" indent="0">
              <a:lnSpc>
                <a:spcPct val="150000"/>
              </a:lnSpc>
              <a:buNone/>
            </a:pPr>
            <a:r>
              <a:rPr lang="zh-CN" altLang="zh-CN" sz="2400" dirty="0"/>
              <a:t>（</a:t>
            </a:r>
            <a:r>
              <a:rPr lang="en-US" altLang="zh-CN" sz="2400" dirty="0"/>
              <a:t>4</a:t>
            </a:r>
            <a:r>
              <a:rPr lang="zh-CN" altLang="zh-CN" sz="2400" dirty="0"/>
              <a:t>）屏幕保护程序</a:t>
            </a:r>
          </a:p>
          <a:p>
            <a:pPr lvl="1">
              <a:lnSpc>
                <a:spcPct val="150000"/>
              </a:lnSpc>
            </a:pPr>
            <a:r>
              <a:rPr lang="zh-CN" altLang="zh-CN" sz="2000" dirty="0"/>
              <a:t>在实际使用中，若彩色屏幕的内容一直固定不变，间隔时间较长后可能会造成屏幕的损坏。因此若在一段时间内不用计算机，可设置屏幕保护程序，以动态的画面显示屏幕，来保护屏幕不受损坏。</a:t>
            </a:r>
          </a:p>
          <a:p>
            <a:pPr>
              <a:lnSpc>
                <a:spcPct val="150000"/>
              </a:lnSpc>
            </a:pPr>
            <a:endParaRPr lang="zh-CN" altLang="en-US" dirty="0"/>
          </a:p>
        </p:txBody>
      </p:sp>
      <p:pic>
        <p:nvPicPr>
          <p:cNvPr id="13314" name="图片 48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628799"/>
            <a:ext cx="3714406" cy="4405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48</a:t>
            </a:fld>
            <a:endParaRPr lang="zh-CN" altLang="en-US"/>
          </a:p>
        </p:txBody>
      </p:sp>
    </p:spTree>
    <p:extLst>
      <p:ext uri="{BB962C8B-B14F-4D97-AF65-F5344CB8AC3E}">
        <p14:creationId xmlns:p14="http://schemas.microsoft.com/office/powerpoint/2010/main" val="44918617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a:xfrm>
            <a:off x="914400" y="1447800"/>
            <a:ext cx="3657600" cy="4572000"/>
          </a:xfrm>
        </p:spPr>
        <p:txBody>
          <a:bodyPr>
            <a:normAutofit/>
          </a:bodyPr>
          <a:lstStyle/>
          <a:p>
            <a:pPr marL="0" indent="0">
              <a:lnSpc>
                <a:spcPct val="150000"/>
              </a:lnSpc>
              <a:buNone/>
            </a:pPr>
            <a:endParaRPr lang="en-US" altLang="zh-CN" sz="2400" dirty="0" smtClean="0"/>
          </a:p>
          <a:p>
            <a:pPr marL="0" indent="0">
              <a:lnSpc>
                <a:spcPct val="150000"/>
              </a:lnSpc>
              <a:buNone/>
            </a:pPr>
            <a:r>
              <a:rPr lang="zh-CN" altLang="zh-CN" sz="2400" dirty="0" smtClean="0"/>
              <a:t>（</a:t>
            </a:r>
            <a:r>
              <a:rPr lang="en-US" altLang="zh-CN" sz="2400" dirty="0"/>
              <a:t>1</a:t>
            </a:r>
            <a:r>
              <a:rPr lang="zh-CN" altLang="zh-CN" sz="2400" dirty="0"/>
              <a:t>）个性化任务栏</a:t>
            </a:r>
          </a:p>
          <a:p>
            <a:pPr lvl="1">
              <a:lnSpc>
                <a:spcPct val="150000"/>
              </a:lnSpc>
            </a:pPr>
            <a:r>
              <a:rPr lang="zh-CN" altLang="zh-CN" sz="2000" dirty="0"/>
              <a:t>任务栏既可以使用系统默认设置，也可以根据用户工作或个性需要进行修改。任务栏主要由三部分可选项：任务栏外观、通知区域和使用</a:t>
            </a:r>
            <a:r>
              <a:rPr lang="en-US" altLang="zh-CN" sz="2000" dirty="0"/>
              <a:t>Aero Peek</a:t>
            </a:r>
            <a:r>
              <a:rPr lang="zh-CN" altLang="zh-CN" sz="2000" dirty="0"/>
              <a:t>预览桌面。</a:t>
            </a:r>
          </a:p>
          <a:p>
            <a:pPr marL="0" indent="0">
              <a:buNone/>
            </a:pPr>
            <a:endParaRPr lang="zh-CN" altLang="zh-CN" b="1" dirty="0"/>
          </a:p>
          <a:p>
            <a:endParaRPr lang="zh-CN" altLang="en-US" dirty="0"/>
          </a:p>
        </p:txBody>
      </p:sp>
      <p:pic>
        <p:nvPicPr>
          <p:cNvPr id="14338" name="图片 3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212866"/>
            <a:ext cx="3883459" cy="403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71600" y="1537628"/>
            <a:ext cx="6574236" cy="523220"/>
          </a:xfrm>
          <a:prstGeom prst="rect">
            <a:avLst/>
          </a:prstGeom>
        </p:spPr>
        <p:txBody>
          <a:bodyPr wrap="none">
            <a:spAutoFit/>
          </a:bodyPr>
          <a:lstStyle/>
          <a:p>
            <a:r>
              <a:rPr lang="en-US" altLang="zh-CN" sz="2800" b="1" dirty="0"/>
              <a:t>2.</a:t>
            </a:r>
            <a:r>
              <a:rPr lang="zh-CN" altLang="zh-CN" sz="2800" b="1" dirty="0"/>
              <a:t>个性化任务栏、「开始」菜单和工具栏</a:t>
            </a:r>
            <a:endParaRPr lang="en-US" altLang="zh-CN" sz="2800" b="1" dirty="0"/>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49</a:t>
            </a:fld>
            <a:endParaRPr lang="zh-CN" altLang="en-US"/>
          </a:p>
        </p:txBody>
      </p:sp>
    </p:spTree>
    <p:extLst>
      <p:ext uri="{BB962C8B-B14F-4D97-AF65-F5344CB8AC3E}">
        <p14:creationId xmlns:p14="http://schemas.microsoft.com/office/powerpoint/2010/main" val="4100026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2.1.1 </a:t>
            </a:r>
            <a:r>
              <a:rPr lang="zh-CN" altLang="zh-CN" b="1" dirty="0"/>
              <a:t>操作系统的概念</a:t>
            </a:r>
          </a:p>
        </p:txBody>
      </p:sp>
      <p:sp>
        <p:nvSpPr>
          <p:cNvPr id="3" name="内容占位符 2"/>
          <p:cNvSpPr>
            <a:spLocks noGrp="1"/>
          </p:cNvSpPr>
          <p:nvPr>
            <p:ph sz="quarter" idx="1"/>
          </p:nvPr>
        </p:nvSpPr>
        <p:spPr>
          <a:xfrm>
            <a:off x="914400" y="1447800"/>
            <a:ext cx="6393904" cy="4572000"/>
          </a:xfrm>
        </p:spPr>
        <p:txBody>
          <a:bodyPr>
            <a:normAutofit/>
          </a:bodyPr>
          <a:lstStyle/>
          <a:p>
            <a:pPr>
              <a:lnSpc>
                <a:spcPct val="170000"/>
              </a:lnSpc>
            </a:pPr>
            <a:r>
              <a:rPr lang="zh-CN" altLang="zh-CN" sz="2100" dirty="0" smtClean="0"/>
              <a:t>操作系统</a:t>
            </a:r>
            <a:r>
              <a:rPr lang="zh-CN" altLang="zh-CN" sz="2100" dirty="0"/>
              <a:t>是直接运行在“裸机”上的最基本的系统软件，任何其他软件都必须在操作系统的支持下才能运行，它是用户和用户程序与计算机之间的接口，是用户程序和其他程序的运行平台和</a:t>
            </a:r>
            <a:r>
              <a:rPr lang="zh-CN" altLang="zh-CN" sz="2100" dirty="0" smtClean="0"/>
              <a:t>环境</a:t>
            </a:r>
            <a:r>
              <a:rPr lang="zh-CN" altLang="en-US" sz="2100" dirty="0" smtClean="0"/>
              <a:t>。</a:t>
            </a:r>
            <a:endParaRPr lang="en-US" altLang="zh-CN" sz="2100" dirty="0" smtClean="0"/>
          </a:p>
          <a:p>
            <a:pPr>
              <a:lnSpc>
                <a:spcPct val="170000"/>
              </a:lnSpc>
            </a:pPr>
            <a:r>
              <a:rPr lang="zh-CN" altLang="en-US" sz="2100" dirty="0" smtClean="0">
                <a:solidFill>
                  <a:srgbClr val="FF0000"/>
                </a:solidFill>
              </a:rPr>
              <a:t>操作系统定义</a:t>
            </a:r>
            <a:r>
              <a:rPr lang="zh-CN" altLang="en-US" sz="2100" dirty="0" smtClean="0"/>
              <a:t>：</a:t>
            </a:r>
            <a:r>
              <a:rPr lang="zh-CN" altLang="zh-CN" sz="2100" dirty="0" smtClean="0"/>
              <a:t>操作系统</a:t>
            </a:r>
            <a:r>
              <a:rPr lang="zh-CN" altLang="zh-CN" sz="2100" dirty="0"/>
              <a:t>是一组控制和管理计算机硬件和软件资源，合理有效地组织计算机的工作流程，并向用户提供各种服务，方便用户使用计算机的系统程序的集合</a:t>
            </a:r>
            <a:r>
              <a:rPr lang="zh-CN" altLang="zh-CN" sz="2100" dirty="0" smtClean="0"/>
              <a:t>。</a:t>
            </a:r>
            <a:endParaRPr lang="zh-CN" altLang="zh-CN" sz="2100" dirty="0"/>
          </a:p>
        </p:txBody>
      </p:sp>
      <p:graphicFrame>
        <p:nvGraphicFramePr>
          <p:cNvPr id="4" name="对象 3"/>
          <p:cNvGraphicFramePr>
            <a:graphicFrameLocks noChangeAspect="1"/>
          </p:cNvGraphicFramePr>
          <p:nvPr>
            <p:extLst>
              <p:ext uri="{D42A27DB-BD31-4B8C-83A1-F6EECF244321}">
                <p14:modId xmlns:p14="http://schemas.microsoft.com/office/powerpoint/2010/main" val="1708188058"/>
              </p:ext>
            </p:extLst>
          </p:nvPr>
        </p:nvGraphicFramePr>
        <p:xfrm>
          <a:off x="7488537" y="1700808"/>
          <a:ext cx="1187919" cy="2952328"/>
        </p:xfrm>
        <a:graphic>
          <a:graphicData uri="http://schemas.openxmlformats.org/presentationml/2006/ole">
            <mc:AlternateContent xmlns:mc="http://schemas.openxmlformats.org/markup-compatibility/2006">
              <mc:Choice xmlns:v="urn:schemas-microsoft-com:vml" Requires="v">
                <p:oleObj spid="_x0000_s1220" name="Visio" r:id="rId3" imgW="1758600" imgH="4405680" progId="Visio.Drawing.11">
                  <p:embed/>
                </p:oleObj>
              </mc:Choice>
              <mc:Fallback>
                <p:oleObj name="Visio" r:id="rId3" imgW="1758600" imgH="4405680" progId="Visio.Drawing.11">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8537" y="1700808"/>
                        <a:ext cx="1187919" cy="2952328"/>
                      </a:xfrm>
                      <a:prstGeom prst="rect">
                        <a:avLst/>
                      </a:prstGeom>
                      <a:noFill/>
                    </p:spPr>
                  </p:pic>
                </p:oleObj>
              </mc:Fallback>
            </mc:AlternateContent>
          </a:graphicData>
        </a:graphic>
      </p:graphicFrame>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172915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a:xfrm>
            <a:off x="914400" y="1447800"/>
            <a:ext cx="3729608" cy="4572000"/>
          </a:xfrm>
        </p:spPr>
        <p:txBody>
          <a:bodyPr/>
          <a:lstStyle/>
          <a:p>
            <a:pPr marL="0" indent="0">
              <a:lnSpc>
                <a:spcPct val="150000"/>
              </a:lnSpc>
              <a:buNone/>
            </a:pPr>
            <a:r>
              <a:rPr lang="zh-CN" altLang="zh-CN" sz="2400" dirty="0"/>
              <a:t>（</a:t>
            </a:r>
            <a:r>
              <a:rPr lang="en-US" altLang="zh-CN" sz="2400" dirty="0" smtClean="0"/>
              <a:t>2</a:t>
            </a:r>
            <a:r>
              <a:rPr lang="zh-CN" altLang="zh-CN" sz="2400" dirty="0" smtClean="0"/>
              <a:t>）</a:t>
            </a:r>
            <a:r>
              <a:rPr lang="zh-CN" altLang="zh-CN" sz="2400" dirty="0"/>
              <a:t>个性化「开始」</a:t>
            </a:r>
            <a:r>
              <a:rPr lang="zh-CN" altLang="zh-CN" sz="2400" dirty="0" smtClean="0"/>
              <a:t>菜单</a:t>
            </a:r>
            <a:endParaRPr lang="en-US" altLang="zh-CN" sz="2400" dirty="0" smtClean="0"/>
          </a:p>
          <a:p>
            <a:pPr lvl="1">
              <a:lnSpc>
                <a:spcPct val="150000"/>
              </a:lnSpc>
            </a:pPr>
            <a:r>
              <a:rPr lang="zh-CN" altLang="zh-CN" sz="2200" dirty="0"/>
              <a:t>「开始」菜单既可以使用系统默认设置，也可以根据用户工作或个性需要进行修改。</a:t>
            </a:r>
          </a:p>
          <a:p>
            <a:pPr marL="0" indent="0">
              <a:lnSpc>
                <a:spcPct val="150000"/>
              </a:lnSpc>
              <a:buNone/>
            </a:pPr>
            <a:endParaRPr lang="zh-CN" altLang="zh-CN" sz="2400" dirty="0"/>
          </a:p>
        </p:txBody>
      </p:sp>
      <p:pic>
        <p:nvPicPr>
          <p:cNvPr id="15362" name="图片 3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698114"/>
            <a:ext cx="4165968" cy="43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50</a:t>
            </a:fld>
            <a:endParaRPr lang="zh-CN" altLang="en-US"/>
          </a:p>
        </p:txBody>
      </p:sp>
    </p:spTree>
    <p:extLst>
      <p:ext uri="{BB962C8B-B14F-4D97-AF65-F5344CB8AC3E}">
        <p14:creationId xmlns:p14="http://schemas.microsoft.com/office/powerpoint/2010/main" val="33302820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3</a:t>
            </a:r>
            <a:r>
              <a:rPr lang="zh-CN" altLang="zh-CN" sz="2400" dirty="0"/>
              <a:t>）个性化工具栏</a:t>
            </a:r>
          </a:p>
          <a:p>
            <a:pPr lvl="1">
              <a:lnSpc>
                <a:spcPct val="150000"/>
              </a:lnSpc>
            </a:pPr>
            <a:r>
              <a:rPr lang="zh-CN" altLang="zh-CN" sz="2200" dirty="0"/>
              <a:t>这里所说的“工具栏”是指任务栏上的工具栏，是任务栏扩展的应用功能，用户可以选择添加到任务栏上的工具栏。</a:t>
            </a:r>
          </a:p>
          <a:p>
            <a:pPr>
              <a:lnSpc>
                <a:spcPct val="150000"/>
              </a:lnSpc>
            </a:pPr>
            <a:endParaRPr lang="zh-CN" altLang="en-US" dirty="0"/>
          </a:p>
        </p:txBody>
      </p:sp>
      <p:pic>
        <p:nvPicPr>
          <p:cNvPr id="16386" name="图片 34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284984"/>
            <a:ext cx="4438585" cy="28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51</a:t>
            </a:fld>
            <a:endParaRPr lang="zh-CN" altLang="en-US"/>
          </a:p>
        </p:txBody>
      </p:sp>
    </p:spTree>
    <p:extLst>
      <p:ext uri="{BB962C8B-B14F-4D97-AF65-F5344CB8AC3E}">
        <p14:creationId xmlns:p14="http://schemas.microsoft.com/office/powerpoint/2010/main" val="242771055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zh-CN" sz="2400" dirty="0"/>
              <a:t>常见的工具栏包括：地址、链接、</a:t>
            </a:r>
            <a:r>
              <a:rPr lang="en-US" altLang="zh-CN" sz="2400" dirty="0"/>
              <a:t>Tablet PC</a:t>
            </a:r>
            <a:r>
              <a:rPr lang="zh-CN" altLang="zh-CN" sz="2400" dirty="0"/>
              <a:t>输入面板、桌面、</a:t>
            </a:r>
            <a:r>
              <a:rPr lang="en-US" altLang="zh-CN" sz="2400" dirty="0"/>
              <a:t>Quick Launch</a:t>
            </a:r>
            <a:r>
              <a:rPr lang="zh-CN" altLang="zh-CN" sz="2400" dirty="0"/>
              <a:t>等。</a:t>
            </a:r>
            <a:endParaRPr lang="zh-CN" altLang="en-US" sz="2400"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780928"/>
            <a:ext cx="7233935" cy="3071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52</a:t>
            </a:fld>
            <a:endParaRPr lang="zh-CN" altLang="en-US"/>
          </a:p>
        </p:txBody>
      </p:sp>
    </p:spTree>
    <p:extLst>
      <p:ext uri="{BB962C8B-B14F-4D97-AF65-F5344CB8AC3E}">
        <p14:creationId xmlns:p14="http://schemas.microsoft.com/office/powerpoint/2010/main" val="37751147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normAutofit/>
          </a:bodyPr>
          <a:lstStyle/>
          <a:p>
            <a:pPr marL="0" indent="0">
              <a:lnSpc>
                <a:spcPct val="150000"/>
              </a:lnSpc>
              <a:buNone/>
            </a:pPr>
            <a:r>
              <a:rPr lang="en-US" altLang="zh-CN" sz="2400" dirty="0"/>
              <a:t>3.</a:t>
            </a:r>
            <a:r>
              <a:rPr lang="zh-CN" altLang="zh-CN" sz="2400" dirty="0"/>
              <a:t>使用</a:t>
            </a:r>
            <a:r>
              <a:rPr lang="en-US" altLang="zh-CN" sz="2400" dirty="0"/>
              <a:t>Windows</a:t>
            </a:r>
            <a:r>
              <a:rPr lang="zh-CN" altLang="zh-CN" sz="2400" dirty="0"/>
              <a:t>语音识别和</a:t>
            </a:r>
            <a:r>
              <a:rPr lang="en-US" altLang="zh-CN" sz="2400" dirty="0"/>
              <a:t>Windows</a:t>
            </a:r>
            <a:r>
              <a:rPr lang="zh-CN" altLang="zh-CN" sz="2400" dirty="0"/>
              <a:t>语音识别输入文字</a:t>
            </a:r>
            <a:endParaRPr lang="zh-CN" altLang="zh-CN" sz="2400" b="1" dirty="0"/>
          </a:p>
          <a:p>
            <a:pPr lvl="1">
              <a:lnSpc>
                <a:spcPct val="150000"/>
              </a:lnSpc>
            </a:pPr>
            <a:r>
              <a:rPr lang="en-US" altLang="zh-CN" sz="2000" dirty="0"/>
              <a:t>Windows</a:t>
            </a:r>
            <a:r>
              <a:rPr lang="zh-CN" altLang="zh-CN" sz="2000" dirty="0"/>
              <a:t>语音识别是一个辅助性工具，能够帮助用户用语言的形式和计算机进行交互。可以使用户真正的脱离键盘，轻松实现人机对话</a:t>
            </a:r>
            <a:r>
              <a:rPr lang="zh-CN" altLang="zh-CN" sz="2000" dirty="0" smtClean="0"/>
              <a:t>。</a:t>
            </a:r>
            <a:endParaRPr lang="zh-CN" altLang="en-US" sz="2000"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3400" y="3212976"/>
            <a:ext cx="4219509"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971600" y="3501008"/>
            <a:ext cx="3384376" cy="2400657"/>
          </a:xfrm>
          <a:prstGeom prst="rect">
            <a:avLst/>
          </a:prstGeom>
        </p:spPr>
        <p:txBody>
          <a:bodyPr wrap="square">
            <a:spAutoFit/>
          </a:bodyPr>
          <a:lstStyle/>
          <a:p>
            <a:pPr lvl="1">
              <a:lnSpc>
                <a:spcPct val="150000"/>
              </a:lnSpc>
            </a:pPr>
            <a:r>
              <a:rPr lang="zh-CN" altLang="zh-CN" sz="2000" b="1" dirty="0"/>
              <a:t>通过声音控制窗口、启动程序、在窗口之间切换、使用菜单和单击按钮等功能，也可以实现语言识别输入文字。</a:t>
            </a:r>
          </a:p>
        </p:txBody>
      </p:sp>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53</a:t>
            </a:fld>
            <a:endParaRPr lang="zh-CN" altLang="en-US"/>
          </a:p>
        </p:txBody>
      </p:sp>
    </p:spTree>
    <p:extLst>
      <p:ext uri="{BB962C8B-B14F-4D97-AF65-F5344CB8AC3E}">
        <p14:creationId xmlns:p14="http://schemas.microsoft.com/office/powerpoint/2010/main" val="1546062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4.Aero</a:t>
            </a:r>
            <a:r>
              <a:rPr lang="zh-CN" altLang="zh-CN" sz="2400" dirty="0"/>
              <a:t>视觉特效和</a:t>
            </a:r>
            <a:r>
              <a:rPr lang="en-US" altLang="zh-CN" sz="2400" dirty="0"/>
              <a:t>Clear Type</a:t>
            </a:r>
            <a:r>
              <a:rPr lang="zh-CN" altLang="zh-CN" sz="2400" dirty="0"/>
              <a:t>文本设置</a:t>
            </a:r>
            <a:endParaRPr lang="zh-CN" altLang="zh-CN" sz="2400" b="1" dirty="0"/>
          </a:p>
          <a:p>
            <a:pPr marL="0" indent="0">
              <a:lnSpc>
                <a:spcPct val="150000"/>
              </a:lnSpc>
              <a:buNone/>
            </a:pPr>
            <a:r>
              <a:rPr lang="zh-CN" altLang="zh-CN" sz="2200" dirty="0"/>
              <a:t>（</a:t>
            </a:r>
            <a:r>
              <a:rPr lang="en-US" altLang="zh-CN" sz="2200" dirty="0"/>
              <a:t>1</a:t>
            </a:r>
            <a:r>
              <a:rPr lang="zh-CN" altLang="zh-CN" sz="2200" dirty="0"/>
              <a:t>）</a:t>
            </a:r>
            <a:r>
              <a:rPr lang="en-US" altLang="zh-CN" sz="2200" dirty="0"/>
              <a:t>Windows </a:t>
            </a:r>
            <a:r>
              <a:rPr lang="en-US" altLang="zh-CN" sz="2200" dirty="0" smtClean="0"/>
              <a:t>Flip</a:t>
            </a:r>
          </a:p>
          <a:p>
            <a:pPr lvl="1">
              <a:lnSpc>
                <a:spcPct val="150000"/>
              </a:lnSpc>
            </a:pPr>
            <a:r>
              <a:rPr lang="en-US" altLang="zh-CN" sz="2000" dirty="0"/>
              <a:t>Windows Flip</a:t>
            </a:r>
            <a:r>
              <a:rPr lang="zh-CN" altLang="zh-CN" sz="2000" dirty="0"/>
              <a:t>是之前</a:t>
            </a:r>
            <a:r>
              <a:rPr lang="en-US" altLang="zh-CN" sz="2000" dirty="0"/>
              <a:t>Windows</a:t>
            </a:r>
            <a:r>
              <a:rPr lang="zh-CN" altLang="zh-CN" sz="2000" dirty="0"/>
              <a:t>版本中的</a:t>
            </a:r>
            <a:r>
              <a:rPr lang="en-US" altLang="zh-CN" sz="2000" dirty="0" err="1"/>
              <a:t>Alt+Tab</a:t>
            </a:r>
            <a:r>
              <a:rPr lang="zh-CN" altLang="zh-CN" sz="2000" dirty="0"/>
              <a:t>组合键功能的升级。</a:t>
            </a:r>
            <a:r>
              <a:rPr lang="en-US" altLang="zh-CN" sz="2000" dirty="0"/>
              <a:t>Windows Flip</a:t>
            </a:r>
            <a:r>
              <a:rPr lang="zh-CN" altLang="zh-CN" sz="2000" dirty="0"/>
              <a:t>可以显示打开窗口的活动缩略图，而不是通用图标，这使用户更加轻松地确定要查找的窗口。如图</a:t>
            </a:r>
            <a:r>
              <a:rPr lang="en-US" altLang="zh-CN" sz="2000" dirty="0"/>
              <a:t>2-32</a:t>
            </a:r>
            <a:r>
              <a:rPr lang="zh-CN" altLang="zh-CN" sz="2000" dirty="0"/>
              <a:t>所示，为打开多个窗口时的切换效果。</a:t>
            </a:r>
          </a:p>
          <a:p>
            <a:pPr marL="0" indent="0">
              <a:lnSpc>
                <a:spcPct val="150000"/>
              </a:lnSpc>
              <a:buNone/>
            </a:pPr>
            <a:endParaRPr lang="zh-CN" altLang="zh-CN" dirty="0"/>
          </a:p>
          <a:p>
            <a:pPr>
              <a:lnSpc>
                <a:spcPct val="150000"/>
              </a:lnSpc>
            </a:pPr>
            <a:endParaRPr lang="zh-CN" altLang="en-US" dirty="0"/>
          </a:p>
        </p:txBody>
      </p:sp>
      <p:pic>
        <p:nvPicPr>
          <p:cNvPr id="19458" name="图片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9351" y="4653136"/>
            <a:ext cx="7861121" cy="129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54</a:t>
            </a:fld>
            <a:endParaRPr lang="zh-CN" altLang="en-US"/>
          </a:p>
        </p:txBody>
      </p:sp>
    </p:spTree>
    <p:extLst>
      <p:ext uri="{BB962C8B-B14F-4D97-AF65-F5344CB8AC3E}">
        <p14:creationId xmlns:p14="http://schemas.microsoft.com/office/powerpoint/2010/main" val="90686555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2</a:t>
            </a:r>
            <a:r>
              <a:rPr lang="zh-CN" altLang="zh-CN" sz="2400" dirty="0"/>
              <a:t>）活动任务栏缩略图</a:t>
            </a:r>
          </a:p>
          <a:p>
            <a:pPr lvl="1">
              <a:lnSpc>
                <a:spcPct val="150000"/>
              </a:lnSpc>
            </a:pPr>
            <a:r>
              <a:rPr lang="zh-CN" altLang="zh-CN" sz="2200" dirty="0"/>
              <a:t>在</a:t>
            </a:r>
            <a:r>
              <a:rPr lang="en-US" altLang="zh-CN" sz="2200" dirty="0"/>
              <a:t>Windows Aero</a:t>
            </a:r>
            <a:r>
              <a:rPr lang="zh-CN" altLang="zh-CN" sz="2200" dirty="0"/>
              <a:t>中，活动任务栏缩略图显示了当前打开窗口的实际内容和任务栏上最小化窗口中的内容</a:t>
            </a:r>
            <a:r>
              <a:rPr lang="zh-CN" altLang="zh-CN" sz="2200" dirty="0" smtClean="0"/>
              <a:t>。</a:t>
            </a:r>
            <a:endParaRPr lang="zh-CN" altLang="en-US" sz="2200" dirty="0"/>
          </a:p>
        </p:txBody>
      </p:sp>
      <p:pic>
        <p:nvPicPr>
          <p:cNvPr id="20482" name="图片 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3429000"/>
            <a:ext cx="7493359" cy="18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55</a:t>
            </a:fld>
            <a:endParaRPr lang="zh-CN" altLang="en-US"/>
          </a:p>
        </p:txBody>
      </p:sp>
    </p:spTree>
    <p:extLst>
      <p:ext uri="{BB962C8B-B14F-4D97-AF65-F5344CB8AC3E}">
        <p14:creationId xmlns:p14="http://schemas.microsoft.com/office/powerpoint/2010/main" val="18506342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3</a:t>
            </a:r>
            <a:r>
              <a:rPr lang="zh-CN" altLang="zh-CN" sz="2400" dirty="0"/>
              <a:t>）</a:t>
            </a:r>
            <a:r>
              <a:rPr lang="en-US" altLang="zh-CN" sz="2400" dirty="0"/>
              <a:t>Windows Flip 3D</a:t>
            </a:r>
            <a:endParaRPr lang="zh-CN" altLang="zh-CN" sz="2400" dirty="0"/>
          </a:p>
          <a:p>
            <a:pPr lvl="1">
              <a:lnSpc>
                <a:spcPct val="150000"/>
              </a:lnSpc>
            </a:pPr>
            <a:r>
              <a:rPr lang="en-US" altLang="zh-CN" sz="2000" dirty="0"/>
              <a:t>Windows Flip 3D</a:t>
            </a:r>
            <a:r>
              <a:rPr lang="zh-CN" altLang="zh-CN" sz="2000" dirty="0"/>
              <a:t>为用户提供了查找所需窗口的新方法。当按</a:t>
            </a:r>
            <a:r>
              <a:rPr lang="en-US" altLang="zh-CN" sz="2000" dirty="0" err="1"/>
              <a:t>Windows+Tab</a:t>
            </a:r>
            <a:r>
              <a:rPr lang="zh-CN" altLang="zh-CN" sz="2000" dirty="0"/>
              <a:t>组合键时，</a:t>
            </a:r>
            <a:r>
              <a:rPr lang="en-US" altLang="zh-CN" sz="2000" dirty="0"/>
              <a:t>Windows Flip 3D</a:t>
            </a:r>
            <a:r>
              <a:rPr lang="zh-CN" altLang="zh-CN" sz="2000" dirty="0"/>
              <a:t>会动态显示用户桌面上所有打开的三维堆叠视图的</a:t>
            </a:r>
            <a:r>
              <a:rPr lang="zh-CN" altLang="zh-CN" sz="2000" dirty="0" smtClean="0"/>
              <a:t>窗口</a:t>
            </a:r>
            <a:r>
              <a:rPr lang="zh-CN" altLang="en-US" sz="2000" dirty="0" smtClean="0"/>
              <a:t>。</a:t>
            </a:r>
            <a:endParaRPr lang="zh-CN" altLang="en-US" sz="2000" dirty="0"/>
          </a:p>
        </p:txBody>
      </p:sp>
      <p:pic>
        <p:nvPicPr>
          <p:cNvPr id="21506" name="图片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0830" y="3573016"/>
            <a:ext cx="4621530"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56</a:t>
            </a:fld>
            <a:endParaRPr lang="zh-CN" altLang="en-US"/>
          </a:p>
        </p:txBody>
      </p:sp>
    </p:spTree>
    <p:extLst>
      <p:ext uri="{BB962C8B-B14F-4D97-AF65-F5344CB8AC3E}">
        <p14:creationId xmlns:p14="http://schemas.microsoft.com/office/powerpoint/2010/main" val="21995286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4</a:t>
            </a:r>
            <a:r>
              <a:rPr lang="zh-CN" altLang="zh-CN" sz="2400" dirty="0"/>
              <a:t>）</a:t>
            </a:r>
            <a:r>
              <a:rPr lang="en-US" altLang="zh-CN" sz="2400" dirty="0"/>
              <a:t>Aero Shake</a:t>
            </a:r>
            <a:endParaRPr lang="zh-CN" altLang="zh-CN" sz="2400" dirty="0"/>
          </a:p>
          <a:p>
            <a:pPr lvl="1">
              <a:lnSpc>
                <a:spcPct val="150000"/>
              </a:lnSpc>
            </a:pPr>
            <a:r>
              <a:rPr lang="en-US" altLang="zh-CN" sz="2000" dirty="0"/>
              <a:t>Aero Shake</a:t>
            </a:r>
            <a:r>
              <a:rPr lang="zh-CN" altLang="zh-CN" sz="2000" dirty="0"/>
              <a:t>为</a:t>
            </a:r>
            <a:r>
              <a:rPr lang="en-US" altLang="zh-CN" sz="2000" dirty="0"/>
              <a:t>Windows 7</a:t>
            </a:r>
            <a:r>
              <a:rPr lang="zh-CN" altLang="zh-CN" sz="2000" dirty="0"/>
              <a:t>系统中的特效之一。如果用户桌面上打开了很多窗口，但是只想使用其中一个，同时让其他窗口都最小化，这时用户可以把光标放在欲保留窗口的标题栏上，按住鼠标左键左右晃动两下，其他窗口就最小化了。</a:t>
            </a:r>
            <a:endParaRPr lang="zh-CN" altLang="en-US" sz="2000" dirty="0"/>
          </a:p>
        </p:txBody>
      </p:sp>
      <p:pic>
        <p:nvPicPr>
          <p:cNvPr id="22530" name="图片 3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3848" y="3933056"/>
            <a:ext cx="4392488" cy="2737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57</a:t>
            </a:fld>
            <a:endParaRPr lang="zh-CN" altLang="en-US"/>
          </a:p>
        </p:txBody>
      </p:sp>
    </p:spTree>
    <p:extLst>
      <p:ext uri="{BB962C8B-B14F-4D97-AF65-F5344CB8AC3E}">
        <p14:creationId xmlns:p14="http://schemas.microsoft.com/office/powerpoint/2010/main" val="177568370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5</a:t>
            </a:r>
            <a:r>
              <a:rPr lang="zh-CN" altLang="zh-CN" sz="2400" dirty="0"/>
              <a:t>）</a:t>
            </a:r>
            <a:r>
              <a:rPr lang="en-US" altLang="zh-CN" sz="2400" dirty="0"/>
              <a:t>Aero Peek</a:t>
            </a:r>
            <a:endParaRPr lang="zh-CN" altLang="zh-CN" sz="2400" dirty="0"/>
          </a:p>
          <a:p>
            <a:pPr lvl="1">
              <a:lnSpc>
                <a:spcPct val="150000"/>
              </a:lnSpc>
            </a:pPr>
            <a:r>
              <a:rPr lang="en-US" altLang="zh-CN" sz="2000" dirty="0"/>
              <a:t>Windows 7</a:t>
            </a:r>
            <a:r>
              <a:rPr lang="zh-CN" altLang="zh-CN" sz="2000" dirty="0"/>
              <a:t>中</a:t>
            </a:r>
            <a:r>
              <a:rPr lang="zh-CN" altLang="zh-CN" sz="2000" dirty="0" smtClean="0"/>
              <a:t>，任务栏</a:t>
            </a:r>
            <a:r>
              <a:rPr lang="zh-CN" altLang="zh-CN" sz="2000" dirty="0"/>
              <a:t>时钟右侧的一块透明矩形区域，当鼠标悬停这块区域时，所有打开的窗口都将变得透明，只剩一个框架</a:t>
            </a:r>
            <a:r>
              <a:rPr lang="zh-CN" altLang="zh-CN" sz="2000" dirty="0" smtClean="0"/>
              <a:t>。此</a:t>
            </a:r>
            <a:r>
              <a:rPr lang="zh-CN" altLang="zh-CN" sz="2000" dirty="0"/>
              <a:t>功能也可通过“</a:t>
            </a:r>
            <a:r>
              <a:rPr lang="en-US" altLang="zh-CN" sz="2000" dirty="0"/>
              <a:t>Windows +</a:t>
            </a:r>
            <a:r>
              <a:rPr lang="zh-CN" altLang="zh-CN" sz="2000" dirty="0"/>
              <a:t>空格”组合键实现。</a:t>
            </a:r>
          </a:p>
          <a:p>
            <a:pPr>
              <a:lnSpc>
                <a:spcPct val="150000"/>
              </a:lnSpc>
            </a:pPr>
            <a:endParaRPr lang="zh-CN" altLang="en-US" dirty="0"/>
          </a:p>
        </p:txBody>
      </p:sp>
      <p:pic>
        <p:nvPicPr>
          <p:cNvPr id="23554" name="图片 4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841" y="3573016"/>
            <a:ext cx="4608512" cy="2870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58</a:t>
            </a:fld>
            <a:endParaRPr lang="zh-CN" altLang="en-US"/>
          </a:p>
        </p:txBody>
      </p:sp>
    </p:spTree>
    <p:extLst>
      <p:ext uri="{BB962C8B-B14F-4D97-AF65-F5344CB8AC3E}">
        <p14:creationId xmlns:p14="http://schemas.microsoft.com/office/powerpoint/2010/main" val="370315373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6</a:t>
            </a:r>
            <a:r>
              <a:rPr lang="zh-CN" altLang="zh-CN" sz="2400" dirty="0"/>
              <a:t>）</a:t>
            </a:r>
            <a:r>
              <a:rPr lang="en-US" altLang="zh-CN" sz="2400" dirty="0"/>
              <a:t>Aero Snap</a:t>
            </a:r>
            <a:endParaRPr lang="zh-CN" altLang="zh-CN" sz="2400" dirty="0"/>
          </a:p>
          <a:p>
            <a:pPr lvl="1">
              <a:lnSpc>
                <a:spcPct val="150000"/>
              </a:lnSpc>
            </a:pPr>
            <a:r>
              <a:rPr lang="en-US" altLang="zh-CN" sz="2000" dirty="0"/>
              <a:t>Aero Snap</a:t>
            </a:r>
            <a:r>
              <a:rPr lang="zh-CN" altLang="zh-CN" sz="2000" dirty="0"/>
              <a:t>也是</a:t>
            </a:r>
            <a:r>
              <a:rPr lang="en-US" altLang="zh-CN" sz="2000" dirty="0"/>
              <a:t>Windows 7</a:t>
            </a:r>
            <a:r>
              <a:rPr lang="zh-CN" altLang="zh-CN" sz="2000" dirty="0"/>
              <a:t>特效之一，它提供了大量重置窗口位置和调整窗口大小的方式，这些操作只需通过拖动鼠标或</a:t>
            </a:r>
            <a:r>
              <a:rPr lang="en-US" altLang="zh-CN" sz="2000" dirty="0"/>
              <a:t>Windows</a:t>
            </a:r>
            <a:r>
              <a:rPr lang="zh-CN" altLang="zh-CN" sz="2000" dirty="0"/>
              <a:t>键与方向键组合即可实现。</a:t>
            </a:r>
            <a:endParaRPr lang="zh-CN" altLang="en-US" sz="2000" dirty="0"/>
          </a:p>
        </p:txBody>
      </p:sp>
      <p:pic>
        <p:nvPicPr>
          <p:cNvPr id="24578" name="图片 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31840" y="3573016"/>
            <a:ext cx="4752528" cy="2970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59</a:t>
            </a:fld>
            <a:endParaRPr lang="zh-CN" altLang="en-US"/>
          </a:p>
        </p:txBody>
      </p:sp>
    </p:spTree>
    <p:extLst>
      <p:ext uri="{BB962C8B-B14F-4D97-AF65-F5344CB8AC3E}">
        <p14:creationId xmlns:p14="http://schemas.microsoft.com/office/powerpoint/2010/main" val="18630224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p>
        </p:txBody>
      </p:sp>
      <p:sp>
        <p:nvSpPr>
          <p:cNvPr id="3" name="内容占位符 2"/>
          <p:cNvSpPr>
            <a:spLocks noGrp="1"/>
          </p:cNvSpPr>
          <p:nvPr>
            <p:ph sz="quarter" idx="1"/>
          </p:nvPr>
        </p:nvSpPr>
        <p:spPr>
          <a:xfrm>
            <a:off x="914400" y="1447800"/>
            <a:ext cx="2865512" cy="4572000"/>
          </a:xfrm>
        </p:spPr>
        <p:txBody>
          <a:bodyPr>
            <a:normAutofit/>
          </a:bodyPr>
          <a:lstStyle/>
          <a:p>
            <a:pPr>
              <a:lnSpc>
                <a:spcPct val="160000"/>
              </a:lnSpc>
            </a:pPr>
            <a:r>
              <a:rPr lang="zh-CN" altLang="zh-CN" sz="2200" dirty="0" smtClean="0"/>
              <a:t>一</a:t>
            </a:r>
            <a:r>
              <a:rPr lang="zh-CN" altLang="zh-CN" sz="2200" dirty="0"/>
              <a:t>个标准的个人计算机的操作系统应该</a:t>
            </a:r>
            <a:r>
              <a:rPr lang="zh-CN" altLang="zh-CN" sz="2200" dirty="0" smtClean="0"/>
              <a:t>提供</a:t>
            </a:r>
            <a:r>
              <a:rPr lang="zh-CN" altLang="en-US" sz="2200" dirty="0" smtClean="0"/>
              <a:t>：</a:t>
            </a:r>
            <a:r>
              <a:rPr lang="zh-CN" altLang="zh-CN" sz="2200" dirty="0" smtClean="0"/>
              <a:t>进程</a:t>
            </a:r>
            <a:r>
              <a:rPr lang="zh-CN" altLang="zh-CN" sz="2200" dirty="0"/>
              <a:t>管理、内存管理、文件系统、网络通讯、安全机制、用户界面和驱动程序等功能。</a:t>
            </a:r>
            <a:endParaRPr lang="zh-CN" altLang="en-US" sz="2200" dirty="0"/>
          </a:p>
        </p:txBody>
      </p:sp>
      <p:pic>
        <p:nvPicPr>
          <p:cNvPr id="205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3928" y="1556792"/>
            <a:ext cx="4723868" cy="4455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 </a:t>
            </a:r>
            <a:r>
              <a:rPr lang="zh-CN" altLang="en-US" dirty="0" smtClean="0"/>
              <a:t>操作系统</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371715065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2.2.4 Windows 7</a:t>
            </a:r>
            <a:r>
              <a:rPr lang="zh-CN" altLang="zh-CN" b="1" dirty="0"/>
              <a:t>个性化设置</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7</a:t>
            </a:r>
            <a:r>
              <a:rPr lang="zh-CN" altLang="zh-CN" sz="2400" dirty="0"/>
              <a:t>）</a:t>
            </a:r>
            <a:r>
              <a:rPr lang="en-US" altLang="zh-CN" sz="2400" dirty="0"/>
              <a:t>Clear Type</a:t>
            </a:r>
            <a:r>
              <a:rPr lang="zh-CN" altLang="zh-CN" sz="2400" dirty="0"/>
              <a:t>文本设置</a:t>
            </a:r>
          </a:p>
          <a:p>
            <a:pPr lvl="1">
              <a:lnSpc>
                <a:spcPct val="150000"/>
              </a:lnSpc>
            </a:pPr>
            <a:r>
              <a:rPr lang="en-US" altLang="zh-CN" sz="2000" dirty="0"/>
              <a:t>Clear Type</a:t>
            </a:r>
            <a:r>
              <a:rPr lang="zh-CN" altLang="zh-CN" sz="2000" dirty="0"/>
              <a:t>不是专门的字体，而是一种显示技术，可以称为“超清晰显示技术”，主要针对</a:t>
            </a:r>
            <a:r>
              <a:rPr lang="en-US" altLang="zh-CN" sz="2000" dirty="0"/>
              <a:t>LCD</a:t>
            </a:r>
            <a:r>
              <a:rPr lang="zh-CN" altLang="zh-CN" sz="2000" dirty="0"/>
              <a:t>液晶显示器设计，可以大大增强所有文字的显示清晰度（包括中文）。</a:t>
            </a:r>
          </a:p>
          <a:p>
            <a:pPr>
              <a:lnSpc>
                <a:spcPct val="150000"/>
              </a:lnSpc>
            </a:pPr>
            <a:endParaRPr lang="zh-CN" altLang="en-US" dirty="0"/>
          </a:p>
        </p:txBody>
      </p:sp>
      <p:pic>
        <p:nvPicPr>
          <p:cNvPr id="25602" name="图片 4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573016"/>
            <a:ext cx="3240359" cy="2922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图片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3573016"/>
            <a:ext cx="3240360" cy="2922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60</a:t>
            </a:fld>
            <a:endParaRPr lang="zh-CN" altLang="en-US"/>
          </a:p>
        </p:txBody>
      </p:sp>
    </p:spTree>
    <p:extLst>
      <p:ext uri="{BB962C8B-B14F-4D97-AF65-F5344CB8AC3E}">
        <p14:creationId xmlns:p14="http://schemas.microsoft.com/office/powerpoint/2010/main" val="29756503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1.</a:t>
            </a:r>
            <a:r>
              <a:rPr lang="zh-CN" altLang="zh-CN" sz="2400" dirty="0"/>
              <a:t>窗口</a:t>
            </a:r>
            <a:endParaRPr lang="zh-CN" altLang="zh-CN" sz="2400" b="1" dirty="0"/>
          </a:p>
          <a:p>
            <a:pPr lvl="1">
              <a:lnSpc>
                <a:spcPct val="150000"/>
              </a:lnSpc>
            </a:pPr>
            <a:r>
              <a:rPr lang="zh-CN" altLang="zh-CN" sz="2200" dirty="0"/>
              <a:t>窗口是最基本的用户操作界面</a:t>
            </a:r>
            <a:r>
              <a:rPr lang="zh-CN" altLang="zh-CN" sz="2200" dirty="0" smtClean="0"/>
              <a:t>。</a:t>
            </a:r>
            <a:endParaRPr lang="en-US" altLang="zh-CN" sz="2200" dirty="0" smtClean="0"/>
          </a:p>
          <a:p>
            <a:pPr lvl="1">
              <a:lnSpc>
                <a:spcPct val="150000"/>
              </a:lnSpc>
            </a:pPr>
            <a:r>
              <a:rPr lang="zh-CN" altLang="zh-CN" sz="2200" dirty="0" smtClean="0"/>
              <a:t>在</a:t>
            </a:r>
            <a:r>
              <a:rPr lang="en-US" altLang="zh-CN" sz="2200" dirty="0"/>
              <a:t>Windows 7</a:t>
            </a:r>
            <a:r>
              <a:rPr lang="zh-CN" altLang="zh-CN" sz="2200" dirty="0"/>
              <a:t>系统中，应用程序、文件或文件夹被打开时，都会以窗口的形式出现在桌面上，通过窗口提供的菜单、按钮来完成操作。</a:t>
            </a:r>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61</a:t>
            </a:fld>
            <a:endParaRPr lang="zh-CN" altLang="en-US"/>
          </a:p>
        </p:txBody>
      </p:sp>
    </p:spTree>
    <p:extLst>
      <p:ext uri="{BB962C8B-B14F-4D97-AF65-F5344CB8AC3E}">
        <p14:creationId xmlns:p14="http://schemas.microsoft.com/office/powerpoint/2010/main" val="21899992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buNone/>
            </a:pPr>
            <a:r>
              <a:rPr lang="zh-CN" altLang="zh-CN" sz="2400" dirty="0"/>
              <a:t>（</a:t>
            </a:r>
            <a:r>
              <a:rPr lang="en-US" altLang="zh-CN" sz="2400" dirty="0"/>
              <a:t>1</a:t>
            </a:r>
            <a:r>
              <a:rPr lang="zh-CN" altLang="zh-CN" sz="2400" dirty="0"/>
              <a:t>）窗口的组成</a:t>
            </a:r>
          </a:p>
          <a:p>
            <a:endParaRPr lang="zh-CN" altLang="en-US" dirty="0"/>
          </a:p>
        </p:txBody>
      </p:sp>
      <p:pic>
        <p:nvPicPr>
          <p:cNvPr id="4" name="图片 4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060848"/>
            <a:ext cx="5726462"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62</a:t>
            </a:fld>
            <a:endParaRPr lang="zh-CN" altLang="en-US"/>
          </a:p>
        </p:txBody>
      </p:sp>
    </p:spTree>
    <p:extLst>
      <p:ext uri="{BB962C8B-B14F-4D97-AF65-F5344CB8AC3E}">
        <p14:creationId xmlns:p14="http://schemas.microsoft.com/office/powerpoint/2010/main" val="271536549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2</a:t>
            </a:r>
            <a:r>
              <a:rPr lang="zh-CN" altLang="zh-CN" sz="2400" dirty="0"/>
              <a:t>）窗口的操作</a:t>
            </a:r>
          </a:p>
          <a:p>
            <a:pPr lvl="1">
              <a:lnSpc>
                <a:spcPct val="150000"/>
              </a:lnSpc>
            </a:pPr>
            <a:r>
              <a:rPr lang="zh-CN" altLang="zh-CN" dirty="0"/>
              <a:t>打开窗口</a:t>
            </a:r>
          </a:p>
          <a:p>
            <a:pPr lvl="2">
              <a:lnSpc>
                <a:spcPct val="150000"/>
              </a:lnSpc>
            </a:pPr>
            <a:r>
              <a:rPr lang="zh-CN" altLang="zh-CN" dirty="0" smtClean="0"/>
              <a:t>选中</a:t>
            </a:r>
            <a:r>
              <a:rPr lang="zh-CN" altLang="zh-CN" dirty="0"/>
              <a:t>要打开的窗口图标，然后双击打开。</a:t>
            </a:r>
          </a:p>
          <a:p>
            <a:pPr lvl="2">
              <a:lnSpc>
                <a:spcPct val="150000"/>
              </a:lnSpc>
            </a:pPr>
            <a:r>
              <a:rPr lang="zh-CN" altLang="zh-CN" dirty="0"/>
              <a:t>选中要打开的窗口图标，按</a:t>
            </a:r>
            <a:r>
              <a:rPr lang="en-US" altLang="zh-CN" dirty="0"/>
              <a:t>Enter</a:t>
            </a:r>
            <a:r>
              <a:rPr lang="zh-CN" altLang="zh-CN" dirty="0"/>
              <a:t>键。</a:t>
            </a:r>
          </a:p>
          <a:p>
            <a:pPr lvl="2">
              <a:lnSpc>
                <a:spcPct val="150000"/>
              </a:lnSpc>
            </a:pPr>
            <a:r>
              <a:rPr lang="zh-CN" altLang="zh-CN" dirty="0"/>
              <a:t>右击选中的图标，在快捷菜单中选择“打开”命令</a:t>
            </a:r>
            <a:r>
              <a:rPr lang="zh-CN" altLang="zh-CN" dirty="0" smtClean="0"/>
              <a:t>。</a:t>
            </a:r>
            <a:endParaRPr lang="en-US" altLang="zh-CN" dirty="0" smtClean="0"/>
          </a:p>
          <a:p>
            <a:pPr lvl="1">
              <a:lnSpc>
                <a:spcPct val="150000"/>
              </a:lnSpc>
            </a:pPr>
            <a:r>
              <a:rPr lang="zh-CN" altLang="zh-CN" dirty="0"/>
              <a:t>移动</a:t>
            </a:r>
            <a:r>
              <a:rPr lang="zh-CN" altLang="zh-CN" dirty="0" smtClean="0"/>
              <a:t>窗口</a:t>
            </a:r>
            <a:endParaRPr lang="en-US" altLang="zh-CN" dirty="0" smtClean="0"/>
          </a:p>
          <a:p>
            <a:pPr lvl="1">
              <a:lnSpc>
                <a:spcPct val="150000"/>
              </a:lnSpc>
            </a:pPr>
            <a:r>
              <a:rPr lang="zh-CN" altLang="en-US" dirty="0" smtClean="0"/>
              <a:t>改变窗口大小</a:t>
            </a:r>
            <a:endParaRPr lang="zh-CN" altLang="zh-CN" dirty="0"/>
          </a:p>
          <a:p>
            <a:pPr lvl="2">
              <a:lnSpc>
                <a:spcPct val="150000"/>
              </a:lnSpc>
            </a:pPr>
            <a:endParaRPr lang="zh-CN" altLang="zh-CN" dirty="0"/>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63</a:t>
            </a:fld>
            <a:endParaRPr lang="zh-CN" altLang="en-US"/>
          </a:p>
        </p:txBody>
      </p:sp>
    </p:spTree>
    <p:extLst>
      <p:ext uri="{BB962C8B-B14F-4D97-AF65-F5344CB8AC3E}">
        <p14:creationId xmlns:p14="http://schemas.microsoft.com/office/powerpoint/2010/main" val="2201180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fade">
                                      <p:cBhvr>
                                        <p:cTn id="29" dur="1000"/>
                                        <p:tgtEl>
                                          <p:spTgt spid="3">
                                            <p:txEl>
                                              <p:pRg st="5" end="5"/>
                                            </p:txEl>
                                          </p:spTgt>
                                        </p:tgtEl>
                                      </p:cBhvr>
                                    </p:animEffect>
                                    <p:anim calcmode="lin" valueType="num">
                                      <p:cBhvr>
                                        <p:cTn id="3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anim calcmode="lin" valueType="num">
                                      <p:cBhvr>
                                        <p:cTn id="3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normAutofit lnSpcReduction="10000"/>
          </a:bodyPr>
          <a:lstStyle/>
          <a:p>
            <a:pPr marL="0" indent="0">
              <a:lnSpc>
                <a:spcPct val="150000"/>
              </a:lnSpc>
              <a:buNone/>
            </a:pPr>
            <a:r>
              <a:rPr lang="zh-CN" altLang="zh-CN" sz="2400" dirty="0"/>
              <a:t>（</a:t>
            </a:r>
            <a:r>
              <a:rPr lang="en-US" altLang="zh-CN" sz="2400" dirty="0"/>
              <a:t>2</a:t>
            </a:r>
            <a:r>
              <a:rPr lang="zh-CN" altLang="zh-CN" sz="2400" dirty="0"/>
              <a:t>）窗口的</a:t>
            </a:r>
            <a:r>
              <a:rPr lang="zh-CN" altLang="zh-CN" sz="2400" dirty="0" smtClean="0"/>
              <a:t>操作</a:t>
            </a:r>
            <a:endParaRPr lang="en-US" altLang="zh-CN" sz="2400" dirty="0" smtClean="0"/>
          </a:p>
          <a:p>
            <a:pPr lvl="1">
              <a:lnSpc>
                <a:spcPct val="150000"/>
              </a:lnSpc>
            </a:pPr>
            <a:r>
              <a:rPr lang="zh-CN" altLang="zh-CN" dirty="0" smtClean="0"/>
              <a:t>窗口</a:t>
            </a:r>
            <a:r>
              <a:rPr lang="zh-CN" altLang="zh-CN" dirty="0"/>
              <a:t>之间的切换</a:t>
            </a:r>
          </a:p>
          <a:p>
            <a:pPr lvl="2">
              <a:lnSpc>
                <a:spcPct val="150000"/>
              </a:lnSpc>
            </a:pPr>
            <a:r>
              <a:rPr lang="zh-CN" altLang="zh-CN" dirty="0"/>
              <a:t>在打开的多个窗口中可以通过以下操作在不同的窗口中进行切换。</a:t>
            </a:r>
          </a:p>
          <a:p>
            <a:pPr lvl="2">
              <a:lnSpc>
                <a:spcPct val="150000"/>
              </a:lnSpc>
            </a:pPr>
            <a:r>
              <a:rPr lang="zh-CN" altLang="zh-CN" dirty="0"/>
              <a:t>单击任务栏上对应的图标按钮。</a:t>
            </a:r>
          </a:p>
          <a:p>
            <a:pPr lvl="2">
              <a:lnSpc>
                <a:spcPct val="150000"/>
              </a:lnSpc>
            </a:pPr>
            <a:r>
              <a:rPr lang="zh-CN" altLang="zh-CN" dirty="0"/>
              <a:t>按</a:t>
            </a:r>
            <a:r>
              <a:rPr lang="en-US" altLang="zh-CN" dirty="0"/>
              <a:t>Alt + Esc</a:t>
            </a:r>
            <a:r>
              <a:rPr lang="zh-CN" altLang="zh-CN" dirty="0"/>
              <a:t>快捷键在打开的多个窗口中进行切换。</a:t>
            </a:r>
          </a:p>
          <a:p>
            <a:pPr lvl="2">
              <a:lnSpc>
                <a:spcPct val="150000"/>
              </a:lnSpc>
            </a:pPr>
            <a:r>
              <a:rPr lang="en-US" altLang="zh-CN" dirty="0"/>
              <a:t>Alt + Tab</a:t>
            </a:r>
            <a:r>
              <a:rPr lang="zh-CN" altLang="zh-CN" dirty="0"/>
              <a:t>组合键打开</a:t>
            </a:r>
            <a:r>
              <a:rPr lang="en-US" altLang="zh-CN" dirty="0"/>
              <a:t>Windows Flip</a:t>
            </a:r>
            <a:r>
              <a:rPr lang="zh-CN" altLang="zh-CN" dirty="0"/>
              <a:t>逐个浏览窗口标题进行切换。</a:t>
            </a:r>
          </a:p>
          <a:p>
            <a:pPr lvl="2">
              <a:lnSpc>
                <a:spcPct val="150000"/>
              </a:lnSpc>
            </a:pPr>
            <a:r>
              <a:rPr lang="en-US" altLang="zh-CN" dirty="0"/>
              <a:t>Windows + Tab</a:t>
            </a:r>
            <a:r>
              <a:rPr lang="zh-CN" altLang="zh-CN" dirty="0"/>
              <a:t>组合键打开</a:t>
            </a:r>
            <a:r>
              <a:rPr lang="en-US" altLang="zh-CN" dirty="0"/>
              <a:t>Windows Flip 3D</a:t>
            </a:r>
            <a:r>
              <a:rPr lang="zh-CN" altLang="zh-CN" dirty="0"/>
              <a:t>窗口进行切换</a:t>
            </a:r>
            <a:r>
              <a:rPr lang="zh-CN" altLang="zh-CN" dirty="0" smtClean="0"/>
              <a:t>。</a:t>
            </a:r>
            <a:endParaRPr lang="zh-CN" altLang="zh-CN" dirty="0"/>
          </a:p>
        </p:txBody>
      </p:sp>
      <p:sp>
        <p:nvSpPr>
          <p:cNvPr id="4" name="页脚占位符 3"/>
          <p:cNvSpPr>
            <a:spLocks noGrp="1"/>
          </p:cNvSpPr>
          <p:nvPr>
            <p:ph type="ftr" sz="quarter" idx="11"/>
          </p:nvPr>
        </p:nvSpPr>
        <p:spPr/>
        <p:txBody>
          <a:bodyPr/>
          <a:lstStyle/>
          <a:p>
            <a:r>
              <a:rPr lang="zh-CN" altLang="en-US" dirty="0" smtClean="0"/>
              <a:t>第</a:t>
            </a:r>
            <a:r>
              <a:rPr lang="en-US" altLang="zh-CN" dirty="0" smtClean="0"/>
              <a:t>2</a:t>
            </a:r>
            <a:r>
              <a:rPr lang="zh-CN" altLang="en-US" dirty="0" smtClean="0"/>
              <a:t>章 </a:t>
            </a:r>
            <a:r>
              <a:rPr lang="en-US" altLang="zh-CN" dirty="0" smtClean="0"/>
              <a:t>Windows 7 </a:t>
            </a:r>
            <a:r>
              <a:rPr lang="zh-CN" altLang="en-US" dirty="0" smtClean="0"/>
              <a:t>操作系统</a:t>
            </a:r>
            <a:endParaRPr lang="zh-CN" altLang="en-US" dirty="0"/>
          </a:p>
        </p:txBody>
      </p:sp>
      <p:sp>
        <p:nvSpPr>
          <p:cNvPr id="5" name="灯片编号占位符 4"/>
          <p:cNvSpPr>
            <a:spLocks noGrp="1"/>
          </p:cNvSpPr>
          <p:nvPr>
            <p:ph type="sldNum" sz="quarter" idx="12"/>
          </p:nvPr>
        </p:nvSpPr>
        <p:spPr/>
        <p:txBody>
          <a:bodyPr/>
          <a:lstStyle/>
          <a:p>
            <a:fld id="{0C913308-F349-4B6D-A68A-DD1791B4A57B}" type="slidenum">
              <a:rPr lang="zh-CN" altLang="en-US" smtClean="0"/>
              <a:t>64</a:t>
            </a:fld>
            <a:endParaRPr lang="zh-CN" altLang="en-US"/>
          </a:p>
        </p:txBody>
      </p:sp>
    </p:spTree>
    <p:extLst>
      <p:ext uri="{BB962C8B-B14F-4D97-AF65-F5344CB8AC3E}">
        <p14:creationId xmlns:p14="http://schemas.microsoft.com/office/powerpoint/2010/main" val="880857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a:xfrm>
            <a:off x="914400" y="1447800"/>
            <a:ext cx="4881736" cy="4572000"/>
          </a:xfrm>
        </p:spPr>
        <p:txBody>
          <a:bodyPr/>
          <a:lstStyle/>
          <a:p>
            <a:pPr marL="0" indent="0">
              <a:lnSpc>
                <a:spcPct val="150000"/>
              </a:lnSpc>
              <a:buNone/>
            </a:pPr>
            <a:r>
              <a:rPr lang="zh-CN" altLang="zh-CN" sz="2400" dirty="0"/>
              <a:t>（</a:t>
            </a:r>
            <a:r>
              <a:rPr lang="en-US" altLang="zh-CN" sz="2400" dirty="0"/>
              <a:t>2</a:t>
            </a:r>
            <a:r>
              <a:rPr lang="zh-CN" altLang="zh-CN" sz="2400" dirty="0"/>
              <a:t>）窗口的</a:t>
            </a:r>
            <a:r>
              <a:rPr lang="zh-CN" altLang="zh-CN" sz="2400" dirty="0" smtClean="0"/>
              <a:t>操作</a:t>
            </a:r>
            <a:endParaRPr lang="en-US" altLang="zh-CN" sz="2400" dirty="0" smtClean="0"/>
          </a:p>
          <a:p>
            <a:pPr lvl="1">
              <a:lnSpc>
                <a:spcPct val="150000"/>
              </a:lnSpc>
            </a:pPr>
            <a:r>
              <a:rPr lang="zh-CN" altLang="zh-CN" dirty="0"/>
              <a:t>排列窗口</a:t>
            </a:r>
          </a:p>
          <a:p>
            <a:pPr lvl="2">
              <a:lnSpc>
                <a:spcPct val="150000"/>
              </a:lnSpc>
            </a:pPr>
            <a:r>
              <a:rPr lang="zh-CN" altLang="zh-CN" dirty="0"/>
              <a:t>右键单击任务栏的空白处，在弹出的快捷菜单中选择“层叠窗口”、“堆叠显示窗口”或“并排显示窗口”命令，使所有打开的窗口在桌面上重新排列。</a:t>
            </a:r>
          </a:p>
          <a:p>
            <a:pPr marL="274320" lvl="1" indent="0">
              <a:lnSpc>
                <a:spcPct val="150000"/>
              </a:lnSpc>
              <a:buNone/>
            </a:pPr>
            <a:endParaRPr lang="en-US" altLang="zh-CN" dirty="0"/>
          </a:p>
          <a:p>
            <a:pPr>
              <a:lnSpc>
                <a:spcPct val="150000"/>
              </a:lnSpc>
            </a:pPr>
            <a:endParaRPr lang="zh-CN" altLang="en-US" dirty="0"/>
          </a:p>
        </p:txBody>
      </p:sp>
      <p:pic>
        <p:nvPicPr>
          <p:cNvPr id="276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348880"/>
            <a:ext cx="2612142" cy="29523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65</a:t>
            </a:fld>
            <a:endParaRPr lang="zh-CN" altLang="en-US"/>
          </a:p>
        </p:txBody>
      </p:sp>
    </p:spTree>
    <p:extLst>
      <p:ext uri="{BB962C8B-B14F-4D97-AF65-F5344CB8AC3E}">
        <p14:creationId xmlns:p14="http://schemas.microsoft.com/office/powerpoint/2010/main" val="32665660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normAutofit/>
          </a:bodyPr>
          <a:lstStyle/>
          <a:p>
            <a:pPr marL="0" indent="0">
              <a:lnSpc>
                <a:spcPct val="150000"/>
              </a:lnSpc>
              <a:buNone/>
            </a:pPr>
            <a:r>
              <a:rPr lang="zh-CN" altLang="zh-CN" sz="2400" dirty="0"/>
              <a:t>（</a:t>
            </a:r>
            <a:r>
              <a:rPr lang="en-US" altLang="zh-CN" sz="2400" dirty="0"/>
              <a:t>2</a:t>
            </a:r>
            <a:r>
              <a:rPr lang="zh-CN" altLang="zh-CN" sz="2400" dirty="0"/>
              <a:t>）窗口的</a:t>
            </a:r>
            <a:r>
              <a:rPr lang="zh-CN" altLang="zh-CN" sz="2400" dirty="0" smtClean="0"/>
              <a:t>操作</a:t>
            </a:r>
            <a:endParaRPr lang="en-US" altLang="zh-CN" sz="2400" dirty="0" smtClean="0"/>
          </a:p>
          <a:p>
            <a:pPr lvl="1">
              <a:lnSpc>
                <a:spcPct val="150000"/>
              </a:lnSpc>
            </a:pPr>
            <a:r>
              <a:rPr lang="zh-CN" altLang="zh-CN" dirty="0"/>
              <a:t>关闭窗口</a:t>
            </a:r>
          </a:p>
          <a:p>
            <a:pPr lvl="2">
              <a:lnSpc>
                <a:spcPct val="150000"/>
              </a:lnSpc>
            </a:pPr>
            <a:r>
              <a:rPr lang="zh-CN" altLang="zh-CN" dirty="0"/>
              <a:t>用户完成对窗口的操作后，在关闭窗口时有下面几种通用方式：</a:t>
            </a:r>
            <a:r>
              <a:rPr lang="en-US" altLang="zh-CN" dirty="0"/>
              <a:t> </a:t>
            </a:r>
            <a:endParaRPr lang="zh-CN" altLang="zh-CN" dirty="0"/>
          </a:p>
          <a:p>
            <a:pPr lvl="2">
              <a:lnSpc>
                <a:spcPct val="150000"/>
              </a:lnSpc>
            </a:pPr>
            <a:r>
              <a:rPr lang="zh-CN" altLang="zh-CN" dirty="0"/>
              <a:t>直接在标题栏上单击“关闭”按钮 。</a:t>
            </a:r>
            <a:r>
              <a:rPr lang="en-US" altLang="zh-CN" dirty="0"/>
              <a:t> </a:t>
            </a:r>
            <a:endParaRPr lang="zh-CN" altLang="zh-CN" dirty="0"/>
          </a:p>
          <a:p>
            <a:pPr lvl="2">
              <a:lnSpc>
                <a:spcPct val="150000"/>
              </a:lnSpc>
            </a:pPr>
            <a:r>
              <a:rPr lang="zh-CN" altLang="zh-CN" dirty="0"/>
              <a:t>双击控制菜单按钮</a:t>
            </a:r>
            <a:r>
              <a:rPr lang="en-US" altLang="zh-CN" dirty="0"/>
              <a:t> (</a:t>
            </a:r>
            <a:r>
              <a:rPr lang="zh-CN" altLang="zh-CN" dirty="0"/>
              <a:t>在窗口标题栏左侧</a:t>
            </a:r>
            <a:r>
              <a:rPr lang="en-US" altLang="zh-CN" dirty="0"/>
              <a:t>)</a:t>
            </a:r>
            <a:r>
              <a:rPr lang="zh-CN" altLang="zh-CN" dirty="0" smtClean="0"/>
              <a:t>。</a:t>
            </a:r>
            <a:endParaRPr lang="zh-CN" altLang="zh-CN" dirty="0"/>
          </a:p>
          <a:p>
            <a:pPr lvl="2">
              <a:lnSpc>
                <a:spcPct val="150000"/>
              </a:lnSpc>
            </a:pPr>
            <a:r>
              <a:rPr lang="zh-CN" altLang="zh-CN" dirty="0"/>
              <a:t>单击控制菜单按钮，或按下快捷键</a:t>
            </a:r>
            <a:r>
              <a:rPr lang="en-US" altLang="zh-CN" dirty="0"/>
              <a:t>Alt+</a:t>
            </a:r>
            <a:r>
              <a:rPr lang="zh-CN" altLang="zh-CN" dirty="0"/>
              <a:t>空格，选择“关闭”命令</a:t>
            </a:r>
            <a:r>
              <a:rPr lang="zh-CN" altLang="zh-CN" dirty="0" smtClean="0"/>
              <a:t>。</a:t>
            </a:r>
            <a:endParaRPr lang="en-US" altLang="zh-CN" dirty="0" smtClean="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66</a:t>
            </a:fld>
            <a:endParaRPr lang="zh-CN" altLang="en-US"/>
          </a:p>
        </p:txBody>
      </p:sp>
    </p:spTree>
    <p:extLst>
      <p:ext uri="{BB962C8B-B14F-4D97-AF65-F5344CB8AC3E}">
        <p14:creationId xmlns:p14="http://schemas.microsoft.com/office/powerpoint/2010/main" val="1452082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zh-CN" altLang="zh-CN" sz="2400" dirty="0"/>
              <a:t>（</a:t>
            </a:r>
            <a:r>
              <a:rPr lang="en-US" altLang="zh-CN" sz="2400" dirty="0"/>
              <a:t>2</a:t>
            </a:r>
            <a:r>
              <a:rPr lang="zh-CN" altLang="zh-CN" sz="2400" dirty="0"/>
              <a:t>）窗口的操作</a:t>
            </a:r>
            <a:endParaRPr lang="en-US" altLang="zh-CN" sz="2400" dirty="0"/>
          </a:p>
          <a:p>
            <a:pPr lvl="1">
              <a:lnSpc>
                <a:spcPct val="150000"/>
              </a:lnSpc>
            </a:pPr>
            <a:r>
              <a:rPr lang="zh-CN" altLang="zh-CN" dirty="0"/>
              <a:t>关闭</a:t>
            </a:r>
            <a:r>
              <a:rPr lang="zh-CN" altLang="zh-CN" dirty="0" smtClean="0"/>
              <a:t>窗口</a:t>
            </a:r>
            <a:endParaRPr lang="en-US" altLang="zh-CN" dirty="0" smtClean="0"/>
          </a:p>
          <a:p>
            <a:pPr lvl="2">
              <a:lnSpc>
                <a:spcPct val="150000"/>
              </a:lnSpc>
            </a:pPr>
            <a:r>
              <a:rPr lang="zh-CN" altLang="zh-CN" dirty="0" smtClean="0"/>
              <a:t>右</a:t>
            </a:r>
            <a:r>
              <a:rPr lang="zh-CN" altLang="zh-CN" dirty="0"/>
              <a:t>击标题栏，从弹出的窗口控制菜单中选择“关闭”命令。</a:t>
            </a:r>
          </a:p>
          <a:p>
            <a:pPr lvl="2">
              <a:lnSpc>
                <a:spcPct val="150000"/>
              </a:lnSpc>
            </a:pPr>
            <a:r>
              <a:rPr lang="zh-CN" altLang="zh-CN" dirty="0"/>
              <a:t>鼠标指向任务栏上的程序按钮，其上方显示多窗口活动缩略图，右击其中的一个缩略图，选择“关闭”命令；或鼠标移至某个缩略图右上方，单击“关闭”按钮。</a:t>
            </a:r>
          </a:p>
          <a:p>
            <a:pPr lvl="2">
              <a:lnSpc>
                <a:spcPct val="150000"/>
              </a:lnSpc>
            </a:pPr>
            <a:r>
              <a:rPr lang="zh-CN" altLang="zh-CN" dirty="0"/>
              <a:t>右击任务栏上的某个程序按钮，选择“关闭窗口”命令。</a:t>
            </a:r>
          </a:p>
          <a:p>
            <a:pPr lvl="2">
              <a:lnSpc>
                <a:spcPct val="150000"/>
              </a:lnSpc>
            </a:pPr>
            <a:r>
              <a:rPr lang="zh-CN" altLang="zh-CN" dirty="0"/>
              <a:t>使用</a:t>
            </a:r>
            <a:r>
              <a:rPr lang="en-US" altLang="zh-CN" dirty="0"/>
              <a:t> Alt+F4 </a:t>
            </a:r>
            <a:r>
              <a:rPr lang="zh-CN" altLang="zh-CN" dirty="0"/>
              <a:t>组合键。</a:t>
            </a:r>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67</a:t>
            </a:fld>
            <a:endParaRPr lang="zh-CN" altLang="en-US"/>
          </a:p>
        </p:txBody>
      </p:sp>
    </p:spTree>
    <p:extLst>
      <p:ext uri="{BB962C8B-B14F-4D97-AF65-F5344CB8AC3E}">
        <p14:creationId xmlns:p14="http://schemas.microsoft.com/office/powerpoint/2010/main" val="168831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2.</a:t>
            </a:r>
            <a:r>
              <a:rPr lang="zh-CN" altLang="zh-CN" sz="2400" dirty="0"/>
              <a:t>对话框</a:t>
            </a:r>
            <a:endParaRPr lang="zh-CN" altLang="zh-CN" sz="2400" b="1" dirty="0"/>
          </a:p>
          <a:p>
            <a:pPr lvl="1">
              <a:lnSpc>
                <a:spcPct val="150000"/>
              </a:lnSpc>
            </a:pPr>
            <a:r>
              <a:rPr lang="zh-CN" altLang="zh-CN" sz="2200" dirty="0"/>
              <a:t>对话框是</a:t>
            </a:r>
            <a:r>
              <a:rPr lang="en-US" altLang="zh-CN" sz="2200" dirty="0"/>
              <a:t>Windows</a:t>
            </a:r>
            <a:r>
              <a:rPr lang="zh-CN" altLang="zh-CN" sz="2200" dirty="0"/>
              <a:t>为用户提供信息或要求用户提供信息而出现的一种交互界面。用户可在对话框中对一些选项进行选择，或对某些参数做出调整</a:t>
            </a:r>
            <a:r>
              <a:rPr lang="zh-CN" altLang="zh-CN" sz="2200" dirty="0" smtClean="0"/>
              <a:t>。</a:t>
            </a:r>
            <a:endParaRPr lang="en-US" altLang="zh-CN" sz="2200" dirty="0" smtClean="0"/>
          </a:p>
          <a:p>
            <a:pPr lvl="1">
              <a:lnSpc>
                <a:spcPct val="150000"/>
              </a:lnSpc>
            </a:pPr>
            <a:r>
              <a:rPr lang="zh-CN" altLang="zh-CN" sz="2000" dirty="0"/>
              <a:t>对话框是窗口的一种特殊形式，由带有“…”的菜单命令导出。</a:t>
            </a:r>
            <a:endParaRPr lang="zh-CN" altLang="zh-CN" sz="2200" dirty="0"/>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68</a:t>
            </a:fld>
            <a:endParaRPr lang="zh-CN" altLang="en-US"/>
          </a:p>
        </p:txBody>
      </p:sp>
    </p:spTree>
    <p:extLst>
      <p:ext uri="{BB962C8B-B14F-4D97-AF65-F5344CB8AC3E}">
        <p14:creationId xmlns:p14="http://schemas.microsoft.com/office/powerpoint/2010/main" val="124361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a:xfrm>
            <a:off x="914400" y="1447800"/>
            <a:ext cx="7772400" cy="4933528"/>
          </a:xfrm>
        </p:spPr>
        <p:txBody>
          <a:bodyPr>
            <a:normAutofit fontScale="77500" lnSpcReduction="20000"/>
          </a:bodyPr>
          <a:lstStyle/>
          <a:p>
            <a:pPr>
              <a:lnSpc>
                <a:spcPct val="170000"/>
              </a:lnSpc>
            </a:pPr>
            <a:r>
              <a:rPr lang="zh-CN" altLang="zh-CN" sz="2800" dirty="0" smtClean="0"/>
              <a:t>对话框</a:t>
            </a:r>
            <a:r>
              <a:rPr lang="zh-CN" altLang="zh-CN" sz="2800" dirty="0"/>
              <a:t>的组成与窗口相似，但比窗口更简洁、直观，对话框和窗口的区别如下：</a:t>
            </a:r>
          </a:p>
          <a:p>
            <a:pPr lvl="1">
              <a:lnSpc>
                <a:spcPct val="170000"/>
              </a:lnSpc>
            </a:pPr>
            <a:r>
              <a:rPr lang="zh-CN" altLang="zh-CN" dirty="0"/>
              <a:t>窗口一般都包含菜单，而对话框没有。</a:t>
            </a:r>
          </a:p>
          <a:p>
            <a:pPr lvl="1">
              <a:lnSpc>
                <a:spcPct val="170000"/>
              </a:lnSpc>
            </a:pPr>
            <a:r>
              <a:rPr lang="zh-CN" altLang="zh-CN" dirty="0"/>
              <a:t>对话框具有如“确定”、“取消”、“是”、“否”、或“应用”等带有选择性的按钮。</a:t>
            </a:r>
          </a:p>
          <a:p>
            <a:pPr lvl="1">
              <a:lnSpc>
                <a:spcPct val="170000"/>
              </a:lnSpc>
            </a:pPr>
            <a:r>
              <a:rPr lang="zh-CN" altLang="zh-CN" dirty="0"/>
              <a:t>对话框的大小不能改变，也没有最大化、最小化按钮。</a:t>
            </a:r>
          </a:p>
          <a:p>
            <a:pPr lvl="1">
              <a:lnSpc>
                <a:spcPct val="170000"/>
              </a:lnSpc>
            </a:pPr>
            <a:r>
              <a:rPr lang="zh-CN" altLang="zh-CN" dirty="0"/>
              <a:t>对话框中可包含各种特定的对象，如选项卡、单选按钮、复选框、文本框、列表框、下拉列表框等，通过它们可以实现用户与计算机之间的信息传递，设置完成特定的任务或命令所需要的参数</a:t>
            </a:r>
            <a:r>
              <a:rPr lang="zh-CN" altLang="zh-CN" dirty="0" smtClean="0"/>
              <a:t>。</a:t>
            </a:r>
            <a:endParaRPr lang="zh-CN" altLang="zh-CN"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69</a:t>
            </a:fld>
            <a:endParaRPr lang="zh-CN" altLang="en-US"/>
          </a:p>
        </p:txBody>
      </p:sp>
    </p:spTree>
    <p:extLst>
      <p:ext uri="{BB962C8B-B14F-4D97-AF65-F5344CB8AC3E}">
        <p14:creationId xmlns:p14="http://schemas.microsoft.com/office/powerpoint/2010/main" val="2065722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2.1.2 </a:t>
            </a:r>
            <a:r>
              <a:rPr lang="zh-CN" altLang="zh-CN" b="1" dirty="0"/>
              <a:t>操作系统的</a:t>
            </a:r>
            <a:r>
              <a:rPr lang="zh-CN" altLang="zh-CN" b="1" dirty="0" smtClean="0"/>
              <a:t>功能</a:t>
            </a:r>
            <a:endParaRPr lang="zh-CN" altLang="en-US" dirty="0"/>
          </a:p>
        </p:txBody>
      </p:sp>
      <p:graphicFrame>
        <p:nvGraphicFramePr>
          <p:cNvPr id="8" name="内容占位符 7"/>
          <p:cNvGraphicFramePr>
            <a:graphicFrameLocks noGrp="1"/>
          </p:cNvGraphicFramePr>
          <p:nvPr>
            <p:ph sz="quarter" idx="1"/>
            <p:extLst>
              <p:ext uri="{D42A27DB-BD31-4B8C-83A1-F6EECF244321}">
                <p14:modId xmlns:p14="http://schemas.microsoft.com/office/powerpoint/2010/main" val="2923418002"/>
              </p:ext>
            </p:extLst>
          </p:nvPr>
        </p:nvGraphicFramePr>
        <p:xfrm>
          <a:off x="683568" y="1447800"/>
          <a:ext cx="6768752"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257930026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zh-CN" sz="2400" dirty="0"/>
              <a:t>对话框的组成</a:t>
            </a:r>
            <a:endParaRPr lang="zh-CN" altLang="en-US" sz="2400"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0598" y="2060848"/>
            <a:ext cx="7943850" cy="421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70</a:t>
            </a:fld>
            <a:endParaRPr lang="zh-CN" altLang="en-US"/>
          </a:p>
        </p:txBody>
      </p:sp>
    </p:spTree>
    <p:extLst>
      <p:ext uri="{BB962C8B-B14F-4D97-AF65-F5344CB8AC3E}">
        <p14:creationId xmlns:p14="http://schemas.microsoft.com/office/powerpoint/2010/main" val="179255154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3.</a:t>
            </a:r>
            <a:r>
              <a:rPr lang="zh-CN" altLang="zh-CN" sz="2400" dirty="0"/>
              <a:t>菜单</a:t>
            </a:r>
            <a:endParaRPr lang="zh-CN" altLang="zh-CN" sz="2400" b="1" dirty="0"/>
          </a:p>
          <a:p>
            <a:pPr lvl="1">
              <a:lnSpc>
                <a:spcPct val="150000"/>
              </a:lnSpc>
            </a:pPr>
            <a:r>
              <a:rPr lang="zh-CN" altLang="zh-CN" sz="2000" dirty="0"/>
              <a:t>菜单是提供一组相关命令的清单。</a:t>
            </a:r>
            <a:r>
              <a:rPr lang="en-US" altLang="zh-CN" sz="2000" dirty="0"/>
              <a:t>Windows 7</a:t>
            </a:r>
            <a:r>
              <a:rPr lang="zh-CN" altLang="zh-CN" sz="2000" dirty="0"/>
              <a:t>的大部分命令是通过菜单来完成的</a:t>
            </a:r>
            <a:r>
              <a:rPr lang="zh-CN" altLang="zh-CN" sz="2000" dirty="0" smtClean="0"/>
              <a:t>。</a:t>
            </a:r>
            <a:endParaRPr lang="en-US" altLang="zh-CN" sz="2000" dirty="0" smtClean="0"/>
          </a:p>
          <a:p>
            <a:pPr marL="0" indent="0">
              <a:lnSpc>
                <a:spcPct val="150000"/>
              </a:lnSpc>
              <a:buNone/>
            </a:pPr>
            <a:r>
              <a:rPr lang="zh-CN" altLang="zh-CN" sz="2400" dirty="0"/>
              <a:t>（</a:t>
            </a:r>
            <a:r>
              <a:rPr lang="en-US" altLang="zh-CN" sz="2400" dirty="0"/>
              <a:t>1</a:t>
            </a:r>
            <a:r>
              <a:rPr lang="zh-CN" altLang="zh-CN" sz="2400" dirty="0"/>
              <a:t>）菜单的分类</a:t>
            </a:r>
          </a:p>
          <a:p>
            <a:pPr lvl="1">
              <a:lnSpc>
                <a:spcPct val="150000"/>
              </a:lnSpc>
            </a:pPr>
            <a:r>
              <a:rPr lang="zh-CN" altLang="zh-CN" sz="2200" dirty="0"/>
              <a:t>“开始”</a:t>
            </a:r>
            <a:r>
              <a:rPr lang="zh-CN" altLang="zh-CN" sz="2200" dirty="0" smtClean="0"/>
              <a:t>菜单</a:t>
            </a:r>
            <a:endParaRPr lang="en-US" altLang="zh-CN" sz="2200" dirty="0" smtClean="0"/>
          </a:p>
          <a:p>
            <a:pPr lvl="1">
              <a:lnSpc>
                <a:spcPct val="150000"/>
              </a:lnSpc>
            </a:pPr>
            <a:r>
              <a:rPr lang="zh-CN" altLang="zh-CN" sz="2200" dirty="0" smtClean="0"/>
              <a:t>控制菜单</a:t>
            </a:r>
            <a:endParaRPr lang="en-US" altLang="zh-CN" sz="2200" dirty="0" smtClean="0"/>
          </a:p>
          <a:p>
            <a:pPr lvl="1">
              <a:lnSpc>
                <a:spcPct val="150000"/>
              </a:lnSpc>
            </a:pPr>
            <a:r>
              <a:rPr lang="zh-CN" altLang="zh-CN" sz="2200" dirty="0" smtClean="0"/>
              <a:t>窗口菜单</a:t>
            </a:r>
            <a:endParaRPr lang="en-US" altLang="zh-CN" sz="2200" dirty="0" smtClean="0"/>
          </a:p>
          <a:p>
            <a:pPr lvl="1">
              <a:lnSpc>
                <a:spcPct val="150000"/>
              </a:lnSpc>
            </a:pPr>
            <a:r>
              <a:rPr lang="zh-CN" altLang="zh-CN" sz="2200" dirty="0" smtClean="0"/>
              <a:t>快捷菜单</a:t>
            </a:r>
            <a:endParaRPr lang="zh-CN" altLang="zh-CN" sz="22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71</a:t>
            </a:fld>
            <a:endParaRPr lang="zh-CN" altLang="en-US"/>
          </a:p>
        </p:txBody>
      </p:sp>
      <p:pic>
        <p:nvPicPr>
          <p:cNvPr id="6" name="图片 4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6427" y="4289296"/>
            <a:ext cx="1656184" cy="151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4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9501" y="3861048"/>
            <a:ext cx="1791613"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3410998"/>
            <a:ext cx="1891902" cy="241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018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normAutofit/>
          </a:bodyPr>
          <a:lstStyle/>
          <a:p>
            <a:pPr marL="0" indent="0">
              <a:lnSpc>
                <a:spcPct val="150000"/>
              </a:lnSpc>
              <a:buNone/>
            </a:pPr>
            <a:r>
              <a:rPr lang="zh-CN" altLang="zh-CN" sz="2400" dirty="0"/>
              <a:t>（</a:t>
            </a:r>
            <a:r>
              <a:rPr lang="en-US" altLang="zh-CN" sz="2400" dirty="0"/>
              <a:t>2</a:t>
            </a:r>
            <a:r>
              <a:rPr lang="zh-CN" altLang="zh-CN" sz="2400" dirty="0"/>
              <a:t>）菜单命令的</a:t>
            </a:r>
            <a:r>
              <a:rPr lang="zh-CN" altLang="zh-CN" sz="2400" dirty="0" smtClean="0"/>
              <a:t>选择</a:t>
            </a:r>
            <a:endParaRPr lang="en-US" altLang="zh-CN" sz="2400" dirty="0" smtClean="0"/>
          </a:p>
          <a:p>
            <a:pPr lvl="1">
              <a:lnSpc>
                <a:spcPct val="150000"/>
              </a:lnSpc>
            </a:pPr>
            <a:r>
              <a:rPr lang="zh-CN" altLang="zh-CN" sz="2000" dirty="0" smtClean="0">
                <a:solidFill>
                  <a:srgbClr val="FF0000"/>
                </a:solidFill>
              </a:rPr>
              <a:t>使用</a:t>
            </a:r>
            <a:r>
              <a:rPr lang="zh-CN" altLang="zh-CN" sz="2000" dirty="0">
                <a:solidFill>
                  <a:srgbClr val="FF0000"/>
                </a:solidFill>
              </a:rPr>
              <a:t>鼠标</a:t>
            </a:r>
            <a:r>
              <a:rPr lang="zh-CN" altLang="zh-CN" sz="2000" dirty="0"/>
              <a:t>。利用鼠标单击某菜单命令。</a:t>
            </a:r>
          </a:p>
          <a:p>
            <a:pPr lvl="1">
              <a:lnSpc>
                <a:spcPct val="150000"/>
              </a:lnSpc>
            </a:pPr>
            <a:r>
              <a:rPr lang="zh-CN" altLang="zh-CN" sz="2000" dirty="0">
                <a:solidFill>
                  <a:srgbClr val="FF0000"/>
                </a:solidFill>
              </a:rPr>
              <a:t>使用键盘</a:t>
            </a:r>
            <a:r>
              <a:rPr lang="zh-CN" altLang="zh-CN" sz="2000" dirty="0"/>
              <a:t>。一般菜单名后面都有字母，如：编辑（</a:t>
            </a:r>
            <a:r>
              <a:rPr lang="en-US" altLang="zh-CN" sz="2000" dirty="0"/>
              <a:t>E</a:t>
            </a:r>
            <a:r>
              <a:rPr lang="zh-CN" altLang="zh-CN" sz="2000" dirty="0"/>
              <a:t>），用</a:t>
            </a:r>
            <a:r>
              <a:rPr lang="en-US" altLang="zh-CN" sz="2000" dirty="0"/>
              <a:t>ALT+</a:t>
            </a:r>
            <a:r>
              <a:rPr lang="zh-CN" altLang="zh-CN" sz="2000" dirty="0"/>
              <a:t>字母即可选中菜单命令。</a:t>
            </a:r>
          </a:p>
          <a:p>
            <a:pPr lvl="1">
              <a:lnSpc>
                <a:spcPct val="150000"/>
              </a:lnSpc>
            </a:pPr>
            <a:r>
              <a:rPr lang="zh-CN" altLang="zh-CN" sz="2000" dirty="0">
                <a:solidFill>
                  <a:srgbClr val="FF0000"/>
                </a:solidFill>
              </a:rPr>
              <a:t>使用快捷键</a:t>
            </a:r>
            <a:r>
              <a:rPr lang="zh-CN" altLang="zh-CN" sz="2000" dirty="0"/>
              <a:t>。快捷键通常是一个组合键，由</a:t>
            </a:r>
            <a:r>
              <a:rPr lang="en-US" altLang="zh-CN" sz="2000" dirty="0"/>
              <a:t>Alt</a:t>
            </a:r>
            <a:r>
              <a:rPr lang="zh-CN" altLang="zh-CN" sz="2000" dirty="0"/>
              <a:t>、</a:t>
            </a:r>
            <a:r>
              <a:rPr lang="en-US" altLang="zh-CN" sz="2000" dirty="0"/>
              <a:t>Ctrl</a:t>
            </a:r>
            <a:r>
              <a:rPr lang="zh-CN" altLang="zh-CN" sz="2000" dirty="0"/>
              <a:t>或</a:t>
            </a:r>
            <a:r>
              <a:rPr lang="en-US" altLang="zh-CN" sz="2000" dirty="0"/>
              <a:t>Shift</a:t>
            </a:r>
            <a:r>
              <a:rPr lang="zh-CN" altLang="zh-CN" sz="2000" dirty="0"/>
              <a:t>和一个字母组成，可以用来执行一个菜单命令。如：快捷键</a:t>
            </a:r>
            <a:r>
              <a:rPr lang="en-US" altLang="zh-CN" sz="2000" dirty="0" err="1"/>
              <a:t>Ctrl+A</a:t>
            </a:r>
            <a:r>
              <a:rPr lang="zh-CN" altLang="zh-CN" sz="2000" dirty="0"/>
              <a:t>为“全选”命令，快捷键</a:t>
            </a:r>
            <a:r>
              <a:rPr lang="en-US" altLang="zh-CN" sz="2000" dirty="0" err="1"/>
              <a:t>Ctrl+C</a:t>
            </a:r>
            <a:r>
              <a:rPr lang="zh-CN" altLang="zh-CN" sz="2000" dirty="0"/>
              <a:t>为“复制”命令，快捷键</a:t>
            </a:r>
            <a:r>
              <a:rPr lang="en-US" altLang="zh-CN" sz="2000" dirty="0" err="1"/>
              <a:t>Ctrl+V</a:t>
            </a:r>
            <a:r>
              <a:rPr lang="zh-CN" altLang="zh-CN" sz="2000" dirty="0"/>
              <a:t>为“粘贴”命令，快捷键</a:t>
            </a:r>
            <a:r>
              <a:rPr lang="en-US" altLang="zh-CN" sz="2000" dirty="0" err="1"/>
              <a:t>Ctrl+X</a:t>
            </a:r>
            <a:r>
              <a:rPr lang="zh-CN" altLang="zh-CN" sz="2000" dirty="0"/>
              <a:t>为“剪切”命令等</a:t>
            </a:r>
            <a:r>
              <a:rPr lang="zh-CN" altLang="zh-CN" sz="2000" dirty="0" smtClean="0"/>
              <a:t>。</a:t>
            </a:r>
            <a:endParaRPr lang="zh-CN" altLang="zh-CN" sz="2000" dirty="0"/>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72</a:t>
            </a:fld>
            <a:endParaRPr lang="zh-CN" altLang="en-US"/>
          </a:p>
        </p:txBody>
      </p:sp>
    </p:spTree>
    <p:extLst>
      <p:ext uri="{BB962C8B-B14F-4D97-AF65-F5344CB8AC3E}">
        <p14:creationId xmlns:p14="http://schemas.microsoft.com/office/powerpoint/2010/main" val="1319703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2.2.5 Windows 7</a:t>
            </a:r>
            <a:r>
              <a:rPr lang="zh-CN" altLang="zh-CN" dirty="0"/>
              <a:t>的窗口与对话框</a:t>
            </a:r>
            <a:endParaRPr lang="zh-CN" altLang="en-US" dirty="0"/>
          </a:p>
        </p:txBody>
      </p:sp>
      <p:sp>
        <p:nvSpPr>
          <p:cNvPr id="3" name="内容占位符 2"/>
          <p:cNvSpPr>
            <a:spLocks noGrp="1"/>
          </p:cNvSpPr>
          <p:nvPr>
            <p:ph sz="quarter" idx="1"/>
          </p:nvPr>
        </p:nvSpPr>
        <p:spPr/>
        <p:txBody>
          <a:bodyPr/>
          <a:lstStyle/>
          <a:p>
            <a:pPr marL="0" indent="0">
              <a:buNone/>
            </a:pPr>
            <a:r>
              <a:rPr lang="zh-CN" altLang="zh-CN" sz="2400" dirty="0"/>
              <a:t>（</a:t>
            </a:r>
            <a:r>
              <a:rPr lang="en-US" altLang="zh-CN" sz="2400" dirty="0"/>
              <a:t>3</a:t>
            </a:r>
            <a:r>
              <a:rPr lang="zh-CN" altLang="zh-CN" sz="2400" dirty="0"/>
              <a:t>）菜单命令选项</a:t>
            </a: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344120115"/>
              </p:ext>
            </p:extLst>
          </p:nvPr>
        </p:nvGraphicFramePr>
        <p:xfrm>
          <a:off x="1043608" y="1988840"/>
          <a:ext cx="7488832" cy="4320480"/>
        </p:xfrm>
        <a:graphic>
          <a:graphicData uri="http://schemas.openxmlformats.org/drawingml/2006/table">
            <a:tbl>
              <a:tblPr>
                <a:tableStyleId>{ED083AE6-46FA-4A59-8FB0-9F97EB10719F}</a:tableStyleId>
              </a:tblPr>
              <a:tblGrid>
                <a:gridCol w="1232183"/>
                <a:gridCol w="6256649"/>
              </a:tblGrid>
              <a:tr h="392771">
                <a:tc>
                  <a:txBody>
                    <a:bodyPr/>
                    <a:lstStyle/>
                    <a:p>
                      <a:pPr algn="just">
                        <a:lnSpc>
                          <a:spcPts val="2000"/>
                        </a:lnSpc>
                        <a:spcAft>
                          <a:spcPts val="0"/>
                        </a:spcAft>
                      </a:pPr>
                      <a:r>
                        <a:rPr lang="zh-CN" sz="1400" b="1" kern="100" dirty="0">
                          <a:solidFill>
                            <a:srgbClr val="FF0000"/>
                          </a:solidFill>
                          <a:effectLst>
                            <a:outerShdw blurRad="38100" dist="38100" dir="2700000" algn="tl">
                              <a:srgbClr val="000000">
                                <a:alpha val="43137"/>
                              </a:srgbClr>
                            </a:outerShdw>
                          </a:effectLst>
                        </a:rPr>
                        <a:t>表示方法</a:t>
                      </a:r>
                      <a:endParaRPr lang="zh-CN" sz="1400" b="1" kern="100" dirty="0">
                        <a:solidFill>
                          <a:srgbClr val="FF0000"/>
                        </a:solidFill>
                        <a:effectLst>
                          <a:outerShdw blurRad="38100" dist="38100" dir="2700000" algn="tl">
                            <a:srgbClr val="000000">
                              <a:alpha val="43137"/>
                            </a:srgbClr>
                          </a:outerShdw>
                        </a:effectLst>
                        <a:latin typeface="Times New Roman"/>
                        <a:ea typeface="宋体"/>
                      </a:endParaRPr>
                    </a:p>
                  </a:txBody>
                  <a:tcPr marL="68580" marR="68580" marT="0" marB="0" anchor="ctr">
                    <a:solidFill>
                      <a:schemeClr val="accent3">
                        <a:lumMod val="20000"/>
                        <a:lumOff val="80000"/>
                      </a:schemeClr>
                    </a:solidFill>
                  </a:tcPr>
                </a:tc>
                <a:tc>
                  <a:txBody>
                    <a:bodyPr/>
                    <a:lstStyle/>
                    <a:p>
                      <a:pPr indent="229235" algn="just">
                        <a:lnSpc>
                          <a:spcPts val="2000"/>
                        </a:lnSpc>
                        <a:spcAft>
                          <a:spcPts val="0"/>
                        </a:spcAft>
                      </a:pPr>
                      <a:r>
                        <a:rPr lang="zh-CN" sz="1400" b="1" kern="100" dirty="0">
                          <a:solidFill>
                            <a:srgbClr val="FF0000"/>
                          </a:solidFill>
                          <a:effectLst>
                            <a:outerShdw blurRad="38100" dist="38100" dir="2700000" algn="tl">
                              <a:srgbClr val="000000">
                                <a:alpha val="43137"/>
                              </a:srgbClr>
                            </a:outerShdw>
                          </a:effectLst>
                        </a:rPr>
                        <a:t>功能含义</a:t>
                      </a:r>
                      <a:endParaRPr lang="zh-CN" sz="1400" b="1" kern="100" dirty="0">
                        <a:solidFill>
                          <a:srgbClr val="FF0000"/>
                        </a:solidFill>
                        <a:effectLst>
                          <a:outerShdw blurRad="38100" dist="38100" dir="2700000" algn="tl">
                            <a:srgbClr val="000000">
                              <a:alpha val="43137"/>
                            </a:srgbClr>
                          </a:outerShdw>
                        </a:effectLst>
                        <a:latin typeface="Times New Roman"/>
                        <a:ea typeface="宋体"/>
                      </a:endParaRPr>
                    </a:p>
                  </a:txBody>
                  <a:tcPr marL="68580" marR="68580" marT="0" marB="0" anchor="ctr">
                    <a:solidFill>
                      <a:schemeClr val="accent3">
                        <a:lumMod val="20000"/>
                        <a:lumOff val="80000"/>
                      </a:schemeClr>
                    </a:solidFill>
                  </a:tcPr>
                </a:tc>
              </a:tr>
              <a:tr h="392771">
                <a:tc>
                  <a:txBody>
                    <a:bodyPr/>
                    <a:lstStyle/>
                    <a:p>
                      <a:pPr algn="just">
                        <a:lnSpc>
                          <a:spcPts val="2000"/>
                        </a:lnSpc>
                        <a:spcAft>
                          <a:spcPts val="0"/>
                        </a:spcAft>
                      </a:pPr>
                      <a:r>
                        <a:rPr lang="zh-CN" sz="1400" b="1" kern="100" dirty="0">
                          <a:solidFill>
                            <a:srgbClr val="002060"/>
                          </a:solidFill>
                          <a:effectLst/>
                        </a:rPr>
                        <a:t>高亮显示条</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表示当前选定的命令</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热键</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菜单命令后的字母，可以按“</a:t>
                      </a:r>
                      <a:r>
                        <a:rPr lang="en-US" sz="1400" b="1" kern="100">
                          <a:effectLst/>
                        </a:rPr>
                        <a:t>Alt+</a:t>
                      </a:r>
                      <a:r>
                        <a:rPr lang="zh-CN" sz="1400" b="1" kern="100">
                          <a:effectLst/>
                        </a:rPr>
                        <a:t>字母”组合键选择菜单命令</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无效</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灰色菜单选项表示当前不能使用，成为无效命令</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后带“…”</a:t>
                      </a:r>
                      <a:endParaRPr lang="zh-CN" sz="1400" b="1" kern="100" dirty="0">
                        <a:solidFill>
                          <a:srgbClr val="002060"/>
                        </a:solidFill>
                        <a:effectLst/>
                        <a:latin typeface="Times New Roman"/>
                        <a:ea typeface="宋体"/>
                      </a:endParaRPr>
                    </a:p>
                  </a:txBody>
                  <a:tcPr marL="68580" marR="68580" marT="0" marB="0"/>
                </a:tc>
                <a:tc>
                  <a:txBody>
                    <a:bodyPr/>
                    <a:lstStyle/>
                    <a:p>
                      <a:pPr indent="114300" algn="just">
                        <a:lnSpc>
                          <a:spcPts val="2000"/>
                        </a:lnSpc>
                        <a:spcAft>
                          <a:spcPts val="0"/>
                        </a:spcAft>
                      </a:pPr>
                      <a:r>
                        <a:rPr lang="zh-CN" sz="1400" b="1" kern="100">
                          <a:effectLst/>
                        </a:rPr>
                        <a:t>选择了这种菜单项后出现一个对话框，用于指定执行命令所需的详细信息</a:t>
                      </a:r>
                      <a:endParaRPr lang="zh-CN" sz="1400" b="1" kern="100">
                        <a:effectLst/>
                        <a:latin typeface="Times New Roman"/>
                        <a:ea typeface="宋体"/>
                      </a:endParaRPr>
                    </a:p>
                  </a:txBody>
                  <a:tcPr marL="68580" marR="68580" marT="0" marB="0" anchor="ctr"/>
                </a:tc>
              </a:tr>
              <a:tr h="785541">
                <a:tc>
                  <a:txBody>
                    <a:bodyPr/>
                    <a:lstStyle/>
                    <a:p>
                      <a:pPr algn="just">
                        <a:lnSpc>
                          <a:spcPts val="2000"/>
                        </a:lnSpc>
                        <a:spcAft>
                          <a:spcPts val="0"/>
                        </a:spcAft>
                      </a:pPr>
                      <a:r>
                        <a:rPr lang="zh-CN" sz="1400" b="1" kern="100" dirty="0">
                          <a:solidFill>
                            <a:srgbClr val="002060"/>
                          </a:solidFill>
                          <a:effectLst/>
                        </a:rPr>
                        <a:t>前有对号“</a:t>
                      </a:r>
                      <a:r>
                        <a:rPr lang="en-US" sz="1400" b="1" kern="100" dirty="0">
                          <a:solidFill>
                            <a:srgbClr val="002060"/>
                          </a:solidFill>
                          <a:effectLst/>
                        </a:rPr>
                        <a:t>√</a:t>
                      </a:r>
                      <a:r>
                        <a:rPr lang="zh-CN" sz="1400" b="1" kern="100" dirty="0">
                          <a:solidFill>
                            <a:srgbClr val="002060"/>
                          </a:solidFill>
                          <a:effectLst/>
                        </a:rPr>
                        <a:t>”</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复选标记，控制某些功能的开关，一组选项中可以同时选多个，再次选择它时可以将对号去掉，即取消选择</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前有圆点</a:t>
                      </a:r>
                      <a:r>
                        <a:rPr lang="en-US" sz="1400" b="1" kern="100" dirty="0">
                          <a:solidFill>
                            <a:srgbClr val="002060"/>
                          </a:solidFill>
                          <a:effectLst/>
                        </a:rPr>
                        <a:t>•</a:t>
                      </a:r>
                      <a:endParaRPr lang="zh-CN" sz="1400" b="1" kern="100" dirty="0">
                        <a:solidFill>
                          <a:srgbClr val="002060"/>
                        </a:solidFill>
                        <a:effectLst/>
                        <a:latin typeface="Times New Roman"/>
                        <a:ea typeface="宋体"/>
                      </a:endParaRPr>
                    </a:p>
                  </a:txBody>
                  <a:tcPr marL="68580" marR="68580" marT="0" marB="0"/>
                </a:tc>
                <a:tc>
                  <a:txBody>
                    <a:bodyPr/>
                    <a:lstStyle/>
                    <a:p>
                      <a:pPr indent="114300" algn="just">
                        <a:lnSpc>
                          <a:spcPts val="2000"/>
                        </a:lnSpc>
                        <a:spcAft>
                          <a:spcPts val="0"/>
                        </a:spcAft>
                      </a:pPr>
                      <a:r>
                        <a:rPr lang="zh-CN" sz="1400" b="1" kern="100" dirty="0">
                          <a:effectLst/>
                        </a:rPr>
                        <a:t>单选标记，控制某种状态的切换，一组选项中只可选中一个</a:t>
                      </a:r>
                      <a:endParaRPr lang="zh-CN" sz="1400" b="1" kern="100" dirty="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后有组合键</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使用菜单命令的快捷键</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后有三角号</a:t>
                      </a:r>
                      <a:r>
                        <a:rPr lang="en-US" sz="1400" b="1" kern="100" dirty="0">
                          <a:solidFill>
                            <a:srgbClr val="002060"/>
                          </a:solidFill>
                          <a:effectLst/>
                        </a:rPr>
                        <a:t>►</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a:effectLst/>
                        </a:rPr>
                        <a:t>下级菜单箭头，表示该菜单选型有子菜单</a:t>
                      </a:r>
                      <a:endParaRPr lang="zh-CN" sz="1400" b="1" kern="100">
                        <a:effectLst/>
                        <a:latin typeface="Times New Roman"/>
                        <a:ea typeface="宋体"/>
                      </a:endParaRPr>
                    </a:p>
                  </a:txBody>
                  <a:tcPr marL="68580" marR="68580" marT="0" marB="0" anchor="ctr"/>
                </a:tc>
              </a:tr>
              <a:tr h="392771">
                <a:tc>
                  <a:txBody>
                    <a:bodyPr/>
                    <a:lstStyle/>
                    <a:p>
                      <a:pPr algn="just">
                        <a:lnSpc>
                          <a:spcPts val="2000"/>
                        </a:lnSpc>
                        <a:spcAft>
                          <a:spcPts val="0"/>
                        </a:spcAft>
                      </a:pPr>
                      <a:r>
                        <a:rPr lang="zh-CN" sz="1400" b="1" kern="100" dirty="0">
                          <a:solidFill>
                            <a:srgbClr val="002060"/>
                          </a:solidFill>
                          <a:effectLst/>
                        </a:rPr>
                        <a:t>横线</a:t>
                      </a:r>
                      <a:endParaRPr lang="zh-CN" sz="1400" b="1" kern="100" dirty="0">
                        <a:solidFill>
                          <a:srgbClr val="002060"/>
                        </a:solidFill>
                        <a:effectLst/>
                        <a:latin typeface="Times New Roman"/>
                        <a:ea typeface="宋体"/>
                      </a:endParaRPr>
                    </a:p>
                  </a:txBody>
                  <a:tcPr marL="68580" marR="68580" marT="0" marB="0"/>
                </a:tc>
                <a:tc>
                  <a:txBody>
                    <a:bodyPr/>
                    <a:lstStyle/>
                    <a:p>
                      <a:pPr marL="133350" algn="just">
                        <a:lnSpc>
                          <a:spcPts val="2000"/>
                        </a:lnSpc>
                        <a:spcAft>
                          <a:spcPts val="0"/>
                        </a:spcAft>
                      </a:pPr>
                      <a:r>
                        <a:rPr lang="zh-CN" sz="1400" b="1" kern="100" dirty="0">
                          <a:effectLst/>
                        </a:rPr>
                        <a:t>菜单命令分组界限</a:t>
                      </a:r>
                      <a:endParaRPr lang="zh-CN" sz="1400" b="1" kern="100" dirty="0">
                        <a:effectLst/>
                        <a:latin typeface="Times New Roman"/>
                        <a:ea typeface="宋体"/>
                      </a:endParaRPr>
                    </a:p>
                  </a:txBody>
                  <a:tcPr marL="68580" marR="68580" marT="0" marB="0" anchor="ctr"/>
                </a:tc>
              </a:tr>
            </a:tbl>
          </a:graphicData>
        </a:graphic>
      </p:graphicFrame>
      <p:sp>
        <p:nvSpPr>
          <p:cNvPr id="5" name="页脚占位符 4"/>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73</a:t>
            </a:fld>
            <a:endParaRPr lang="zh-CN" altLang="en-US"/>
          </a:p>
        </p:txBody>
      </p:sp>
    </p:spTree>
    <p:extLst>
      <p:ext uri="{BB962C8B-B14F-4D97-AF65-F5344CB8AC3E}">
        <p14:creationId xmlns:p14="http://schemas.microsoft.com/office/powerpoint/2010/main" val="245037372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2.2.6 Windows 7</a:t>
            </a:r>
            <a:r>
              <a:rPr lang="zh-CN" altLang="zh-CN" b="1" dirty="0"/>
              <a:t>的附件小</a:t>
            </a:r>
            <a:r>
              <a:rPr lang="zh-CN" altLang="zh-CN" b="1" dirty="0" smtClean="0"/>
              <a:t>程序</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1.</a:t>
            </a:r>
            <a:r>
              <a:rPr lang="zh-CN" altLang="zh-CN" sz="2400" dirty="0"/>
              <a:t>写字板</a:t>
            </a:r>
            <a:endParaRPr lang="zh-CN" altLang="zh-CN" sz="2400" b="1" dirty="0"/>
          </a:p>
          <a:p>
            <a:pPr lvl="1">
              <a:lnSpc>
                <a:spcPct val="150000"/>
              </a:lnSpc>
            </a:pPr>
            <a:r>
              <a:rPr lang="zh-CN" altLang="zh-CN" sz="2000" dirty="0"/>
              <a:t>“写字板”是</a:t>
            </a:r>
            <a:r>
              <a:rPr lang="en-US" altLang="zh-CN" sz="2000" dirty="0"/>
              <a:t>Windows 7</a:t>
            </a:r>
            <a:r>
              <a:rPr lang="zh-CN" altLang="zh-CN" sz="2000" dirty="0"/>
              <a:t>自带的一种文字处理程序，用户可以利用它进行日常工作中对文件的编辑，如输入文本，插入图片、声音、视频剪辑，以及图文混排等。</a:t>
            </a:r>
            <a:endParaRPr lang="zh-CN" altLang="en-US" sz="2000" dirty="0"/>
          </a:p>
        </p:txBody>
      </p:sp>
      <p:pic>
        <p:nvPicPr>
          <p:cNvPr id="32770" name="图片 3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832" y="3501008"/>
            <a:ext cx="4379255"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74</a:t>
            </a:fld>
            <a:endParaRPr lang="zh-CN" altLang="en-US"/>
          </a:p>
        </p:txBody>
      </p:sp>
    </p:spTree>
    <p:extLst>
      <p:ext uri="{BB962C8B-B14F-4D97-AF65-F5344CB8AC3E}">
        <p14:creationId xmlns:p14="http://schemas.microsoft.com/office/powerpoint/2010/main" val="124880852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2.2.6 Windows 7</a:t>
            </a:r>
            <a:r>
              <a:rPr lang="zh-CN" altLang="zh-CN" b="1" dirty="0"/>
              <a:t>的附件小</a:t>
            </a:r>
            <a:r>
              <a:rPr lang="zh-CN" altLang="zh-CN" b="1" dirty="0" smtClean="0"/>
              <a:t>程序</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2.</a:t>
            </a:r>
            <a:r>
              <a:rPr lang="zh-CN" altLang="zh-CN" sz="2400" dirty="0"/>
              <a:t>记事本</a:t>
            </a:r>
            <a:endParaRPr lang="zh-CN" altLang="zh-CN" sz="2400" b="1" dirty="0"/>
          </a:p>
          <a:p>
            <a:pPr lvl="1">
              <a:lnSpc>
                <a:spcPct val="150000"/>
              </a:lnSpc>
            </a:pPr>
            <a:r>
              <a:rPr lang="zh-CN" altLang="zh-CN" sz="2000" dirty="0"/>
              <a:t>“记事本”是Windows 7附件中的一个文本编辑小程序，其功能没有“写字板”强，仅支持文本格式，适于编辑一些篇幅短小的简单文档。</a:t>
            </a:r>
            <a:endParaRPr lang="zh-CN" altLang="en-US" sz="2000" dirty="0"/>
          </a:p>
        </p:txBody>
      </p:sp>
      <p:pic>
        <p:nvPicPr>
          <p:cNvPr id="33794" name="图片 3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8" y="3501008"/>
            <a:ext cx="4855604" cy="295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75</a:t>
            </a:fld>
            <a:endParaRPr lang="zh-CN" altLang="en-US"/>
          </a:p>
        </p:txBody>
      </p:sp>
    </p:spTree>
    <p:extLst>
      <p:ext uri="{BB962C8B-B14F-4D97-AF65-F5344CB8AC3E}">
        <p14:creationId xmlns:p14="http://schemas.microsoft.com/office/powerpoint/2010/main" val="193652642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2.2.6 Windows 7</a:t>
            </a:r>
            <a:r>
              <a:rPr lang="zh-CN" altLang="zh-CN" b="1" dirty="0"/>
              <a:t>的附件小程序</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3.</a:t>
            </a:r>
            <a:r>
              <a:rPr lang="zh-CN" altLang="zh-CN" sz="2400" dirty="0"/>
              <a:t>画图</a:t>
            </a:r>
            <a:endParaRPr lang="zh-CN" altLang="zh-CN" sz="2400" b="1" dirty="0"/>
          </a:p>
          <a:p>
            <a:pPr lvl="1">
              <a:lnSpc>
                <a:spcPct val="150000"/>
              </a:lnSpc>
            </a:pPr>
            <a:r>
              <a:rPr lang="zh-CN" altLang="zh-CN" sz="2000" dirty="0"/>
              <a:t>Windows 7附件中的画图程序是一个色彩丰富的图像处理程序。画图程序具有一套完整的绘图工具和颜料盒，可以绘制五颜六色的线条、椭圆、矩形等图画，也可以对其他图片进行查看和编辑。</a:t>
            </a:r>
            <a:endParaRPr lang="zh-CN" altLang="en-US" sz="2000" dirty="0"/>
          </a:p>
        </p:txBody>
      </p:sp>
      <p:pic>
        <p:nvPicPr>
          <p:cNvPr id="34818" name="图片 34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47864" y="3573016"/>
            <a:ext cx="3997199"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76</a:t>
            </a:fld>
            <a:endParaRPr lang="zh-CN" altLang="en-US"/>
          </a:p>
        </p:txBody>
      </p:sp>
    </p:spTree>
    <p:extLst>
      <p:ext uri="{BB962C8B-B14F-4D97-AF65-F5344CB8AC3E}">
        <p14:creationId xmlns:p14="http://schemas.microsoft.com/office/powerpoint/2010/main" val="24330566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2.2.6 Windows 7</a:t>
            </a:r>
            <a:r>
              <a:rPr lang="zh-CN" altLang="zh-CN" b="1" dirty="0"/>
              <a:t>的附件小程序</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4.</a:t>
            </a:r>
            <a:r>
              <a:rPr lang="zh-CN" altLang="zh-CN" sz="2400" dirty="0"/>
              <a:t>便笺</a:t>
            </a:r>
            <a:endParaRPr lang="zh-CN" altLang="zh-CN" sz="2400" b="1" dirty="0"/>
          </a:p>
          <a:p>
            <a:pPr lvl="1">
              <a:lnSpc>
                <a:spcPct val="150000"/>
              </a:lnSpc>
            </a:pPr>
            <a:r>
              <a:rPr lang="zh-CN" altLang="zh-CN" sz="2200" dirty="0"/>
              <a:t>便笺与日常生活中的便利贴一样，不同的只是它可以粘贴到电脑屏幕上，用户在使用电脑办公时就可以方便地看到便笺上的提醒内容。</a:t>
            </a:r>
            <a:endParaRPr lang="zh-CN" altLang="en-US" sz="2200" dirty="0"/>
          </a:p>
        </p:txBody>
      </p:sp>
      <p:pic>
        <p:nvPicPr>
          <p:cNvPr id="35842" name="图片 4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851870"/>
            <a:ext cx="6333513" cy="2016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77</a:t>
            </a:fld>
            <a:endParaRPr lang="zh-CN" altLang="en-US"/>
          </a:p>
        </p:txBody>
      </p:sp>
    </p:spTree>
    <p:extLst>
      <p:ext uri="{BB962C8B-B14F-4D97-AF65-F5344CB8AC3E}">
        <p14:creationId xmlns:p14="http://schemas.microsoft.com/office/powerpoint/2010/main" val="109212377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 Windows 7</a:t>
            </a:r>
            <a:r>
              <a:rPr lang="zh-CN" altLang="zh-CN" b="1" dirty="0"/>
              <a:t>文件与文件夹管理</a:t>
            </a:r>
            <a:r>
              <a:rPr lang="en-US" altLang="zh-CN" b="1" dirty="0"/>
              <a:t> </a:t>
            </a:r>
            <a:endParaRPr lang="zh-CN" altLang="zh-CN" b="1" dirty="0"/>
          </a:p>
        </p:txBody>
      </p:sp>
      <p:sp>
        <p:nvSpPr>
          <p:cNvPr id="3" name="内容占位符 2"/>
          <p:cNvSpPr>
            <a:spLocks noGrp="1"/>
          </p:cNvSpPr>
          <p:nvPr>
            <p:ph sz="quarter" idx="1"/>
          </p:nvPr>
        </p:nvSpPr>
        <p:spPr/>
        <p:txBody>
          <a:bodyPr/>
          <a:lstStyle/>
          <a:p>
            <a:pPr marL="0" indent="0">
              <a:lnSpc>
                <a:spcPct val="150000"/>
              </a:lnSpc>
              <a:buNone/>
            </a:pPr>
            <a:r>
              <a:rPr lang="en-US" altLang="zh-CN" dirty="0" smtClean="0"/>
              <a:t>2.3.1 </a:t>
            </a:r>
            <a:r>
              <a:rPr lang="zh-CN" altLang="zh-CN" dirty="0" smtClean="0"/>
              <a:t>文件</a:t>
            </a:r>
            <a:r>
              <a:rPr lang="zh-CN" altLang="zh-CN" dirty="0"/>
              <a:t>和文件夹</a:t>
            </a:r>
            <a:r>
              <a:rPr lang="en-US" altLang="zh-CN" dirty="0"/>
              <a:t> </a:t>
            </a:r>
            <a:endParaRPr lang="zh-CN" altLang="zh-CN" dirty="0"/>
          </a:p>
          <a:p>
            <a:pPr marL="0" indent="0">
              <a:lnSpc>
                <a:spcPct val="150000"/>
              </a:lnSpc>
              <a:buNone/>
            </a:pPr>
            <a:r>
              <a:rPr lang="en-US" altLang="zh-CN" dirty="0" smtClean="0"/>
              <a:t>2.3.2 </a:t>
            </a:r>
            <a:r>
              <a:rPr lang="zh-CN" altLang="zh-CN" dirty="0" smtClean="0"/>
              <a:t>“计算机”</a:t>
            </a:r>
            <a:r>
              <a:rPr lang="zh-CN" altLang="zh-CN" dirty="0"/>
              <a:t>和</a:t>
            </a:r>
            <a:r>
              <a:rPr lang="zh-CN" altLang="zh-CN" dirty="0" smtClean="0"/>
              <a:t>“资源管理器”</a:t>
            </a:r>
            <a:endParaRPr lang="en-US" altLang="zh-CN" dirty="0" smtClean="0"/>
          </a:p>
          <a:p>
            <a:pPr marL="0" indent="0">
              <a:lnSpc>
                <a:spcPct val="150000"/>
              </a:lnSpc>
              <a:buNone/>
            </a:pPr>
            <a:r>
              <a:rPr lang="en-US" altLang="zh-CN" dirty="0" smtClean="0"/>
              <a:t>2.3.3 </a:t>
            </a:r>
            <a:r>
              <a:rPr lang="zh-CN" altLang="zh-CN" dirty="0" smtClean="0"/>
              <a:t>文件</a:t>
            </a:r>
            <a:r>
              <a:rPr lang="zh-CN" altLang="zh-CN" dirty="0"/>
              <a:t>和文件夹的</a:t>
            </a:r>
            <a:r>
              <a:rPr lang="zh-CN" altLang="zh-CN" dirty="0" smtClean="0"/>
              <a:t>操作</a:t>
            </a:r>
            <a:endParaRPr lang="en-US" altLang="zh-CN" dirty="0" smtClean="0"/>
          </a:p>
          <a:p>
            <a:pPr marL="0" indent="0">
              <a:lnSpc>
                <a:spcPct val="150000"/>
              </a:lnSpc>
              <a:buNone/>
            </a:pPr>
            <a:r>
              <a:rPr lang="en-US" altLang="zh-CN" dirty="0" smtClean="0"/>
              <a:t>2.3.4 </a:t>
            </a:r>
            <a:r>
              <a:rPr lang="zh-CN" altLang="zh-CN" dirty="0" smtClean="0"/>
              <a:t>解</a:t>
            </a:r>
            <a:r>
              <a:rPr lang="zh-CN" altLang="zh-CN" dirty="0"/>
              <a:t>压缩文件</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78</a:t>
            </a:fld>
            <a:endParaRPr lang="zh-CN" altLang="en-US"/>
          </a:p>
        </p:txBody>
      </p:sp>
    </p:spTree>
    <p:extLst>
      <p:ext uri="{BB962C8B-B14F-4D97-AF65-F5344CB8AC3E}">
        <p14:creationId xmlns:p14="http://schemas.microsoft.com/office/powerpoint/2010/main" val="240106199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2.3.1 </a:t>
            </a:r>
            <a:r>
              <a:rPr lang="zh-CN" altLang="zh-CN" b="1" dirty="0"/>
              <a:t>文件和文件夹</a:t>
            </a:r>
            <a:r>
              <a:rPr lang="en-US" altLang="zh-CN" b="1" dirty="0"/>
              <a:t> </a:t>
            </a:r>
            <a:endParaRPr lang="zh-CN" altLang="en-US" dirty="0"/>
          </a:p>
        </p:txBody>
      </p:sp>
      <p:sp>
        <p:nvSpPr>
          <p:cNvPr id="3" name="内容占位符 2"/>
          <p:cNvSpPr>
            <a:spLocks noGrp="1"/>
          </p:cNvSpPr>
          <p:nvPr>
            <p:ph sz="quarter" idx="1"/>
          </p:nvPr>
        </p:nvSpPr>
        <p:spPr/>
        <p:txBody>
          <a:bodyPr/>
          <a:lstStyle/>
          <a:p>
            <a:pPr marL="0" indent="0">
              <a:lnSpc>
                <a:spcPct val="150000"/>
              </a:lnSpc>
              <a:buNone/>
            </a:pPr>
            <a:r>
              <a:rPr lang="en-US" altLang="zh-CN" sz="2400" dirty="0"/>
              <a:t>1.</a:t>
            </a:r>
            <a:r>
              <a:rPr lang="zh-CN" altLang="zh-CN" sz="2400" dirty="0"/>
              <a:t>文件与文件夹的概念</a:t>
            </a:r>
            <a:endParaRPr lang="zh-CN" altLang="zh-CN" sz="2400" b="1" dirty="0"/>
          </a:p>
          <a:p>
            <a:pPr lvl="1">
              <a:lnSpc>
                <a:spcPct val="150000"/>
              </a:lnSpc>
            </a:pPr>
            <a:r>
              <a:rPr lang="zh-CN" altLang="zh-CN" sz="2000" dirty="0"/>
              <a:t>文件是一组逻辑上相互关联的信息的集合，用户在管理信息时通常以文件为单位。如一份报告、一张报表、一幅图片，一首歌曲，一部电影等。文件夹是用来组织和管理磁盘文件的一种数据结构，是存储文件的容器，该容器中还可以包含文件夹（通常称为子文件夹）或文件。</a:t>
            </a:r>
          </a:p>
          <a:p>
            <a:pPr>
              <a:lnSpc>
                <a:spcPct val="150000"/>
              </a:lnSpc>
            </a:pP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79</a:t>
            </a:fld>
            <a:endParaRPr lang="zh-CN" altLang="en-US"/>
          </a:p>
        </p:txBody>
      </p:sp>
      <p:pic>
        <p:nvPicPr>
          <p:cNvPr id="36866" name="图片 3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653136"/>
            <a:ext cx="4417696" cy="133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图片 3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4653136"/>
            <a:ext cx="2304256" cy="138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49125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p>
        </p:txBody>
      </p:sp>
      <p:sp>
        <p:nvSpPr>
          <p:cNvPr id="3" name="内容占位符 2"/>
          <p:cNvSpPr>
            <a:spLocks noGrp="1"/>
          </p:cNvSpPr>
          <p:nvPr>
            <p:ph sz="quarter" idx="1"/>
          </p:nvPr>
        </p:nvSpPr>
        <p:spPr/>
        <p:txBody>
          <a:bodyPr>
            <a:normAutofit fontScale="92500" lnSpcReduction="10000"/>
          </a:bodyPr>
          <a:lstStyle/>
          <a:p>
            <a:pPr>
              <a:lnSpc>
                <a:spcPct val="150000"/>
              </a:lnSpc>
            </a:pPr>
            <a:r>
              <a:rPr lang="zh-CN" altLang="en-US" dirty="0" smtClean="0">
                <a:solidFill>
                  <a:srgbClr val="FF0000"/>
                </a:solidFill>
              </a:rPr>
              <a:t>进程管理</a:t>
            </a:r>
            <a:endParaRPr lang="en-US" altLang="zh-CN" dirty="0" smtClean="0">
              <a:solidFill>
                <a:srgbClr val="FF0000"/>
              </a:solidFill>
            </a:endParaRPr>
          </a:p>
          <a:p>
            <a:pPr lvl="1">
              <a:lnSpc>
                <a:spcPct val="150000"/>
              </a:lnSpc>
            </a:pPr>
            <a:r>
              <a:rPr lang="zh-CN" altLang="zh-CN" dirty="0" smtClean="0"/>
              <a:t>进程</a:t>
            </a:r>
            <a:r>
              <a:rPr lang="zh-CN" altLang="zh-CN" dirty="0"/>
              <a:t>代表一个运行中的程序，进程管理主要是解决处理器的分配调度问题，即如何把</a:t>
            </a:r>
            <a:r>
              <a:rPr lang="en-US" altLang="zh-CN" dirty="0"/>
              <a:t>CPU</a:t>
            </a:r>
            <a:r>
              <a:rPr lang="zh-CN" altLang="zh-CN" dirty="0"/>
              <a:t>的时间合理地分配给各个程序</a:t>
            </a:r>
            <a:r>
              <a:rPr lang="zh-CN" altLang="zh-CN" dirty="0" smtClean="0"/>
              <a:t>。</a:t>
            </a:r>
            <a:endParaRPr lang="en-US" altLang="zh-CN" dirty="0" smtClean="0"/>
          </a:p>
          <a:p>
            <a:pPr lvl="1">
              <a:lnSpc>
                <a:spcPct val="150000"/>
              </a:lnSpc>
            </a:pPr>
            <a:r>
              <a:rPr lang="zh-CN" altLang="zh-CN" dirty="0" smtClean="0"/>
              <a:t>它</a:t>
            </a:r>
            <a:r>
              <a:rPr lang="zh-CN" altLang="zh-CN" dirty="0"/>
              <a:t>主要包括</a:t>
            </a:r>
            <a:r>
              <a:rPr lang="en-US" altLang="zh-CN" dirty="0"/>
              <a:t>CPU</a:t>
            </a:r>
            <a:r>
              <a:rPr lang="zh-CN" altLang="zh-CN" dirty="0"/>
              <a:t>的调度策略、进程与线程管理、死锁预防与避免等问题</a:t>
            </a:r>
            <a:r>
              <a:rPr lang="zh-CN" altLang="zh-CN" dirty="0" smtClean="0"/>
              <a:t>。</a:t>
            </a:r>
            <a:endParaRPr lang="en-US" altLang="zh-CN" dirty="0" smtClean="0"/>
          </a:p>
          <a:p>
            <a:pPr lvl="1">
              <a:lnSpc>
                <a:spcPct val="150000"/>
              </a:lnSpc>
            </a:pPr>
            <a:r>
              <a:rPr lang="zh-CN" altLang="zh-CN" dirty="0" smtClean="0"/>
              <a:t>操作系统</a:t>
            </a:r>
            <a:r>
              <a:rPr lang="zh-CN" altLang="zh-CN" dirty="0"/>
              <a:t>负责进程的创建和消亡，监督进程的执行过程，协调进程之间的资源竞争，为进程分配和调度处理机的使用权。</a:t>
            </a:r>
          </a:p>
          <a:p>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154790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2.3.1 </a:t>
            </a:r>
            <a:r>
              <a:rPr lang="zh-CN" altLang="zh-CN" b="1" dirty="0"/>
              <a:t>文件和文件夹</a:t>
            </a:r>
            <a:r>
              <a:rPr lang="en-US" altLang="zh-CN" b="1" dirty="0"/>
              <a:t> </a:t>
            </a:r>
            <a:endParaRPr lang="zh-CN" altLang="en-US" dirty="0"/>
          </a:p>
        </p:txBody>
      </p:sp>
      <p:sp>
        <p:nvSpPr>
          <p:cNvPr id="3" name="内容占位符 2"/>
          <p:cNvSpPr>
            <a:spLocks noGrp="1"/>
          </p:cNvSpPr>
          <p:nvPr>
            <p:ph sz="quarter" idx="1"/>
          </p:nvPr>
        </p:nvSpPr>
        <p:spPr>
          <a:xfrm>
            <a:off x="914400" y="1447800"/>
            <a:ext cx="7772400" cy="4789512"/>
          </a:xfrm>
        </p:spPr>
        <p:txBody>
          <a:bodyPr>
            <a:normAutofit fontScale="92500"/>
          </a:bodyPr>
          <a:lstStyle/>
          <a:p>
            <a:pPr marL="0" indent="0">
              <a:lnSpc>
                <a:spcPct val="150000"/>
              </a:lnSpc>
              <a:buNone/>
            </a:pPr>
            <a:r>
              <a:rPr lang="en-US" altLang="zh-CN" sz="2400" dirty="0"/>
              <a:t>2.</a:t>
            </a:r>
            <a:r>
              <a:rPr lang="zh-CN" altLang="zh-CN" sz="2400" dirty="0"/>
              <a:t>文件名与扩展名</a:t>
            </a:r>
            <a:endParaRPr lang="zh-CN" altLang="zh-CN" sz="2400" b="1" dirty="0"/>
          </a:p>
          <a:p>
            <a:pPr lvl="1">
              <a:lnSpc>
                <a:spcPct val="150000"/>
              </a:lnSpc>
            </a:pPr>
            <a:r>
              <a:rPr lang="zh-CN" altLang="zh-CN" sz="2200" dirty="0"/>
              <a:t>文件名是存取文件的依据，文件系统实行“按名存取”。</a:t>
            </a:r>
            <a:r>
              <a:rPr lang="en-US" altLang="zh-CN" sz="2200" dirty="0"/>
              <a:t>Windows </a:t>
            </a:r>
            <a:r>
              <a:rPr lang="en-US" altLang="zh-CN" sz="2200" dirty="0" smtClean="0"/>
              <a:t>7</a:t>
            </a:r>
            <a:r>
              <a:rPr lang="zh-CN" altLang="zh-CN" sz="2200" dirty="0" smtClean="0"/>
              <a:t>对</a:t>
            </a:r>
            <a:r>
              <a:rPr lang="zh-CN" altLang="zh-CN" sz="2200" dirty="0"/>
              <a:t>文件的命名遵循“文件名</a:t>
            </a:r>
            <a:r>
              <a:rPr lang="en-US" altLang="zh-CN" sz="2200" dirty="0"/>
              <a:t>.</a:t>
            </a:r>
            <a:r>
              <a:rPr lang="zh-CN" altLang="zh-CN" sz="2200" dirty="0"/>
              <a:t>扩展名”的规则</a:t>
            </a:r>
            <a:r>
              <a:rPr lang="zh-CN" altLang="zh-CN" sz="2200" dirty="0" smtClean="0"/>
              <a:t>。</a:t>
            </a:r>
            <a:endParaRPr lang="en-US" altLang="zh-CN" sz="2200" dirty="0" smtClean="0"/>
          </a:p>
          <a:p>
            <a:pPr lvl="1">
              <a:lnSpc>
                <a:spcPct val="150000"/>
              </a:lnSpc>
            </a:pPr>
            <a:r>
              <a:rPr lang="zh-CN" altLang="zh-CN" sz="2200" dirty="0"/>
              <a:t>文件的具体命名规则如下：</a:t>
            </a:r>
          </a:p>
          <a:p>
            <a:pPr marL="548640" lvl="2" indent="0">
              <a:lnSpc>
                <a:spcPct val="150000"/>
              </a:lnSpc>
              <a:buNone/>
            </a:pPr>
            <a:r>
              <a:rPr lang="zh-CN" altLang="zh-CN" sz="1800" dirty="0"/>
              <a:t>（</a:t>
            </a:r>
            <a:r>
              <a:rPr lang="en-US" altLang="zh-CN" sz="1800" dirty="0"/>
              <a:t>1</a:t>
            </a:r>
            <a:r>
              <a:rPr lang="zh-CN" altLang="zh-CN" sz="1800" dirty="0"/>
              <a:t>）文件名不区别字母的大小写。</a:t>
            </a:r>
          </a:p>
          <a:p>
            <a:pPr marL="548640" lvl="2" indent="0">
              <a:lnSpc>
                <a:spcPct val="150000"/>
              </a:lnSpc>
              <a:buNone/>
            </a:pPr>
            <a:r>
              <a:rPr lang="zh-CN" altLang="zh-CN" sz="1800" dirty="0"/>
              <a:t>（</a:t>
            </a:r>
            <a:r>
              <a:rPr lang="en-US" altLang="zh-CN" sz="1800" dirty="0"/>
              <a:t>2</a:t>
            </a:r>
            <a:r>
              <a:rPr lang="zh-CN" altLang="zh-CN" sz="1800" dirty="0"/>
              <a:t>）在文件名中，最多可用</a:t>
            </a:r>
            <a:r>
              <a:rPr lang="en-US" altLang="zh-CN" sz="1800" dirty="0"/>
              <a:t>255</a:t>
            </a:r>
            <a:r>
              <a:rPr lang="zh-CN" altLang="zh-CN" sz="1800" dirty="0"/>
              <a:t>个字符，也可以用汉字命名，最多可用</a:t>
            </a:r>
            <a:r>
              <a:rPr lang="en-US" altLang="zh-CN" sz="1800" dirty="0"/>
              <a:t>127</a:t>
            </a:r>
            <a:r>
              <a:rPr lang="zh-CN" altLang="zh-CN" sz="1800" dirty="0"/>
              <a:t>个汉字。</a:t>
            </a:r>
          </a:p>
          <a:p>
            <a:pPr marL="548640" lvl="2" indent="0">
              <a:lnSpc>
                <a:spcPct val="150000"/>
              </a:lnSpc>
              <a:buNone/>
            </a:pPr>
            <a:r>
              <a:rPr lang="zh-CN" altLang="zh-CN" sz="1800" dirty="0"/>
              <a:t>（</a:t>
            </a:r>
            <a:r>
              <a:rPr lang="en-US" altLang="zh-CN" sz="1800" dirty="0"/>
              <a:t>3</a:t>
            </a:r>
            <a:r>
              <a:rPr lang="zh-CN" altLang="zh-CN" sz="1800" dirty="0"/>
              <a:t>）文件名中可以使用多分隔符，如</a:t>
            </a:r>
            <a:r>
              <a:rPr lang="en-US" altLang="zh-CN" sz="1800" dirty="0"/>
              <a:t>my.book.pen.txt</a:t>
            </a:r>
            <a:r>
              <a:rPr lang="zh-CN" altLang="zh-CN" sz="1800" dirty="0"/>
              <a:t>。</a:t>
            </a:r>
          </a:p>
          <a:p>
            <a:pPr marL="548640" lvl="2" indent="0">
              <a:lnSpc>
                <a:spcPct val="150000"/>
              </a:lnSpc>
              <a:buNone/>
            </a:pPr>
            <a:r>
              <a:rPr lang="zh-CN" altLang="zh-CN" sz="1800" dirty="0"/>
              <a:t>（</a:t>
            </a:r>
            <a:r>
              <a:rPr lang="en-US" altLang="zh-CN" sz="1800" dirty="0"/>
              <a:t>4</a:t>
            </a:r>
            <a:r>
              <a:rPr lang="zh-CN" altLang="zh-CN" sz="1800" dirty="0"/>
              <a:t>）文件名中可以有空格但不能出现以下字符：＼ ／ ＜ ＞ ｜</a:t>
            </a:r>
            <a:r>
              <a:rPr lang="en-US" altLang="zh-CN" sz="1800" dirty="0"/>
              <a:t> * </a:t>
            </a:r>
            <a:r>
              <a:rPr lang="zh-CN" altLang="zh-CN" sz="1800" dirty="0"/>
              <a:t>？ ：＂</a:t>
            </a:r>
            <a:r>
              <a:rPr lang="en-US" altLang="zh-CN" sz="1800" dirty="0"/>
              <a:t> </a:t>
            </a:r>
            <a:endParaRPr lang="zh-CN" altLang="zh-CN" sz="1800" dirty="0"/>
          </a:p>
          <a:p>
            <a:pPr marL="548640" lvl="2" indent="0">
              <a:lnSpc>
                <a:spcPct val="150000"/>
              </a:lnSpc>
              <a:buNone/>
            </a:pPr>
            <a:r>
              <a:rPr lang="zh-CN" altLang="zh-CN" sz="1800" dirty="0"/>
              <a:t>（</a:t>
            </a:r>
            <a:r>
              <a:rPr lang="en-US" altLang="zh-CN" sz="1800" dirty="0"/>
              <a:t>5</a:t>
            </a:r>
            <a:r>
              <a:rPr lang="zh-CN" altLang="zh-CN" sz="1800" dirty="0"/>
              <a:t>）在同一文件夹中不能有同名文件。</a:t>
            </a:r>
          </a:p>
          <a:p>
            <a:pPr lvl="1">
              <a:lnSpc>
                <a:spcPct val="150000"/>
              </a:lnSpc>
            </a:pPr>
            <a:endParaRPr lang="zh-CN" altLang="en-US" sz="22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80</a:t>
            </a:fld>
            <a:endParaRPr lang="zh-CN" altLang="en-US"/>
          </a:p>
        </p:txBody>
      </p:sp>
    </p:spTree>
    <p:extLst>
      <p:ext uri="{BB962C8B-B14F-4D97-AF65-F5344CB8AC3E}">
        <p14:creationId xmlns:p14="http://schemas.microsoft.com/office/powerpoint/2010/main" val="2953499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2.3.1 </a:t>
            </a:r>
            <a:r>
              <a:rPr lang="zh-CN" altLang="zh-CN" b="1" dirty="0"/>
              <a:t>文件和文件夹</a:t>
            </a:r>
            <a:r>
              <a:rPr lang="en-US" altLang="zh-CN" b="1" dirty="0"/>
              <a:t> </a:t>
            </a:r>
            <a:endParaRPr lang="zh-CN" altLang="en-US" dirty="0"/>
          </a:p>
        </p:txBody>
      </p:sp>
      <p:sp>
        <p:nvSpPr>
          <p:cNvPr id="3" name="内容占位符 2"/>
          <p:cNvSpPr>
            <a:spLocks noGrp="1"/>
          </p:cNvSpPr>
          <p:nvPr>
            <p:ph sz="quarter" idx="1"/>
          </p:nvPr>
        </p:nvSpPr>
        <p:spPr/>
        <p:txBody>
          <a:bodyPr>
            <a:normAutofit/>
          </a:bodyPr>
          <a:lstStyle/>
          <a:p>
            <a:pPr>
              <a:lnSpc>
                <a:spcPct val="150000"/>
              </a:lnSpc>
            </a:pPr>
            <a:r>
              <a:rPr lang="zh-CN" altLang="zh-CN" sz="2400" dirty="0"/>
              <a:t>文件扩展名代表了文件的不同</a:t>
            </a:r>
            <a:r>
              <a:rPr lang="zh-CN" altLang="zh-CN" sz="2400" dirty="0" smtClean="0"/>
              <a:t>类型</a:t>
            </a:r>
            <a:r>
              <a:rPr lang="zh-CN" altLang="en-US" sz="2400" dirty="0" smtClean="0"/>
              <a:t>。</a:t>
            </a:r>
            <a:endParaRPr lang="zh-CN" altLang="en-US" sz="2400"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81</a:t>
            </a:fld>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3813989232"/>
              </p:ext>
            </p:extLst>
          </p:nvPr>
        </p:nvGraphicFramePr>
        <p:xfrm>
          <a:off x="1259632" y="2276872"/>
          <a:ext cx="6840760" cy="3312366"/>
        </p:xfrm>
        <a:graphic>
          <a:graphicData uri="http://schemas.openxmlformats.org/drawingml/2006/table">
            <a:tbl>
              <a:tblPr>
                <a:tableStyleId>{ED083AE6-46FA-4A59-8FB0-9F97EB10719F}</a:tableStyleId>
              </a:tblPr>
              <a:tblGrid>
                <a:gridCol w="1122334"/>
                <a:gridCol w="2148307"/>
                <a:gridCol w="1189410"/>
                <a:gridCol w="2380709"/>
              </a:tblGrid>
              <a:tr h="552061">
                <a:tc>
                  <a:txBody>
                    <a:bodyPr/>
                    <a:lstStyle/>
                    <a:p>
                      <a:pPr algn="ctr">
                        <a:spcAft>
                          <a:spcPts val="0"/>
                        </a:spcAft>
                      </a:pPr>
                      <a:r>
                        <a:rPr lang="zh-CN" sz="2000" b="1" kern="100">
                          <a:effectLst/>
                        </a:rPr>
                        <a:t>扩展名</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文件类型</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扩展名</a:t>
                      </a:r>
                      <a:endParaRPr lang="zh-CN" sz="2000" b="1" kern="100">
                        <a:effectLst/>
                        <a:latin typeface="Times New Roman"/>
                        <a:ea typeface="宋体"/>
                      </a:endParaRPr>
                    </a:p>
                  </a:txBody>
                  <a:tcPr marL="68580" marR="68580" marT="0" marB="0" anchor="ctr"/>
                </a:tc>
                <a:tc>
                  <a:txBody>
                    <a:bodyPr/>
                    <a:lstStyle/>
                    <a:p>
                      <a:pPr indent="229235" algn="ctr">
                        <a:spcAft>
                          <a:spcPts val="0"/>
                        </a:spcAft>
                      </a:pPr>
                      <a:r>
                        <a:rPr lang="zh-CN" sz="2000" b="1" kern="100">
                          <a:effectLst/>
                        </a:rPr>
                        <a:t>文件类型</a:t>
                      </a:r>
                      <a:endParaRPr lang="zh-CN" sz="2000" b="1" kern="100">
                        <a:effectLst/>
                        <a:latin typeface="Times New Roman"/>
                        <a:ea typeface="宋体"/>
                      </a:endParaRPr>
                    </a:p>
                  </a:txBody>
                  <a:tcPr marL="68580" marR="68580" marT="0" marB="0" anchor="ctr"/>
                </a:tc>
              </a:tr>
              <a:tr h="552061">
                <a:tc>
                  <a:txBody>
                    <a:bodyPr/>
                    <a:lstStyle/>
                    <a:p>
                      <a:pPr algn="ctr">
                        <a:spcAft>
                          <a:spcPts val="0"/>
                        </a:spcAft>
                      </a:pPr>
                      <a:r>
                        <a:rPr lang="en-US" sz="2000" b="1" kern="100">
                          <a:effectLst/>
                        </a:rPr>
                        <a:t>.sys</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系统文件</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.txt</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文本文件</a:t>
                      </a:r>
                      <a:endParaRPr lang="zh-CN" sz="2000" b="1" kern="100">
                        <a:effectLst/>
                        <a:latin typeface="Times New Roman"/>
                        <a:ea typeface="宋体"/>
                      </a:endParaRPr>
                    </a:p>
                  </a:txBody>
                  <a:tcPr marL="68580" marR="68580" marT="0" marB="0" anchor="ctr"/>
                </a:tc>
              </a:tr>
              <a:tr h="552061">
                <a:tc>
                  <a:txBody>
                    <a:bodyPr/>
                    <a:lstStyle/>
                    <a:p>
                      <a:pPr algn="ctr">
                        <a:spcAft>
                          <a:spcPts val="0"/>
                        </a:spcAft>
                      </a:pPr>
                      <a:r>
                        <a:rPr lang="en-US" sz="2000" b="1" kern="100">
                          <a:effectLst/>
                        </a:rPr>
                        <a:t>.com</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系统命令文件</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.bmp</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位图文件</a:t>
                      </a:r>
                      <a:endParaRPr lang="zh-CN" sz="2000" b="1" kern="100">
                        <a:effectLst/>
                        <a:latin typeface="Times New Roman"/>
                        <a:ea typeface="宋体"/>
                      </a:endParaRPr>
                    </a:p>
                  </a:txBody>
                  <a:tcPr marL="68580" marR="68580" marT="0" marB="0" anchor="ctr"/>
                </a:tc>
              </a:tr>
              <a:tr h="552061">
                <a:tc>
                  <a:txBody>
                    <a:bodyPr/>
                    <a:lstStyle/>
                    <a:p>
                      <a:pPr algn="ctr">
                        <a:spcAft>
                          <a:spcPts val="0"/>
                        </a:spcAft>
                      </a:pPr>
                      <a:r>
                        <a:rPr lang="en-US" sz="2000" b="1" kern="100">
                          <a:effectLst/>
                        </a:rPr>
                        <a:t>.exe</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可执行文件</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.jpg</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压缩的图形文件</a:t>
                      </a:r>
                      <a:endParaRPr lang="zh-CN" sz="2000" b="1" kern="100">
                        <a:effectLst/>
                        <a:latin typeface="Times New Roman"/>
                        <a:ea typeface="宋体"/>
                      </a:endParaRPr>
                    </a:p>
                  </a:txBody>
                  <a:tcPr marL="68580" marR="68580" marT="0" marB="0" anchor="ctr"/>
                </a:tc>
              </a:tr>
              <a:tr h="552061">
                <a:tc>
                  <a:txBody>
                    <a:bodyPr/>
                    <a:lstStyle/>
                    <a:p>
                      <a:pPr algn="ctr">
                        <a:spcAft>
                          <a:spcPts val="0"/>
                        </a:spcAft>
                      </a:pPr>
                      <a:r>
                        <a:rPr lang="en-US" sz="2000" b="1" kern="100">
                          <a:effectLst/>
                        </a:rPr>
                        <a:t>.bat</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批处理文件</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.doc</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Word</a:t>
                      </a:r>
                      <a:r>
                        <a:rPr lang="zh-CN" sz="2000" b="1" kern="100">
                          <a:effectLst/>
                        </a:rPr>
                        <a:t>文档</a:t>
                      </a:r>
                      <a:endParaRPr lang="zh-CN" sz="2000" b="1" kern="100">
                        <a:effectLst/>
                        <a:latin typeface="Times New Roman"/>
                        <a:ea typeface="宋体"/>
                      </a:endParaRPr>
                    </a:p>
                  </a:txBody>
                  <a:tcPr marL="68580" marR="68580" marT="0" marB="0" anchor="ctr"/>
                </a:tc>
              </a:tr>
              <a:tr h="552061">
                <a:tc>
                  <a:txBody>
                    <a:bodyPr/>
                    <a:lstStyle/>
                    <a:p>
                      <a:pPr algn="ctr">
                        <a:spcAft>
                          <a:spcPts val="0"/>
                        </a:spcAft>
                      </a:pPr>
                      <a:r>
                        <a:rPr lang="en-US" sz="2000" b="1" kern="100">
                          <a:effectLst/>
                        </a:rPr>
                        <a:t>.dll</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a:effectLst/>
                        </a:rPr>
                        <a:t>动态链接库文件</a:t>
                      </a:r>
                      <a:endParaRPr lang="zh-CN" sz="2000" b="1" kern="100">
                        <a:effectLst/>
                        <a:latin typeface="Times New Roman"/>
                        <a:ea typeface="宋体"/>
                      </a:endParaRPr>
                    </a:p>
                  </a:txBody>
                  <a:tcPr marL="68580" marR="68580" marT="0" marB="0" anchor="ctr"/>
                </a:tc>
                <a:tc>
                  <a:txBody>
                    <a:bodyPr/>
                    <a:lstStyle/>
                    <a:p>
                      <a:pPr algn="ctr">
                        <a:spcAft>
                          <a:spcPts val="0"/>
                        </a:spcAft>
                      </a:pPr>
                      <a:r>
                        <a:rPr lang="en-US" sz="2000" b="1" kern="100">
                          <a:effectLst/>
                        </a:rPr>
                        <a:t>.mpg</a:t>
                      </a:r>
                      <a:endParaRPr lang="zh-CN" sz="2000" b="1" kern="100">
                        <a:effectLst/>
                        <a:latin typeface="Times New Roman"/>
                        <a:ea typeface="宋体"/>
                      </a:endParaRPr>
                    </a:p>
                  </a:txBody>
                  <a:tcPr marL="68580" marR="68580" marT="0" marB="0" anchor="ctr"/>
                </a:tc>
                <a:tc>
                  <a:txBody>
                    <a:bodyPr/>
                    <a:lstStyle/>
                    <a:p>
                      <a:pPr algn="ctr">
                        <a:spcAft>
                          <a:spcPts val="0"/>
                        </a:spcAft>
                      </a:pPr>
                      <a:r>
                        <a:rPr lang="zh-CN" sz="2000" b="1" kern="100" dirty="0">
                          <a:effectLst/>
                        </a:rPr>
                        <a:t>压缩的视频流文件</a:t>
                      </a:r>
                      <a:endParaRPr lang="zh-CN" sz="2000" b="1"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87132982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82</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1.</a:t>
            </a:r>
            <a:r>
              <a:rPr lang="zh-CN" altLang="zh-CN" sz="2400" dirty="0"/>
              <a:t>计算机</a:t>
            </a:r>
            <a:endParaRPr lang="en-US" altLang="zh-CN" sz="2400" dirty="0"/>
          </a:p>
          <a:p>
            <a:pPr>
              <a:lnSpc>
                <a:spcPct val="150000"/>
              </a:lnSpc>
            </a:pPr>
            <a:endParaRPr lang="zh-CN" altLang="en-US" sz="2400" dirty="0"/>
          </a:p>
        </p:txBody>
      </p:sp>
      <p:pic>
        <p:nvPicPr>
          <p:cNvPr id="6" name="图片 4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9048" y="2132856"/>
            <a:ext cx="5155240"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58331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83</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1.</a:t>
            </a:r>
            <a:r>
              <a:rPr lang="zh-CN" altLang="zh-CN" sz="2400" dirty="0" smtClean="0"/>
              <a:t>计算机</a:t>
            </a:r>
            <a:endParaRPr lang="en-US" altLang="zh-CN" sz="2400" dirty="0" smtClean="0"/>
          </a:p>
          <a:p>
            <a:pPr lvl="1">
              <a:lnSpc>
                <a:spcPct val="150000"/>
              </a:lnSpc>
            </a:pPr>
            <a:r>
              <a:rPr lang="zh-CN" altLang="zh-CN" sz="2000" dirty="0"/>
              <a:t>“计算机”器窗口主要由左右两个窗格组成</a:t>
            </a:r>
            <a:r>
              <a:rPr lang="zh-CN" altLang="zh-CN" sz="2000" dirty="0" smtClean="0"/>
              <a:t>。</a:t>
            </a:r>
            <a:endParaRPr lang="en-US" altLang="zh-CN" sz="2000" dirty="0" smtClean="0"/>
          </a:p>
          <a:p>
            <a:pPr lvl="1">
              <a:lnSpc>
                <a:spcPct val="150000"/>
              </a:lnSpc>
            </a:pPr>
            <a:r>
              <a:rPr lang="zh-CN" altLang="zh-CN" sz="2000" dirty="0" smtClean="0"/>
              <a:t>左</a:t>
            </a:r>
            <a:r>
              <a:rPr lang="zh-CN" altLang="zh-CN" sz="2000" dirty="0"/>
              <a:t>窗格称作导航窗格，用于显示文件夹树状结构，包括“收藏夹”、“库”、“计算机”和“网络”四个根文件夹</a:t>
            </a:r>
            <a:r>
              <a:rPr lang="zh-CN" altLang="zh-CN" sz="2000" dirty="0" smtClean="0"/>
              <a:t>。</a:t>
            </a:r>
            <a:endParaRPr lang="en-US" altLang="zh-CN" sz="2000" dirty="0" smtClean="0"/>
          </a:p>
          <a:p>
            <a:pPr lvl="1">
              <a:lnSpc>
                <a:spcPct val="150000"/>
              </a:lnSpc>
            </a:pPr>
            <a:r>
              <a:rPr lang="zh-CN" altLang="zh-CN" sz="2000" dirty="0" smtClean="0"/>
              <a:t>右</a:t>
            </a:r>
            <a:r>
              <a:rPr lang="zh-CN" altLang="zh-CN" sz="2000" dirty="0"/>
              <a:t>窗格称作内容窗格或窗口工作区，用于显示左窗格所选中的文件夹的内容</a:t>
            </a:r>
            <a:r>
              <a:rPr lang="zh-CN" altLang="zh-CN" sz="2000" dirty="0" smtClean="0"/>
              <a:t>。</a:t>
            </a:r>
            <a:endParaRPr lang="en-US" altLang="zh-CN" sz="2000" dirty="0" smtClean="0"/>
          </a:p>
          <a:p>
            <a:pPr lvl="1">
              <a:lnSpc>
                <a:spcPct val="150000"/>
              </a:lnSpc>
            </a:pPr>
            <a:r>
              <a:rPr lang="zh-CN" altLang="zh-CN" sz="2000" dirty="0" smtClean="0"/>
              <a:t>左右</a:t>
            </a:r>
            <a:r>
              <a:rPr lang="zh-CN" altLang="zh-CN" sz="2000" dirty="0"/>
              <a:t>窗格中间有一个分隔条，鼠标指向分隔条成为双箭头时，可以拖动鼠标改变左右窗格的大小</a:t>
            </a:r>
            <a:r>
              <a:rPr lang="zh-CN" altLang="zh-CN" sz="2000" dirty="0" smtClean="0"/>
              <a:t>。</a:t>
            </a:r>
            <a:endParaRPr lang="zh-CN" altLang="zh-CN" sz="2000" dirty="0"/>
          </a:p>
        </p:txBody>
      </p:sp>
    </p:spTree>
    <p:extLst>
      <p:ext uri="{BB962C8B-B14F-4D97-AF65-F5344CB8AC3E}">
        <p14:creationId xmlns:p14="http://schemas.microsoft.com/office/powerpoint/2010/main" val="104737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84</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2.</a:t>
            </a:r>
            <a:r>
              <a:rPr lang="zh-CN" altLang="zh-CN" sz="2400" dirty="0"/>
              <a:t>资源管理器</a:t>
            </a:r>
            <a:endParaRPr lang="zh-CN" altLang="zh-CN" sz="2400" b="1" dirty="0"/>
          </a:p>
          <a:p>
            <a:pPr lvl="1">
              <a:lnSpc>
                <a:spcPct val="150000"/>
              </a:lnSpc>
            </a:pPr>
            <a:r>
              <a:rPr lang="zh-CN" altLang="zh-CN" sz="2000" dirty="0"/>
              <a:t>在</a:t>
            </a:r>
            <a:r>
              <a:rPr lang="en-US" altLang="zh-CN" sz="2000" dirty="0"/>
              <a:t>Windows 7</a:t>
            </a:r>
            <a:r>
              <a:rPr lang="zh-CN" altLang="zh-CN" sz="2000" dirty="0"/>
              <a:t>系统中，“资源管理器”即是“库”。“库”是</a:t>
            </a:r>
            <a:r>
              <a:rPr lang="en-US" altLang="zh-CN" sz="2000" dirty="0"/>
              <a:t>Windows 7</a:t>
            </a:r>
            <a:r>
              <a:rPr lang="zh-CN" altLang="zh-CN" sz="2000" dirty="0"/>
              <a:t>提供给用户的一种快捷的文件管理方式，默认已经建立了四个库，分别音乐、视频、图片和</a:t>
            </a:r>
            <a:r>
              <a:rPr lang="zh-CN" altLang="zh-CN" sz="2000" dirty="0" smtClean="0"/>
              <a:t>文档</a:t>
            </a:r>
            <a:r>
              <a:rPr lang="zh-CN" altLang="en-US" sz="2000" dirty="0" smtClean="0"/>
              <a:t>。</a:t>
            </a:r>
            <a:endParaRPr lang="zh-CN" altLang="en-US" sz="2000" dirty="0"/>
          </a:p>
        </p:txBody>
      </p:sp>
      <p:pic>
        <p:nvPicPr>
          <p:cNvPr id="39938" name="图片 4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501008"/>
            <a:ext cx="4370610" cy="2979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027392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85</a:t>
            </a:fld>
            <a:endParaRPr lang="zh-CN" altLang="en-US"/>
          </a:p>
        </p:txBody>
      </p:sp>
      <p:sp>
        <p:nvSpPr>
          <p:cNvPr id="5" name="内容占位符 4"/>
          <p:cNvSpPr>
            <a:spLocks noGrp="1"/>
          </p:cNvSpPr>
          <p:nvPr>
            <p:ph sz="quarter" idx="1"/>
          </p:nvPr>
        </p:nvSpPr>
        <p:spPr/>
        <p:txBody>
          <a:bodyPr>
            <a:noAutofit/>
          </a:bodyPr>
          <a:lstStyle/>
          <a:p>
            <a:pPr>
              <a:lnSpc>
                <a:spcPct val="170000"/>
              </a:lnSpc>
            </a:pPr>
            <a:r>
              <a:rPr lang="zh-CN" altLang="zh-CN" sz="2000" dirty="0" smtClean="0"/>
              <a:t>“库”</a:t>
            </a:r>
            <a:r>
              <a:rPr lang="zh-CN" altLang="zh-CN" sz="2000" dirty="0"/>
              <a:t>是个虚拟的概念，把文件或文件夹包含到库中并不是将它们真正存储到“库”里，而是在库中“登记”了它们的存储位置，系统把它们“链接”到库中显示为一个集合，以便于管理，用户也无需关心它们的具体存储位置。</a:t>
            </a:r>
          </a:p>
          <a:p>
            <a:pPr>
              <a:lnSpc>
                <a:spcPct val="170000"/>
              </a:lnSpc>
            </a:pPr>
            <a:r>
              <a:rPr lang="zh-CN" altLang="zh-CN" sz="2000" dirty="0"/>
              <a:t>库与文件夹有着本质的区别：文件夹下真正存储着文件和子文件夹，而库只是一个目录索引，库中并未真正存储文件；同一文件夹下的文件和子文件夹是存储在同一个位置的，而库中的内容可以来自不同的位置</a:t>
            </a:r>
            <a:r>
              <a:rPr lang="zh-CN" altLang="zh-CN" sz="2000" dirty="0" smtClean="0"/>
              <a:t>。</a:t>
            </a:r>
            <a:endParaRPr lang="zh-CN" altLang="zh-CN" sz="2000" dirty="0"/>
          </a:p>
        </p:txBody>
      </p:sp>
    </p:spTree>
    <p:extLst>
      <p:ext uri="{BB962C8B-B14F-4D97-AF65-F5344CB8AC3E}">
        <p14:creationId xmlns:p14="http://schemas.microsoft.com/office/powerpoint/2010/main" val="2713010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86</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zh-CN" altLang="zh-CN" sz="2400" dirty="0"/>
              <a:t>（</a:t>
            </a:r>
            <a:r>
              <a:rPr lang="en-US" altLang="zh-CN" sz="2400" dirty="0"/>
              <a:t>1</a:t>
            </a:r>
            <a:r>
              <a:rPr lang="zh-CN" altLang="zh-CN" sz="2400" dirty="0"/>
              <a:t>）打开库的方法通常有以下三种：</a:t>
            </a:r>
          </a:p>
          <a:p>
            <a:pPr lvl="1">
              <a:lnSpc>
                <a:spcPct val="150000"/>
              </a:lnSpc>
            </a:pPr>
            <a:r>
              <a:rPr lang="zh-CN" altLang="zh-CN" sz="2200" dirty="0"/>
              <a:t>在“计算机”窗口，单击“库”链接；</a:t>
            </a:r>
          </a:p>
          <a:p>
            <a:pPr lvl="1">
              <a:lnSpc>
                <a:spcPct val="150000"/>
              </a:lnSpc>
            </a:pPr>
            <a:r>
              <a:rPr lang="zh-CN" altLang="zh-CN" sz="2200" dirty="0"/>
              <a:t>右键单击“开始”按钮，选择“打开</a:t>
            </a:r>
            <a:r>
              <a:rPr lang="en-US" altLang="zh-CN" sz="2200" dirty="0"/>
              <a:t>Windows</a:t>
            </a:r>
            <a:r>
              <a:rPr lang="zh-CN" altLang="zh-CN" sz="2200" dirty="0"/>
              <a:t>资源管理器”命令；</a:t>
            </a:r>
          </a:p>
          <a:p>
            <a:pPr lvl="1">
              <a:lnSpc>
                <a:spcPct val="150000"/>
              </a:lnSpc>
            </a:pPr>
            <a:r>
              <a:rPr lang="zh-CN" altLang="zh-CN" sz="2200" dirty="0"/>
              <a:t>单击“开始”</a:t>
            </a:r>
            <a:r>
              <a:rPr lang="en-US" altLang="zh-CN" sz="2200" dirty="0"/>
              <a:t>→ </a:t>
            </a:r>
            <a:r>
              <a:rPr lang="zh-CN" altLang="zh-CN" sz="2200" dirty="0"/>
              <a:t>“附件”</a:t>
            </a:r>
            <a:r>
              <a:rPr lang="en-US" altLang="zh-CN" sz="2200" dirty="0"/>
              <a:t>→</a:t>
            </a:r>
            <a:r>
              <a:rPr lang="zh-CN" altLang="zh-CN" sz="2200" dirty="0"/>
              <a:t>“</a:t>
            </a:r>
            <a:r>
              <a:rPr lang="en-US" altLang="zh-CN" sz="2200" dirty="0"/>
              <a:t>Windows</a:t>
            </a:r>
            <a:r>
              <a:rPr lang="zh-CN" altLang="zh-CN" sz="2200" dirty="0"/>
              <a:t>资源管理器”。</a:t>
            </a:r>
          </a:p>
          <a:p>
            <a:pPr>
              <a:lnSpc>
                <a:spcPct val="150000"/>
              </a:lnSpc>
            </a:pPr>
            <a:endParaRPr lang="zh-CN" altLang="en-US" dirty="0"/>
          </a:p>
        </p:txBody>
      </p:sp>
    </p:spTree>
    <p:extLst>
      <p:ext uri="{BB962C8B-B14F-4D97-AF65-F5344CB8AC3E}">
        <p14:creationId xmlns:p14="http://schemas.microsoft.com/office/powerpoint/2010/main" val="1997266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87</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zh-CN" altLang="zh-CN" sz="2400" dirty="0"/>
              <a:t>（</a:t>
            </a:r>
            <a:r>
              <a:rPr lang="en-US" altLang="zh-CN" sz="2400" dirty="0"/>
              <a:t>2</a:t>
            </a:r>
            <a:r>
              <a:rPr lang="zh-CN" altLang="zh-CN" sz="2400" dirty="0"/>
              <a:t>）新建“库”的方法通常有以下三种：</a:t>
            </a:r>
          </a:p>
          <a:p>
            <a:pPr lvl="1">
              <a:lnSpc>
                <a:spcPct val="150000"/>
              </a:lnSpc>
            </a:pPr>
            <a:r>
              <a:rPr lang="zh-CN" altLang="zh-CN" sz="2200" dirty="0"/>
              <a:t>在“库”窗口，单击“文件”菜单，选择“新建”</a:t>
            </a:r>
            <a:r>
              <a:rPr lang="en-US" altLang="zh-CN" sz="2200" dirty="0"/>
              <a:t>→</a:t>
            </a:r>
            <a:r>
              <a:rPr lang="zh-CN" altLang="zh-CN" sz="2200" dirty="0"/>
              <a:t>“库”命令；</a:t>
            </a:r>
          </a:p>
          <a:p>
            <a:pPr lvl="1">
              <a:lnSpc>
                <a:spcPct val="150000"/>
              </a:lnSpc>
            </a:pPr>
            <a:r>
              <a:rPr lang="zh-CN" altLang="zh-CN" sz="2200" dirty="0"/>
              <a:t>单击工具栏“新建库”命令。</a:t>
            </a:r>
          </a:p>
          <a:p>
            <a:pPr lvl="1">
              <a:lnSpc>
                <a:spcPct val="150000"/>
              </a:lnSpc>
            </a:pPr>
            <a:r>
              <a:rPr lang="zh-CN" altLang="zh-CN" sz="2200" dirty="0"/>
              <a:t>在“导航窗格”中，在“库”位置右键单击，选择“新建”</a:t>
            </a:r>
            <a:r>
              <a:rPr lang="en-US" altLang="zh-CN" sz="2200" dirty="0"/>
              <a:t>→</a:t>
            </a:r>
            <a:r>
              <a:rPr lang="zh-CN" altLang="zh-CN" sz="2200" dirty="0"/>
              <a:t>“库”命令</a:t>
            </a:r>
            <a:r>
              <a:rPr lang="zh-CN" altLang="zh-CN" sz="2200" dirty="0" smtClean="0"/>
              <a:t>。</a:t>
            </a:r>
            <a:endParaRPr lang="zh-CN" altLang="zh-CN" sz="2200" dirty="0"/>
          </a:p>
        </p:txBody>
      </p:sp>
    </p:spTree>
    <p:extLst>
      <p:ext uri="{BB962C8B-B14F-4D97-AF65-F5344CB8AC3E}">
        <p14:creationId xmlns:p14="http://schemas.microsoft.com/office/powerpoint/2010/main" val="3522710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88</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zh-CN" altLang="zh-CN" sz="2400" dirty="0"/>
              <a:t>（</a:t>
            </a:r>
            <a:r>
              <a:rPr lang="en-US" altLang="zh-CN" sz="2400" dirty="0"/>
              <a:t>3</a:t>
            </a:r>
            <a:r>
              <a:rPr lang="zh-CN" altLang="zh-CN" sz="2400" dirty="0"/>
              <a:t>）将</a:t>
            </a:r>
            <a:r>
              <a:rPr lang="zh-CN" altLang="zh-CN" sz="2400" dirty="0" smtClean="0"/>
              <a:t>文件夹添加到“库”的方法通常有以下两种：</a:t>
            </a:r>
            <a:endParaRPr lang="en-US" altLang="zh-CN" sz="2400" dirty="0" smtClean="0"/>
          </a:p>
          <a:p>
            <a:pPr lvl="1">
              <a:lnSpc>
                <a:spcPct val="150000"/>
              </a:lnSpc>
            </a:pPr>
            <a:r>
              <a:rPr lang="zh-CN" altLang="zh-CN" sz="2000" dirty="0"/>
              <a:t>如果是新建的库，双击打开库，点击“包括一个文件夹”，再选择想要添加到当前库的文件夹即可。</a:t>
            </a:r>
          </a:p>
          <a:p>
            <a:pPr lvl="1">
              <a:lnSpc>
                <a:spcPct val="150000"/>
              </a:lnSpc>
            </a:pPr>
            <a:r>
              <a:rPr lang="zh-CN" altLang="zh-CN" sz="2000" dirty="0"/>
              <a:t>在相应的文件夹上右键单击，在快捷菜单中选择“包含到库中”，再选择目标库即可。</a:t>
            </a:r>
          </a:p>
          <a:p>
            <a:pPr marL="0" indent="0">
              <a:lnSpc>
                <a:spcPct val="150000"/>
              </a:lnSpc>
              <a:buNone/>
            </a:pPr>
            <a:endParaRPr lang="zh-CN" altLang="zh-CN" sz="2400" dirty="0"/>
          </a:p>
        </p:txBody>
      </p:sp>
      <p:pic>
        <p:nvPicPr>
          <p:cNvPr id="40962" name="图片 4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598924"/>
            <a:ext cx="4320480" cy="299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421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0962"/>
                                        </p:tgtEl>
                                        <p:attrNameLst>
                                          <p:attrName>style.visibility</p:attrName>
                                        </p:attrNameLst>
                                      </p:cBhvr>
                                      <p:to>
                                        <p:strVal val="visible"/>
                                      </p:to>
                                    </p:set>
                                    <p:animEffect transition="in" filter="fade">
                                      <p:cBhvr>
                                        <p:cTn id="21" dur="1000"/>
                                        <p:tgtEl>
                                          <p:spTgt spid="40962"/>
                                        </p:tgtEl>
                                      </p:cBhvr>
                                    </p:animEffect>
                                    <p:anim calcmode="lin" valueType="num">
                                      <p:cBhvr>
                                        <p:cTn id="22" dur="1000" fill="hold"/>
                                        <p:tgtEl>
                                          <p:spTgt spid="40962"/>
                                        </p:tgtEl>
                                        <p:attrNameLst>
                                          <p:attrName>ppt_x</p:attrName>
                                        </p:attrNameLst>
                                      </p:cBhvr>
                                      <p:tavLst>
                                        <p:tav tm="0">
                                          <p:val>
                                            <p:strVal val="#ppt_x"/>
                                          </p:val>
                                        </p:tav>
                                        <p:tav tm="100000">
                                          <p:val>
                                            <p:strVal val="#ppt_x"/>
                                          </p:val>
                                        </p:tav>
                                      </p:tavLst>
                                    </p:anim>
                                    <p:anim calcmode="lin" valueType="num">
                                      <p:cBhvr>
                                        <p:cTn id="23" dur="1000" fill="hold"/>
                                        <p:tgtEl>
                                          <p:spTgt spid="409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2.3.2 </a:t>
            </a:r>
            <a:r>
              <a:rPr lang="zh-CN" altLang="zh-CN" b="1" dirty="0"/>
              <a:t>“计算机”和“资源管理器”</a:t>
            </a:r>
            <a:r>
              <a:rPr lang="en-US" altLang="zh-CN" b="1" dirty="0"/>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89</a:t>
            </a:fld>
            <a:endParaRPr lang="zh-CN" altLang="en-US"/>
          </a:p>
        </p:txBody>
      </p:sp>
      <p:sp>
        <p:nvSpPr>
          <p:cNvPr id="5" name="内容占位符 4"/>
          <p:cNvSpPr>
            <a:spLocks noGrp="1"/>
          </p:cNvSpPr>
          <p:nvPr>
            <p:ph sz="quarter" idx="1"/>
          </p:nvPr>
        </p:nvSpPr>
        <p:spPr/>
        <p:txBody>
          <a:bodyPr>
            <a:normAutofit/>
          </a:bodyPr>
          <a:lstStyle/>
          <a:p>
            <a:pPr>
              <a:lnSpc>
                <a:spcPct val="150000"/>
              </a:lnSpc>
            </a:pPr>
            <a:r>
              <a:rPr lang="zh-CN" altLang="zh-CN" sz="2200" dirty="0"/>
              <a:t>删除库对其包含的文件夹或文件没有影响，使用库可以很大程度上提高工作效率，以节省时间。同一个库中可以包含多个文件夹，一个文件夹也可以包含到多个库中。</a:t>
            </a:r>
          </a:p>
          <a:p>
            <a:pPr>
              <a:lnSpc>
                <a:spcPct val="150000"/>
              </a:lnSpc>
            </a:pPr>
            <a:r>
              <a:rPr lang="zh-CN" altLang="zh-CN" sz="2200" dirty="0"/>
              <a:t>有了库后，不管库中的文件存放在哪里，只要它属于某个库，打开该库就可以找到相应的文件</a:t>
            </a:r>
            <a:r>
              <a:rPr lang="zh-CN" altLang="zh-CN" sz="2200" dirty="0" smtClean="0"/>
              <a:t>。</a:t>
            </a:r>
            <a:endParaRPr lang="zh-CN" altLang="zh-CN" sz="2200" dirty="0"/>
          </a:p>
        </p:txBody>
      </p:sp>
    </p:spTree>
    <p:extLst>
      <p:ext uri="{BB962C8B-B14F-4D97-AF65-F5344CB8AC3E}">
        <p14:creationId xmlns:p14="http://schemas.microsoft.com/office/powerpoint/2010/main" val="2607020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2.1.2 </a:t>
            </a:r>
            <a:r>
              <a:rPr lang="zh-CN" altLang="zh-CN" b="1" dirty="0"/>
              <a:t>操作系统的功能</a:t>
            </a:r>
            <a:endParaRPr lang="zh-CN" altLang="en-US" dirty="0"/>
          </a:p>
        </p:txBody>
      </p:sp>
      <p:sp>
        <p:nvSpPr>
          <p:cNvPr id="3" name="内容占位符 2"/>
          <p:cNvSpPr>
            <a:spLocks noGrp="1"/>
          </p:cNvSpPr>
          <p:nvPr>
            <p:ph sz="quarter" idx="1"/>
          </p:nvPr>
        </p:nvSpPr>
        <p:spPr/>
        <p:txBody>
          <a:bodyPr/>
          <a:lstStyle/>
          <a:p>
            <a:pPr>
              <a:lnSpc>
                <a:spcPct val="150000"/>
              </a:lnSpc>
            </a:pPr>
            <a:r>
              <a:rPr lang="zh-CN" altLang="en-US" sz="2400" dirty="0" smtClean="0">
                <a:solidFill>
                  <a:srgbClr val="FF0000"/>
                </a:solidFill>
              </a:rPr>
              <a:t>存储器管理</a:t>
            </a:r>
            <a:endParaRPr lang="en-US" altLang="zh-CN" sz="2400" dirty="0" smtClean="0">
              <a:solidFill>
                <a:srgbClr val="FF0000"/>
              </a:solidFill>
            </a:endParaRPr>
          </a:p>
          <a:p>
            <a:pPr lvl="1">
              <a:lnSpc>
                <a:spcPct val="150000"/>
              </a:lnSpc>
            </a:pPr>
            <a:r>
              <a:rPr lang="zh-CN" altLang="zh-CN" sz="2200" dirty="0"/>
              <a:t>多个进程在系统中“并发”地执行程序，每个进程都需要使用一部分内存空间，用于存放程序、数据和堆栈</a:t>
            </a:r>
            <a:r>
              <a:rPr lang="zh-CN" altLang="zh-CN" sz="2200" dirty="0" smtClean="0"/>
              <a:t>。</a:t>
            </a:r>
            <a:endParaRPr lang="en-US" altLang="zh-CN" sz="2200" dirty="0" smtClean="0"/>
          </a:p>
          <a:p>
            <a:pPr lvl="1">
              <a:lnSpc>
                <a:spcPct val="150000"/>
              </a:lnSpc>
            </a:pPr>
            <a:r>
              <a:rPr lang="zh-CN" altLang="zh-CN" sz="2200" dirty="0" smtClean="0"/>
              <a:t>存储器管理</a:t>
            </a:r>
            <a:r>
              <a:rPr lang="zh-CN" altLang="zh-CN" sz="2200" dirty="0"/>
              <a:t>主要解决多道程序在内存中的分配问题，它能够保证多道程序和数据彼此隔离、互不冲突，同时提供进程之间共享程序和数据的功能，并且可以通过虚拟技术来扩大主存空间。</a:t>
            </a:r>
          </a:p>
          <a:p>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2209233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90</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1.</a:t>
            </a:r>
            <a:r>
              <a:rPr lang="zh-CN" altLang="zh-CN" sz="2400" dirty="0"/>
              <a:t>新建文件和文件夹</a:t>
            </a:r>
            <a:endParaRPr lang="zh-CN" altLang="zh-CN" sz="2400" b="1" dirty="0"/>
          </a:p>
          <a:p>
            <a:pPr>
              <a:lnSpc>
                <a:spcPct val="150000"/>
              </a:lnSpc>
            </a:pPr>
            <a:endParaRPr lang="zh-CN" altLang="en-US" sz="2400" dirty="0"/>
          </a:p>
        </p:txBody>
      </p:sp>
      <p:graphicFrame>
        <p:nvGraphicFramePr>
          <p:cNvPr id="6" name="表格 5"/>
          <p:cNvGraphicFramePr>
            <a:graphicFrameLocks noGrp="1"/>
          </p:cNvGraphicFramePr>
          <p:nvPr>
            <p:extLst>
              <p:ext uri="{D42A27DB-BD31-4B8C-83A1-F6EECF244321}">
                <p14:modId xmlns:p14="http://schemas.microsoft.com/office/powerpoint/2010/main" val="455313600"/>
              </p:ext>
            </p:extLst>
          </p:nvPr>
        </p:nvGraphicFramePr>
        <p:xfrm>
          <a:off x="1331640" y="2276872"/>
          <a:ext cx="6768752" cy="3868494"/>
        </p:xfrm>
        <a:graphic>
          <a:graphicData uri="http://schemas.openxmlformats.org/drawingml/2006/table">
            <a:tbl>
              <a:tblPr>
                <a:tableStyleId>{ED083AE6-46FA-4A59-8FB0-9F97EB10719F}</a:tableStyleId>
              </a:tblPr>
              <a:tblGrid>
                <a:gridCol w="1368152"/>
                <a:gridCol w="5400600"/>
              </a:tblGrid>
              <a:tr h="415133">
                <a:tc>
                  <a:txBody>
                    <a:bodyPr/>
                    <a:lstStyle/>
                    <a:p>
                      <a:pPr algn="just">
                        <a:lnSpc>
                          <a:spcPct val="150000"/>
                        </a:lnSpc>
                        <a:spcAft>
                          <a:spcPts val="0"/>
                        </a:spcAft>
                      </a:pPr>
                      <a:r>
                        <a:rPr lang="zh-CN" sz="1800" b="1" kern="100" dirty="0">
                          <a:effectLst/>
                        </a:rPr>
                        <a:t>创建</a:t>
                      </a:r>
                      <a:endParaRPr lang="zh-CN" sz="1800" b="1" kern="100" dirty="0">
                        <a:effectLst/>
                        <a:latin typeface="Times New Roman"/>
                        <a:ea typeface="宋体"/>
                      </a:endParaRPr>
                    </a:p>
                  </a:txBody>
                  <a:tcPr marL="68580" marR="68580" marT="0" marB="0" anchor="ctr"/>
                </a:tc>
                <a:tc>
                  <a:txBody>
                    <a:bodyPr/>
                    <a:lstStyle/>
                    <a:p>
                      <a:pPr indent="229235" algn="ctr">
                        <a:lnSpc>
                          <a:spcPct val="150000"/>
                        </a:lnSpc>
                        <a:spcAft>
                          <a:spcPts val="0"/>
                        </a:spcAft>
                      </a:pPr>
                      <a:r>
                        <a:rPr lang="zh-CN" sz="1800" b="1" kern="100">
                          <a:effectLst/>
                        </a:rPr>
                        <a:t>方</a:t>
                      </a:r>
                      <a:r>
                        <a:rPr lang="en-US" sz="1800" b="1" kern="100">
                          <a:effectLst/>
                        </a:rPr>
                        <a:t>  </a:t>
                      </a:r>
                      <a:r>
                        <a:rPr lang="zh-CN" sz="1800" b="1" kern="100">
                          <a:effectLst/>
                        </a:rPr>
                        <a:t>法</a:t>
                      </a:r>
                      <a:endParaRPr lang="zh-CN" sz="1800" b="1" kern="100">
                        <a:effectLst/>
                        <a:latin typeface="Times New Roman"/>
                        <a:ea typeface="宋体"/>
                      </a:endParaRPr>
                    </a:p>
                  </a:txBody>
                  <a:tcPr marL="68580" marR="68580" marT="0" marB="0" anchor="ctr"/>
                </a:tc>
              </a:tr>
              <a:tr h="616297">
                <a:tc rowSpan="2">
                  <a:txBody>
                    <a:bodyPr/>
                    <a:lstStyle/>
                    <a:p>
                      <a:pPr algn="just">
                        <a:lnSpc>
                          <a:spcPct val="150000"/>
                        </a:lnSpc>
                        <a:spcAft>
                          <a:spcPts val="0"/>
                        </a:spcAft>
                      </a:pPr>
                      <a:r>
                        <a:rPr lang="zh-CN" sz="1800" b="1" kern="100">
                          <a:effectLst/>
                        </a:rPr>
                        <a:t>文件</a:t>
                      </a:r>
                      <a:endParaRPr lang="zh-CN" sz="1800" b="1" kern="100">
                        <a:effectLst/>
                        <a:latin typeface="Times New Roman"/>
                        <a:ea typeface="宋体"/>
                      </a:endParaRPr>
                    </a:p>
                  </a:txBody>
                  <a:tcPr marL="68580" marR="68580" marT="0" marB="0" anchor="ctr"/>
                </a:tc>
                <a:tc>
                  <a:txBody>
                    <a:bodyPr/>
                    <a:lstStyle/>
                    <a:p>
                      <a:pPr indent="228600" algn="just">
                        <a:lnSpc>
                          <a:spcPct val="150000"/>
                        </a:lnSpc>
                        <a:spcAft>
                          <a:spcPts val="0"/>
                        </a:spcAft>
                      </a:pPr>
                      <a:r>
                        <a:rPr lang="zh-CN" sz="1800" b="1" kern="100">
                          <a:effectLst/>
                        </a:rPr>
                        <a:t>选择“文件”</a:t>
                      </a:r>
                      <a:r>
                        <a:rPr lang="en-US" sz="1800" b="1" kern="100">
                          <a:effectLst/>
                        </a:rPr>
                        <a:t>→</a:t>
                      </a:r>
                      <a:r>
                        <a:rPr lang="zh-CN" sz="1800" b="1" kern="100">
                          <a:effectLst/>
                        </a:rPr>
                        <a:t>“新建”</a:t>
                      </a:r>
                      <a:r>
                        <a:rPr lang="en-US" sz="1800" b="1" kern="100">
                          <a:effectLst/>
                        </a:rPr>
                        <a:t>→</a:t>
                      </a:r>
                      <a:r>
                        <a:rPr lang="zh-CN" sz="1800" b="1" kern="100">
                          <a:effectLst/>
                        </a:rPr>
                        <a:t>选择所需的文件类型</a:t>
                      </a:r>
                      <a:endParaRPr lang="zh-CN" sz="1800" b="1" kern="100">
                        <a:effectLst/>
                        <a:latin typeface="Times New Roman"/>
                        <a:ea typeface="宋体"/>
                      </a:endParaRPr>
                    </a:p>
                  </a:txBody>
                  <a:tcPr marL="68580" marR="68580" marT="0" marB="0" anchor="ctr"/>
                </a:tc>
              </a:tr>
              <a:tr h="912786">
                <a:tc vMerge="1">
                  <a:txBody>
                    <a:bodyPr/>
                    <a:lstStyle/>
                    <a:p>
                      <a:endParaRPr lang="zh-CN" altLang="en-US"/>
                    </a:p>
                  </a:txBody>
                  <a:tcPr/>
                </a:tc>
                <a:tc>
                  <a:txBody>
                    <a:bodyPr/>
                    <a:lstStyle/>
                    <a:p>
                      <a:pPr indent="228600" algn="just">
                        <a:lnSpc>
                          <a:spcPct val="150000"/>
                        </a:lnSpc>
                        <a:spcAft>
                          <a:spcPts val="0"/>
                        </a:spcAft>
                      </a:pPr>
                      <a:r>
                        <a:rPr lang="zh-CN" sz="1800" b="1" kern="100">
                          <a:effectLst/>
                        </a:rPr>
                        <a:t>右击文件列表栏的空白处</a:t>
                      </a:r>
                      <a:r>
                        <a:rPr lang="en-US" sz="1800" b="1" kern="100">
                          <a:effectLst/>
                        </a:rPr>
                        <a:t>→</a:t>
                      </a:r>
                      <a:r>
                        <a:rPr lang="zh-CN" sz="1800" b="1" kern="100">
                          <a:effectLst/>
                        </a:rPr>
                        <a:t>“新建”</a:t>
                      </a:r>
                      <a:r>
                        <a:rPr lang="en-US" sz="1800" b="1" kern="100">
                          <a:effectLst/>
                        </a:rPr>
                        <a:t>→</a:t>
                      </a:r>
                      <a:r>
                        <a:rPr lang="zh-CN" sz="1800" b="1" kern="100">
                          <a:effectLst/>
                        </a:rPr>
                        <a:t>选择所需的文件类型</a:t>
                      </a:r>
                      <a:endParaRPr lang="zh-CN" sz="1800" b="1" kern="100">
                        <a:effectLst/>
                        <a:latin typeface="Times New Roman"/>
                        <a:ea typeface="宋体"/>
                      </a:endParaRPr>
                    </a:p>
                  </a:txBody>
                  <a:tcPr marL="68580" marR="68580" marT="0" marB="0" anchor="ctr"/>
                </a:tc>
              </a:tr>
              <a:tr h="576064">
                <a:tc rowSpan="3">
                  <a:txBody>
                    <a:bodyPr/>
                    <a:lstStyle/>
                    <a:p>
                      <a:pPr algn="just">
                        <a:lnSpc>
                          <a:spcPct val="150000"/>
                        </a:lnSpc>
                        <a:spcAft>
                          <a:spcPts val="0"/>
                        </a:spcAft>
                      </a:pPr>
                      <a:r>
                        <a:rPr lang="zh-CN" sz="1800" b="1" kern="100">
                          <a:effectLst/>
                        </a:rPr>
                        <a:t>文件夹</a:t>
                      </a:r>
                      <a:endParaRPr lang="zh-CN" sz="1800" b="1" kern="100">
                        <a:effectLst/>
                        <a:latin typeface="Times New Roman"/>
                        <a:ea typeface="宋体"/>
                      </a:endParaRPr>
                    </a:p>
                  </a:txBody>
                  <a:tcPr marL="68580" marR="68580" marT="0" marB="0" anchor="ctr"/>
                </a:tc>
                <a:tc>
                  <a:txBody>
                    <a:bodyPr/>
                    <a:lstStyle/>
                    <a:p>
                      <a:pPr indent="228600" algn="just">
                        <a:lnSpc>
                          <a:spcPct val="150000"/>
                        </a:lnSpc>
                        <a:spcAft>
                          <a:spcPts val="0"/>
                        </a:spcAft>
                      </a:pPr>
                      <a:r>
                        <a:rPr lang="zh-CN" sz="1800" b="1" kern="100">
                          <a:effectLst/>
                        </a:rPr>
                        <a:t>选择“文件”</a:t>
                      </a:r>
                      <a:r>
                        <a:rPr lang="en-US" sz="1800" b="1" kern="100">
                          <a:effectLst/>
                        </a:rPr>
                        <a:t>→</a:t>
                      </a:r>
                      <a:r>
                        <a:rPr lang="zh-CN" sz="1800" b="1" kern="100">
                          <a:effectLst/>
                        </a:rPr>
                        <a:t>“新建”</a:t>
                      </a:r>
                      <a:r>
                        <a:rPr lang="en-US" sz="1800" b="1" kern="100">
                          <a:effectLst/>
                        </a:rPr>
                        <a:t>→</a:t>
                      </a:r>
                      <a:r>
                        <a:rPr lang="zh-CN" sz="1800" b="1" kern="100">
                          <a:effectLst/>
                        </a:rPr>
                        <a:t>“文件夹”命令</a:t>
                      </a:r>
                      <a:endParaRPr lang="zh-CN" sz="1800" b="1" kern="100">
                        <a:effectLst/>
                        <a:latin typeface="Times New Roman"/>
                        <a:ea typeface="宋体"/>
                      </a:endParaRPr>
                    </a:p>
                  </a:txBody>
                  <a:tcPr marL="68580" marR="68580" marT="0" marB="0" anchor="ctr"/>
                </a:tc>
              </a:tr>
              <a:tr h="616297">
                <a:tc vMerge="1">
                  <a:txBody>
                    <a:bodyPr/>
                    <a:lstStyle/>
                    <a:p>
                      <a:endParaRPr lang="zh-CN" altLang="en-US"/>
                    </a:p>
                  </a:txBody>
                  <a:tcPr/>
                </a:tc>
                <a:tc>
                  <a:txBody>
                    <a:bodyPr/>
                    <a:lstStyle/>
                    <a:p>
                      <a:pPr indent="228600" algn="just">
                        <a:lnSpc>
                          <a:spcPct val="150000"/>
                        </a:lnSpc>
                        <a:spcAft>
                          <a:spcPts val="0"/>
                        </a:spcAft>
                      </a:pPr>
                      <a:r>
                        <a:rPr lang="zh-CN" sz="1800" b="1" kern="100">
                          <a:effectLst/>
                        </a:rPr>
                        <a:t>右击文件列表栏的空白处</a:t>
                      </a:r>
                      <a:r>
                        <a:rPr lang="en-US" sz="1800" b="1" kern="100">
                          <a:effectLst/>
                        </a:rPr>
                        <a:t>→</a:t>
                      </a:r>
                      <a:r>
                        <a:rPr lang="zh-CN" sz="1800" b="1" kern="100">
                          <a:effectLst/>
                        </a:rPr>
                        <a:t>“新建”</a:t>
                      </a:r>
                      <a:r>
                        <a:rPr lang="en-US" sz="1800" b="1" kern="100">
                          <a:effectLst/>
                        </a:rPr>
                        <a:t>→</a:t>
                      </a:r>
                      <a:r>
                        <a:rPr lang="zh-CN" sz="1800" b="1" kern="100">
                          <a:effectLst/>
                        </a:rPr>
                        <a:t>“文件夹”命令</a:t>
                      </a:r>
                      <a:endParaRPr lang="zh-CN" sz="1800" b="1" kern="100">
                        <a:effectLst/>
                        <a:latin typeface="Times New Roman"/>
                        <a:ea typeface="宋体"/>
                      </a:endParaRPr>
                    </a:p>
                  </a:txBody>
                  <a:tcPr marL="68580" marR="68580" marT="0" marB="0" anchor="ctr"/>
                </a:tc>
              </a:tr>
              <a:tr h="525254">
                <a:tc vMerge="1">
                  <a:txBody>
                    <a:bodyPr/>
                    <a:lstStyle/>
                    <a:p>
                      <a:endParaRPr lang="zh-CN" altLang="en-US"/>
                    </a:p>
                  </a:txBody>
                  <a:tcPr/>
                </a:tc>
                <a:tc>
                  <a:txBody>
                    <a:bodyPr/>
                    <a:lstStyle/>
                    <a:p>
                      <a:pPr indent="228600" algn="just">
                        <a:lnSpc>
                          <a:spcPct val="150000"/>
                        </a:lnSpc>
                        <a:spcAft>
                          <a:spcPts val="0"/>
                        </a:spcAft>
                      </a:pPr>
                      <a:r>
                        <a:rPr lang="zh-CN" sz="1800" b="1" kern="100" dirty="0">
                          <a:effectLst/>
                        </a:rPr>
                        <a:t>单击工具栏上的“新建文件夹”命令按钮</a:t>
                      </a:r>
                      <a:endParaRPr lang="zh-CN" sz="1800" b="1"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516250709"/>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91</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dirty="0"/>
              <a:t>2.</a:t>
            </a:r>
            <a:r>
              <a:rPr lang="zh-CN" altLang="zh-CN" sz="2400" dirty="0"/>
              <a:t>打开文件或文件夹</a:t>
            </a:r>
            <a:endParaRPr lang="zh-CN" altLang="zh-CN" sz="2400" b="1" dirty="0"/>
          </a:p>
          <a:p>
            <a:pPr lvl="1">
              <a:lnSpc>
                <a:spcPct val="150000"/>
              </a:lnSpc>
            </a:pPr>
            <a:r>
              <a:rPr lang="zh-CN" altLang="zh-CN" sz="2200" dirty="0" smtClean="0"/>
              <a:t>双击</a:t>
            </a:r>
            <a:r>
              <a:rPr lang="zh-CN" altLang="zh-CN" sz="2200" dirty="0"/>
              <a:t>要打开的文件或文件夹。</a:t>
            </a:r>
          </a:p>
          <a:p>
            <a:pPr lvl="1">
              <a:lnSpc>
                <a:spcPct val="150000"/>
              </a:lnSpc>
            </a:pPr>
            <a:r>
              <a:rPr lang="zh-CN" altLang="zh-CN" sz="2200" dirty="0"/>
              <a:t>先选定文件或文件夹，执行“文件”</a:t>
            </a:r>
            <a:r>
              <a:rPr lang="en-US" altLang="zh-CN" sz="2200" dirty="0"/>
              <a:t>→</a:t>
            </a:r>
            <a:r>
              <a:rPr lang="zh-CN" altLang="zh-CN" sz="2200" dirty="0"/>
              <a:t>“打开”命令。</a:t>
            </a:r>
          </a:p>
          <a:p>
            <a:pPr lvl="1">
              <a:lnSpc>
                <a:spcPct val="150000"/>
              </a:lnSpc>
            </a:pPr>
            <a:r>
              <a:rPr lang="zh-CN" altLang="zh-CN" sz="2200" dirty="0"/>
              <a:t>右击文件或文件夹，执行快捷菜单中的“打开”命令。</a:t>
            </a:r>
          </a:p>
          <a:p>
            <a:pPr lvl="1">
              <a:lnSpc>
                <a:spcPct val="150000"/>
              </a:lnSpc>
            </a:pPr>
            <a:r>
              <a:rPr lang="zh-CN" altLang="zh-CN" sz="2200" dirty="0"/>
              <a:t>选定文件或文件夹，按回车键。</a:t>
            </a:r>
          </a:p>
          <a:p>
            <a:pPr>
              <a:lnSpc>
                <a:spcPct val="150000"/>
              </a:lnSpc>
            </a:pPr>
            <a:endParaRPr lang="zh-CN" altLang="en-US" dirty="0"/>
          </a:p>
        </p:txBody>
      </p:sp>
    </p:spTree>
    <p:extLst>
      <p:ext uri="{BB962C8B-B14F-4D97-AF65-F5344CB8AC3E}">
        <p14:creationId xmlns:p14="http://schemas.microsoft.com/office/powerpoint/2010/main" val="3670818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92</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3.</a:t>
            </a:r>
            <a:r>
              <a:rPr lang="zh-CN" altLang="zh-CN" sz="2400" dirty="0"/>
              <a:t>查看文件或文件夹</a:t>
            </a:r>
            <a:endParaRPr lang="zh-CN" altLang="zh-CN" sz="2400" b="1" dirty="0"/>
          </a:p>
          <a:p>
            <a:pPr>
              <a:lnSpc>
                <a:spcPct val="150000"/>
              </a:lnSpc>
            </a:pPr>
            <a:endParaRPr lang="zh-CN" altLang="en-US" sz="2400" dirty="0"/>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441426"/>
            <a:ext cx="1650783" cy="256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2420888"/>
            <a:ext cx="6161824" cy="314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8302414"/>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93</a:t>
            </a:fld>
            <a:endParaRPr lang="zh-CN" altLang="en-US"/>
          </a:p>
        </p:txBody>
      </p:sp>
      <p:sp>
        <p:nvSpPr>
          <p:cNvPr id="5" name="内容占位符 4"/>
          <p:cNvSpPr>
            <a:spLocks noGrp="1"/>
          </p:cNvSpPr>
          <p:nvPr>
            <p:ph sz="quarter" idx="1"/>
          </p:nvPr>
        </p:nvSpPr>
        <p:spPr/>
        <p:txBody>
          <a:bodyPr>
            <a:normAutofit/>
          </a:bodyPr>
          <a:lstStyle/>
          <a:p>
            <a:pPr marL="0" indent="0">
              <a:lnSpc>
                <a:spcPct val="150000"/>
              </a:lnSpc>
              <a:buNone/>
            </a:pPr>
            <a:r>
              <a:rPr lang="en-US" altLang="zh-CN" sz="2400" dirty="0"/>
              <a:t>4.</a:t>
            </a:r>
            <a:r>
              <a:rPr lang="zh-CN" altLang="zh-CN" sz="2400" dirty="0"/>
              <a:t>排列文件或文件夹</a:t>
            </a:r>
            <a:endParaRPr lang="zh-CN" altLang="zh-CN" sz="2400" b="1" dirty="0"/>
          </a:p>
          <a:p>
            <a:pPr>
              <a:lnSpc>
                <a:spcPct val="150000"/>
              </a:lnSpc>
            </a:pPr>
            <a:endParaRPr lang="zh-CN" altLang="en-US" sz="2400" dirty="0"/>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460" y="2564904"/>
            <a:ext cx="1563348" cy="193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7" y="2506598"/>
            <a:ext cx="5130595" cy="217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384226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94</a:t>
            </a:fld>
            <a:endParaRPr lang="zh-CN" altLang="en-US"/>
          </a:p>
        </p:txBody>
      </p:sp>
      <p:sp>
        <p:nvSpPr>
          <p:cNvPr id="5" name="内容占位符 4"/>
          <p:cNvSpPr>
            <a:spLocks noGrp="1"/>
          </p:cNvSpPr>
          <p:nvPr>
            <p:ph sz="quarter" idx="1"/>
          </p:nvPr>
        </p:nvSpPr>
        <p:spPr>
          <a:xfrm>
            <a:off x="914400" y="1447800"/>
            <a:ext cx="7772400" cy="5005536"/>
          </a:xfrm>
        </p:spPr>
        <p:txBody>
          <a:bodyPr>
            <a:normAutofit fontScale="32500" lnSpcReduction="20000"/>
          </a:bodyPr>
          <a:lstStyle/>
          <a:p>
            <a:pPr marL="0" indent="0">
              <a:lnSpc>
                <a:spcPct val="170000"/>
              </a:lnSpc>
              <a:buNone/>
            </a:pPr>
            <a:r>
              <a:rPr lang="en-US" altLang="zh-CN" sz="7400" dirty="0"/>
              <a:t>5.</a:t>
            </a:r>
            <a:r>
              <a:rPr lang="zh-CN" altLang="zh-CN" sz="7400" dirty="0"/>
              <a:t>选取文件或文件夹</a:t>
            </a:r>
            <a:endParaRPr lang="zh-CN" altLang="zh-CN" sz="7400" b="1" dirty="0"/>
          </a:p>
          <a:p>
            <a:pPr lvl="1">
              <a:lnSpc>
                <a:spcPct val="170000"/>
              </a:lnSpc>
            </a:pPr>
            <a:r>
              <a:rPr lang="zh-CN" altLang="zh-CN" sz="5800" dirty="0" smtClean="0"/>
              <a:t>选定</a:t>
            </a:r>
            <a:r>
              <a:rPr lang="zh-CN" altLang="zh-CN" sz="5800" dirty="0"/>
              <a:t>一个文件或文件夹</a:t>
            </a:r>
            <a:r>
              <a:rPr lang="zh-CN" altLang="zh-CN" sz="5800" dirty="0" smtClean="0"/>
              <a:t>。只需</a:t>
            </a:r>
            <a:r>
              <a:rPr lang="zh-CN" altLang="zh-CN" sz="5800" dirty="0"/>
              <a:t>单击要选定的对象即可。</a:t>
            </a:r>
          </a:p>
          <a:p>
            <a:pPr lvl="1">
              <a:lnSpc>
                <a:spcPct val="170000"/>
              </a:lnSpc>
            </a:pPr>
            <a:r>
              <a:rPr lang="zh-CN" altLang="zh-CN" sz="5800" dirty="0"/>
              <a:t>选定多个相邻的文件或文件夹。先单击第一个要选定的文件或文件夹，再按住</a:t>
            </a:r>
            <a:r>
              <a:rPr lang="en-US" altLang="zh-CN" sz="5800" dirty="0"/>
              <a:t>Shift </a:t>
            </a:r>
            <a:r>
              <a:rPr lang="zh-CN" altLang="zh-CN" sz="5800" dirty="0"/>
              <a:t>键并单击最后一个要选择的文件或文件夹即可。</a:t>
            </a:r>
          </a:p>
          <a:p>
            <a:pPr lvl="1">
              <a:lnSpc>
                <a:spcPct val="170000"/>
              </a:lnSpc>
            </a:pPr>
            <a:r>
              <a:rPr lang="zh-CN" altLang="zh-CN" sz="5800" dirty="0"/>
              <a:t>选定多个不相邻的文件或文件夹。先按住</a:t>
            </a:r>
            <a:r>
              <a:rPr lang="en-US" altLang="zh-CN" sz="5800" dirty="0"/>
              <a:t>Ctrl</a:t>
            </a:r>
            <a:r>
              <a:rPr lang="zh-CN" altLang="zh-CN" sz="5800" dirty="0"/>
              <a:t>键，然后逐个单击要选定的各个文件或文件夹即可。</a:t>
            </a:r>
          </a:p>
          <a:p>
            <a:pPr lvl="1">
              <a:lnSpc>
                <a:spcPct val="170000"/>
              </a:lnSpc>
            </a:pPr>
            <a:r>
              <a:rPr lang="zh-CN" altLang="zh-CN" sz="5800" dirty="0"/>
              <a:t>反向选择。选择非选文件或文件夹，单击 “编辑”菜单</a:t>
            </a:r>
            <a:r>
              <a:rPr lang="en-US" altLang="zh-CN" sz="5800" dirty="0"/>
              <a:t>→</a:t>
            </a:r>
            <a:r>
              <a:rPr lang="zh-CN" altLang="zh-CN" sz="5800" dirty="0"/>
              <a:t>“反向选择”命令即可。</a:t>
            </a:r>
          </a:p>
          <a:p>
            <a:pPr lvl="1">
              <a:lnSpc>
                <a:spcPct val="170000"/>
              </a:lnSpc>
            </a:pPr>
            <a:r>
              <a:rPr lang="zh-CN" altLang="zh-CN" sz="5800" dirty="0"/>
              <a:t>全</a:t>
            </a:r>
            <a:r>
              <a:rPr lang="zh-CN" altLang="zh-CN" sz="5800" dirty="0" smtClean="0"/>
              <a:t>选。 “编辑”</a:t>
            </a:r>
            <a:r>
              <a:rPr lang="zh-CN" altLang="zh-CN" sz="5800" dirty="0"/>
              <a:t>菜单</a:t>
            </a:r>
            <a:r>
              <a:rPr lang="en-US" altLang="zh-CN" sz="5800" dirty="0"/>
              <a:t>→</a:t>
            </a:r>
            <a:r>
              <a:rPr lang="zh-CN" altLang="zh-CN" sz="5800" dirty="0"/>
              <a:t>“全选”命令或按</a:t>
            </a:r>
            <a:r>
              <a:rPr lang="en-US" altLang="zh-CN" sz="5800" dirty="0"/>
              <a:t> </a:t>
            </a:r>
            <a:r>
              <a:rPr lang="en-US" altLang="zh-CN" sz="5800" dirty="0" err="1"/>
              <a:t>Ctrl+A</a:t>
            </a:r>
            <a:r>
              <a:rPr lang="en-US" altLang="zh-CN" sz="5800" dirty="0"/>
              <a:t> </a:t>
            </a:r>
            <a:r>
              <a:rPr lang="zh-CN" altLang="zh-CN" sz="5800" dirty="0"/>
              <a:t>键</a:t>
            </a:r>
            <a:r>
              <a:rPr lang="zh-CN" altLang="zh-CN" sz="5800" dirty="0" smtClean="0"/>
              <a:t>。</a:t>
            </a:r>
            <a:endParaRPr lang="zh-CN" altLang="zh-CN" sz="5800" dirty="0"/>
          </a:p>
        </p:txBody>
      </p:sp>
    </p:spTree>
    <p:extLst>
      <p:ext uri="{BB962C8B-B14F-4D97-AF65-F5344CB8AC3E}">
        <p14:creationId xmlns:p14="http://schemas.microsoft.com/office/powerpoint/2010/main" val="1189255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95</a:t>
            </a:fld>
            <a:endParaRPr lang="zh-CN" altLang="en-US"/>
          </a:p>
        </p:txBody>
      </p:sp>
      <p:sp>
        <p:nvSpPr>
          <p:cNvPr id="5" name="内容占位符 4"/>
          <p:cNvSpPr>
            <a:spLocks noGrp="1"/>
          </p:cNvSpPr>
          <p:nvPr>
            <p:ph sz="quarter" idx="1"/>
          </p:nvPr>
        </p:nvSpPr>
        <p:spPr/>
        <p:txBody>
          <a:bodyPr>
            <a:normAutofit fontScale="92500" lnSpcReduction="20000"/>
          </a:bodyPr>
          <a:lstStyle/>
          <a:p>
            <a:pPr marL="0" indent="0">
              <a:lnSpc>
                <a:spcPct val="150000"/>
              </a:lnSpc>
              <a:buNone/>
            </a:pPr>
            <a:r>
              <a:rPr lang="en-US" altLang="zh-CN" dirty="0"/>
              <a:t>6.</a:t>
            </a:r>
            <a:r>
              <a:rPr lang="zh-CN" altLang="zh-CN" dirty="0"/>
              <a:t>复制或移动文件或文件夹</a:t>
            </a:r>
            <a:endParaRPr lang="zh-CN" altLang="zh-CN" b="1" dirty="0"/>
          </a:p>
          <a:p>
            <a:pPr marL="0" indent="0">
              <a:lnSpc>
                <a:spcPct val="150000"/>
              </a:lnSpc>
              <a:buNone/>
            </a:pPr>
            <a:r>
              <a:rPr lang="zh-CN" altLang="zh-CN" sz="2200" dirty="0"/>
              <a:t>（</a:t>
            </a:r>
            <a:r>
              <a:rPr lang="en-US" altLang="zh-CN" sz="2200" dirty="0"/>
              <a:t>1</a:t>
            </a:r>
            <a:r>
              <a:rPr lang="zh-CN" altLang="zh-CN" sz="2200" dirty="0"/>
              <a:t>）使用菜单命令</a:t>
            </a:r>
          </a:p>
          <a:p>
            <a:pPr lvl="1">
              <a:lnSpc>
                <a:spcPct val="150000"/>
              </a:lnSpc>
            </a:pPr>
            <a:r>
              <a:rPr lang="zh-CN" altLang="zh-CN" sz="2200" dirty="0"/>
              <a:t>复制操作。选定要复制的文件和文件夹，选择“编辑”</a:t>
            </a:r>
            <a:r>
              <a:rPr lang="en-US" altLang="zh-CN" sz="2200" dirty="0"/>
              <a:t>→</a:t>
            </a:r>
            <a:r>
              <a:rPr lang="zh-CN" altLang="zh-CN" sz="2200" dirty="0"/>
              <a:t>“复制”（</a:t>
            </a:r>
            <a:r>
              <a:rPr lang="en-US" altLang="zh-CN" sz="2200" dirty="0" err="1"/>
              <a:t>Ctrl+C</a:t>
            </a:r>
            <a:r>
              <a:rPr lang="zh-CN" altLang="zh-CN" sz="2200" dirty="0"/>
              <a:t>）命令，然后选定目标位置，选择“编辑”</a:t>
            </a:r>
            <a:r>
              <a:rPr lang="en-US" altLang="zh-CN" sz="2200" dirty="0"/>
              <a:t>→</a:t>
            </a:r>
            <a:r>
              <a:rPr lang="zh-CN" altLang="zh-CN" sz="2200" dirty="0"/>
              <a:t>“粘贴”（</a:t>
            </a:r>
            <a:r>
              <a:rPr lang="en-US" altLang="zh-CN" sz="2200" dirty="0" err="1"/>
              <a:t>Ctrl+V</a:t>
            </a:r>
            <a:r>
              <a:rPr lang="zh-CN" altLang="zh-CN" sz="2200" dirty="0"/>
              <a:t>）命令即可将选定的文件和文件夹复制到目标位置。</a:t>
            </a:r>
          </a:p>
          <a:p>
            <a:pPr lvl="1">
              <a:lnSpc>
                <a:spcPct val="150000"/>
              </a:lnSpc>
            </a:pPr>
            <a:r>
              <a:rPr lang="zh-CN" altLang="zh-CN" sz="2200" dirty="0"/>
              <a:t>移动操作。选定要移动的文件和文件夹，选择“编辑”</a:t>
            </a:r>
            <a:r>
              <a:rPr lang="en-US" altLang="zh-CN" sz="2200" dirty="0"/>
              <a:t>→</a:t>
            </a:r>
            <a:r>
              <a:rPr lang="zh-CN" altLang="zh-CN" sz="2200" dirty="0"/>
              <a:t>“移动”（</a:t>
            </a:r>
            <a:r>
              <a:rPr lang="en-US" altLang="zh-CN" sz="2200" dirty="0" err="1"/>
              <a:t>Ctrl+X</a:t>
            </a:r>
            <a:r>
              <a:rPr lang="zh-CN" altLang="zh-CN" sz="2200" dirty="0"/>
              <a:t>）命令，然后选定目标位置，选择“编辑”</a:t>
            </a:r>
            <a:r>
              <a:rPr lang="en-US" altLang="zh-CN" sz="2200" dirty="0"/>
              <a:t>→</a:t>
            </a:r>
            <a:r>
              <a:rPr lang="zh-CN" altLang="zh-CN" sz="2200" dirty="0"/>
              <a:t>“粘贴”（</a:t>
            </a:r>
            <a:r>
              <a:rPr lang="en-US" altLang="zh-CN" sz="2200" dirty="0" err="1"/>
              <a:t>Ctrl+V</a:t>
            </a:r>
            <a:r>
              <a:rPr lang="zh-CN" altLang="zh-CN" sz="2200" dirty="0"/>
              <a:t>）命令即可将选定的文件和文件夹移动到目标位置</a:t>
            </a:r>
            <a:r>
              <a:rPr lang="zh-CN" altLang="zh-CN" sz="2200" dirty="0" smtClean="0"/>
              <a:t>。</a:t>
            </a:r>
            <a:endParaRPr lang="zh-CN" altLang="zh-CN" sz="2200" dirty="0"/>
          </a:p>
        </p:txBody>
      </p:sp>
    </p:spTree>
    <p:extLst>
      <p:ext uri="{BB962C8B-B14F-4D97-AF65-F5344CB8AC3E}">
        <p14:creationId xmlns:p14="http://schemas.microsoft.com/office/powerpoint/2010/main" val="1923883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96</a:t>
            </a:fld>
            <a:endParaRPr lang="zh-CN" altLang="en-US"/>
          </a:p>
        </p:txBody>
      </p:sp>
      <p:sp>
        <p:nvSpPr>
          <p:cNvPr id="5" name="内容占位符 4"/>
          <p:cNvSpPr>
            <a:spLocks noGrp="1"/>
          </p:cNvSpPr>
          <p:nvPr>
            <p:ph sz="quarter" idx="1"/>
          </p:nvPr>
        </p:nvSpPr>
        <p:spPr/>
        <p:txBody>
          <a:bodyPr>
            <a:normAutofit fontScale="92500"/>
          </a:bodyPr>
          <a:lstStyle/>
          <a:p>
            <a:pPr marL="0" indent="0">
              <a:lnSpc>
                <a:spcPct val="150000"/>
              </a:lnSpc>
              <a:buNone/>
            </a:pPr>
            <a:r>
              <a:rPr lang="en-US" altLang="zh-CN" dirty="0"/>
              <a:t>6.</a:t>
            </a:r>
            <a:r>
              <a:rPr lang="zh-CN" altLang="zh-CN" dirty="0"/>
              <a:t>复制或移动文件或</a:t>
            </a:r>
            <a:r>
              <a:rPr lang="zh-CN" altLang="zh-CN" dirty="0" smtClean="0"/>
              <a:t>文件夹</a:t>
            </a:r>
            <a:endParaRPr lang="en-US" altLang="zh-CN" dirty="0" smtClean="0"/>
          </a:p>
          <a:p>
            <a:pPr marL="0" indent="0">
              <a:lnSpc>
                <a:spcPct val="150000"/>
              </a:lnSpc>
              <a:buNone/>
            </a:pPr>
            <a:r>
              <a:rPr lang="zh-CN" altLang="zh-CN" sz="2400" dirty="0" smtClean="0"/>
              <a:t>（</a:t>
            </a:r>
            <a:r>
              <a:rPr lang="en-US" altLang="zh-CN" sz="2400" dirty="0"/>
              <a:t>2</a:t>
            </a:r>
            <a:r>
              <a:rPr lang="zh-CN" altLang="zh-CN" sz="2400" dirty="0"/>
              <a:t>）使用鼠标拖动</a:t>
            </a:r>
          </a:p>
          <a:p>
            <a:pPr lvl="1">
              <a:lnSpc>
                <a:spcPct val="150000"/>
              </a:lnSpc>
            </a:pPr>
            <a:r>
              <a:rPr lang="zh-CN" altLang="zh-CN" dirty="0"/>
              <a:t>复制操作。若被复制的文件或文件夹与目标位置不在同一驱动器，鼠标直接拖动到目标位置即可实现复制操作。否则，按住</a:t>
            </a:r>
            <a:r>
              <a:rPr lang="en-US" altLang="zh-CN" dirty="0"/>
              <a:t>Ctrl</a:t>
            </a:r>
            <a:r>
              <a:rPr lang="zh-CN" altLang="zh-CN" dirty="0"/>
              <a:t>键再拖动文件或文件夹到目标位置。</a:t>
            </a:r>
          </a:p>
          <a:p>
            <a:pPr lvl="1">
              <a:lnSpc>
                <a:spcPct val="150000"/>
              </a:lnSpc>
            </a:pPr>
            <a:r>
              <a:rPr lang="zh-CN" altLang="zh-CN" dirty="0"/>
              <a:t>移动操作。若被复制的文件或文件夹与目标位置在同一驱动器，鼠标直接拖动到目标位置即可实现移动操作。否则，按住</a:t>
            </a:r>
            <a:r>
              <a:rPr lang="en-US" altLang="zh-CN" dirty="0"/>
              <a:t>Shift</a:t>
            </a:r>
            <a:r>
              <a:rPr lang="zh-CN" altLang="zh-CN" dirty="0"/>
              <a:t>键再拖动文件或文件夹到目标位置</a:t>
            </a:r>
            <a:r>
              <a:rPr lang="zh-CN" altLang="zh-CN" dirty="0" smtClean="0"/>
              <a:t>。</a:t>
            </a:r>
            <a:endParaRPr lang="zh-CN" altLang="zh-CN" dirty="0"/>
          </a:p>
        </p:txBody>
      </p:sp>
    </p:spTree>
    <p:extLst>
      <p:ext uri="{BB962C8B-B14F-4D97-AF65-F5344CB8AC3E}">
        <p14:creationId xmlns:p14="http://schemas.microsoft.com/office/powerpoint/2010/main" val="2097823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97</a:t>
            </a:fld>
            <a:endParaRPr lang="zh-CN" altLang="en-US"/>
          </a:p>
        </p:txBody>
      </p:sp>
      <p:sp>
        <p:nvSpPr>
          <p:cNvPr id="5" name="内容占位符 4"/>
          <p:cNvSpPr>
            <a:spLocks noGrp="1"/>
          </p:cNvSpPr>
          <p:nvPr>
            <p:ph sz="quarter" idx="1"/>
          </p:nvPr>
        </p:nvSpPr>
        <p:spPr/>
        <p:txBody>
          <a:bodyPr/>
          <a:lstStyle/>
          <a:p>
            <a:pPr marL="0" indent="0">
              <a:lnSpc>
                <a:spcPct val="150000"/>
              </a:lnSpc>
              <a:buNone/>
            </a:pPr>
            <a:r>
              <a:rPr lang="en-US" altLang="zh-CN" sz="2400" dirty="0"/>
              <a:t>6.</a:t>
            </a:r>
            <a:r>
              <a:rPr lang="zh-CN" altLang="zh-CN" sz="2400" dirty="0"/>
              <a:t>复制或移动文件或</a:t>
            </a:r>
            <a:r>
              <a:rPr lang="zh-CN" altLang="zh-CN" sz="2400" dirty="0" smtClean="0"/>
              <a:t>文件夹</a:t>
            </a:r>
            <a:endParaRPr lang="en-US" altLang="zh-CN" sz="2400" dirty="0" smtClean="0"/>
          </a:p>
          <a:p>
            <a:pPr marL="0" indent="0">
              <a:lnSpc>
                <a:spcPct val="150000"/>
              </a:lnSpc>
              <a:buNone/>
            </a:pPr>
            <a:r>
              <a:rPr lang="zh-CN" altLang="zh-CN" sz="2400" dirty="0" smtClean="0"/>
              <a:t>（</a:t>
            </a:r>
            <a:r>
              <a:rPr lang="en-US" altLang="zh-CN" sz="2400" dirty="0"/>
              <a:t>3</a:t>
            </a:r>
            <a:r>
              <a:rPr lang="zh-CN" altLang="zh-CN" sz="2400" dirty="0"/>
              <a:t>）使用鼠标右键拖动</a:t>
            </a:r>
          </a:p>
          <a:p>
            <a:pPr lvl="1">
              <a:lnSpc>
                <a:spcPct val="150000"/>
              </a:lnSpc>
            </a:pPr>
            <a:r>
              <a:rPr lang="zh-CN" altLang="zh-CN" sz="2200" dirty="0"/>
              <a:t>将选定的文件和文件夹，用鼠标右键将其拖动到目标位置，此时弹出快捷菜单，在菜单中根据需要选择“复制到当前位置”或“移动到当前位置”命令后即可完成复制或移动操作。 </a:t>
            </a:r>
          </a:p>
        </p:txBody>
      </p:sp>
    </p:spTree>
    <p:extLst>
      <p:ext uri="{BB962C8B-B14F-4D97-AF65-F5344CB8AC3E}">
        <p14:creationId xmlns:p14="http://schemas.microsoft.com/office/powerpoint/2010/main" val="394816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98</a:t>
            </a:fld>
            <a:endParaRPr lang="zh-CN" altLang="en-US"/>
          </a:p>
        </p:txBody>
      </p:sp>
      <p:sp>
        <p:nvSpPr>
          <p:cNvPr id="5" name="内容占位符 4"/>
          <p:cNvSpPr>
            <a:spLocks noGrp="1"/>
          </p:cNvSpPr>
          <p:nvPr>
            <p:ph sz="quarter" idx="1"/>
          </p:nvPr>
        </p:nvSpPr>
        <p:spPr/>
        <p:txBody>
          <a:bodyPr>
            <a:normAutofit fontScale="92500" lnSpcReduction="10000"/>
          </a:bodyPr>
          <a:lstStyle/>
          <a:p>
            <a:pPr marL="0" indent="0">
              <a:lnSpc>
                <a:spcPct val="150000"/>
              </a:lnSpc>
              <a:buNone/>
            </a:pPr>
            <a:r>
              <a:rPr lang="en-US" altLang="zh-CN" dirty="0"/>
              <a:t>7.</a:t>
            </a:r>
            <a:r>
              <a:rPr lang="zh-CN" altLang="zh-CN" dirty="0"/>
              <a:t>重命名文件或文件夹</a:t>
            </a:r>
            <a:endParaRPr lang="zh-CN" altLang="zh-CN" b="1" dirty="0"/>
          </a:p>
          <a:p>
            <a:pPr marL="274320" lvl="1" indent="0">
              <a:lnSpc>
                <a:spcPct val="150000"/>
              </a:lnSpc>
              <a:buNone/>
            </a:pPr>
            <a:r>
              <a:rPr lang="zh-CN" altLang="zh-CN" dirty="0"/>
              <a:t>（</a:t>
            </a:r>
            <a:r>
              <a:rPr lang="en-US" altLang="zh-CN" dirty="0"/>
              <a:t>1</a:t>
            </a:r>
            <a:r>
              <a:rPr lang="zh-CN" altLang="zh-CN" dirty="0"/>
              <a:t>）选定要重命名的文件或文件夹，使其显示反色。</a:t>
            </a:r>
          </a:p>
          <a:p>
            <a:pPr marL="274320" lvl="1" indent="0">
              <a:lnSpc>
                <a:spcPct val="150000"/>
              </a:lnSpc>
              <a:buNone/>
            </a:pPr>
            <a:r>
              <a:rPr lang="zh-CN" altLang="zh-CN" dirty="0"/>
              <a:t>（</a:t>
            </a:r>
            <a:r>
              <a:rPr lang="en-US" altLang="zh-CN" dirty="0"/>
              <a:t>2</a:t>
            </a:r>
            <a:r>
              <a:rPr lang="zh-CN" altLang="zh-CN" dirty="0"/>
              <a:t>）执行重命名操作，有以下方法：</a:t>
            </a:r>
          </a:p>
          <a:p>
            <a:pPr marL="891540" lvl="2" indent="-342900">
              <a:lnSpc>
                <a:spcPct val="150000"/>
              </a:lnSpc>
              <a:buFont typeface="Wingdings" panose="05000000000000000000" pitchFamily="2" charset="2"/>
              <a:buChar char="l"/>
            </a:pPr>
            <a:r>
              <a:rPr lang="zh-CN" altLang="zh-CN" dirty="0"/>
              <a:t>在“组织”菜单或“文件”菜单中选择“重命名”命令。</a:t>
            </a:r>
          </a:p>
          <a:p>
            <a:pPr marL="891540" lvl="2" indent="-342900">
              <a:lnSpc>
                <a:spcPct val="150000"/>
              </a:lnSpc>
              <a:buFont typeface="Wingdings" panose="05000000000000000000" pitchFamily="2" charset="2"/>
              <a:buChar char="l"/>
            </a:pPr>
            <a:r>
              <a:rPr lang="zh-CN" altLang="zh-CN" dirty="0"/>
              <a:t>右键单击，打开快捷菜单，选择“重命名”命令。</a:t>
            </a:r>
          </a:p>
          <a:p>
            <a:pPr marL="891540" lvl="2" indent="-342900">
              <a:lnSpc>
                <a:spcPct val="150000"/>
              </a:lnSpc>
              <a:buFont typeface="Wingdings" panose="05000000000000000000" pitchFamily="2" charset="2"/>
              <a:buChar char="l"/>
            </a:pPr>
            <a:r>
              <a:rPr lang="zh-CN" altLang="zh-CN" dirty="0"/>
              <a:t>在选中的文件或文件夹的名字上，单击鼠标左键（不能单击图标）。</a:t>
            </a:r>
          </a:p>
          <a:p>
            <a:pPr marL="891540" lvl="2" indent="-342900">
              <a:lnSpc>
                <a:spcPct val="150000"/>
              </a:lnSpc>
              <a:buFont typeface="Wingdings" panose="05000000000000000000" pitchFamily="2" charset="2"/>
              <a:buChar char="l"/>
            </a:pPr>
            <a:r>
              <a:rPr lang="zh-CN" altLang="zh-CN" dirty="0"/>
              <a:t>直接按</a:t>
            </a:r>
            <a:r>
              <a:rPr lang="en-US" altLang="zh-CN" dirty="0"/>
              <a:t>F2</a:t>
            </a:r>
            <a:r>
              <a:rPr lang="zh-CN" altLang="zh-CN" dirty="0"/>
              <a:t>。</a:t>
            </a:r>
          </a:p>
          <a:p>
            <a:pPr marL="274320" lvl="1" indent="0">
              <a:lnSpc>
                <a:spcPct val="150000"/>
              </a:lnSpc>
              <a:buNone/>
            </a:pPr>
            <a:r>
              <a:rPr lang="zh-CN" altLang="zh-CN" dirty="0"/>
              <a:t>（</a:t>
            </a:r>
            <a:r>
              <a:rPr lang="en-US" altLang="zh-CN" dirty="0"/>
              <a:t>3</a:t>
            </a:r>
            <a:r>
              <a:rPr lang="zh-CN" altLang="zh-CN" dirty="0"/>
              <a:t>）此时，用户可以键入自己喜欢的名字</a:t>
            </a:r>
            <a:r>
              <a:rPr lang="zh-CN" altLang="zh-CN" dirty="0" smtClean="0"/>
              <a:t>。</a:t>
            </a:r>
            <a:endParaRPr lang="zh-CN" altLang="zh-CN" dirty="0"/>
          </a:p>
        </p:txBody>
      </p:sp>
    </p:spTree>
    <p:extLst>
      <p:ext uri="{BB962C8B-B14F-4D97-AF65-F5344CB8AC3E}">
        <p14:creationId xmlns:p14="http://schemas.microsoft.com/office/powerpoint/2010/main" val="3309783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1000"/>
                                        <p:tgtEl>
                                          <p:spTgt spid="5">
                                            <p:txEl>
                                              <p:pRg st="6" end="6"/>
                                            </p:txEl>
                                          </p:spTgt>
                                        </p:tgtEl>
                                      </p:cBhvr>
                                    </p:animEffect>
                                    <p:anim calcmode="lin" valueType="num">
                                      <p:cBhvr>
                                        <p:cTn id="4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1000"/>
                                        <p:tgtEl>
                                          <p:spTgt spid="5">
                                            <p:txEl>
                                              <p:pRg st="7" end="7"/>
                                            </p:txEl>
                                          </p:spTgt>
                                        </p:tgtEl>
                                      </p:cBhvr>
                                    </p:animEffect>
                                    <p:anim calcmode="lin" valueType="num">
                                      <p:cBhvr>
                                        <p:cTn id="50"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2.3.3 </a:t>
            </a:r>
            <a:r>
              <a:rPr lang="zh-CN" altLang="zh-CN" b="1" dirty="0"/>
              <a:t>文件和文件夹的操作</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2</a:t>
            </a:r>
            <a:r>
              <a:rPr lang="zh-CN" altLang="en-US" smtClean="0"/>
              <a:t>章 </a:t>
            </a:r>
            <a:r>
              <a:rPr lang="en-US" altLang="zh-CN" smtClean="0"/>
              <a:t>Windows 7 </a:t>
            </a:r>
            <a:r>
              <a:rPr lang="zh-CN" altLang="en-US" smtClean="0"/>
              <a:t>操作系统</a:t>
            </a:r>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99</a:t>
            </a:fld>
            <a:endParaRPr lang="zh-CN" altLang="en-US"/>
          </a:p>
        </p:txBody>
      </p:sp>
      <p:sp>
        <p:nvSpPr>
          <p:cNvPr id="5" name="内容占位符 4"/>
          <p:cNvSpPr>
            <a:spLocks noGrp="1"/>
          </p:cNvSpPr>
          <p:nvPr>
            <p:ph sz="quarter" idx="1"/>
          </p:nvPr>
        </p:nvSpPr>
        <p:spPr/>
        <p:txBody>
          <a:bodyPr>
            <a:normAutofit fontScale="77500" lnSpcReduction="20000"/>
          </a:bodyPr>
          <a:lstStyle/>
          <a:p>
            <a:pPr marL="0" indent="0">
              <a:lnSpc>
                <a:spcPct val="160000"/>
              </a:lnSpc>
              <a:buNone/>
            </a:pPr>
            <a:r>
              <a:rPr lang="en-US" altLang="zh-CN" sz="3800" dirty="0"/>
              <a:t>8.</a:t>
            </a:r>
            <a:r>
              <a:rPr lang="zh-CN" altLang="zh-CN" sz="3100" dirty="0"/>
              <a:t>删除或还原文件或文件夹</a:t>
            </a:r>
            <a:endParaRPr lang="zh-CN" altLang="zh-CN" sz="3100" b="1" dirty="0"/>
          </a:p>
          <a:p>
            <a:pPr>
              <a:lnSpc>
                <a:spcPct val="160000"/>
              </a:lnSpc>
            </a:pPr>
            <a:r>
              <a:rPr lang="zh-CN" altLang="zh-CN" sz="2800" dirty="0"/>
              <a:t>选定要删除的文件或文件夹</a:t>
            </a:r>
            <a:endParaRPr lang="en-US" altLang="zh-CN" sz="2800" dirty="0" smtClean="0"/>
          </a:p>
          <a:p>
            <a:pPr marL="274320" lvl="1" indent="0">
              <a:lnSpc>
                <a:spcPct val="160000"/>
              </a:lnSpc>
              <a:buNone/>
            </a:pPr>
            <a:r>
              <a:rPr lang="zh-CN" altLang="zh-CN" dirty="0" smtClean="0"/>
              <a:t>（</a:t>
            </a:r>
            <a:r>
              <a:rPr lang="en-US" altLang="zh-CN" dirty="0"/>
              <a:t>1</a:t>
            </a:r>
            <a:r>
              <a:rPr lang="zh-CN" altLang="zh-CN" dirty="0" smtClean="0"/>
              <a:t>）选择</a:t>
            </a:r>
            <a:r>
              <a:rPr lang="zh-CN" altLang="zh-CN" dirty="0"/>
              <a:t>“组织”菜单或“文件”菜单中的“删除”命令。</a:t>
            </a:r>
          </a:p>
          <a:p>
            <a:pPr marL="274320" lvl="1" indent="0">
              <a:lnSpc>
                <a:spcPct val="160000"/>
              </a:lnSpc>
              <a:buNone/>
            </a:pPr>
            <a:r>
              <a:rPr lang="zh-CN" altLang="zh-CN" dirty="0"/>
              <a:t>（</a:t>
            </a:r>
            <a:r>
              <a:rPr lang="en-US" altLang="zh-CN" dirty="0"/>
              <a:t>2</a:t>
            </a:r>
            <a:r>
              <a:rPr lang="zh-CN" altLang="zh-CN" dirty="0" smtClean="0"/>
              <a:t>）然后</a:t>
            </a:r>
            <a:r>
              <a:rPr lang="zh-CN" altLang="zh-CN" dirty="0"/>
              <a:t>右击鼠标，选择快捷菜单中的“删除”命令。</a:t>
            </a:r>
          </a:p>
          <a:p>
            <a:pPr marL="274320" lvl="1" indent="0">
              <a:lnSpc>
                <a:spcPct val="160000"/>
              </a:lnSpc>
              <a:buNone/>
            </a:pPr>
            <a:r>
              <a:rPr lang="zh-CN" altLang="zh-CN" dirty="0"/>
              <a:t>（</a:t>
            </a:r>
            <a:r>
              <a:rPr lang="en-US" altLang="zh-CN" dirty="0"/>
              <a:t>3</a:t>
            </a:r>
            <a:r>
              <a:rPr lang="zh-CN" altLang="zh-CN" dirty="0" smtClean="0"/>
              <a:t>）按</a:t>
            </a:r>
            <a:r>
              <a:rPr lang="en-US" altLang="zh-CN" dirty="0"/>
              <a:t>Delete</a:t>
            </a:r>
            <a:r>
              <a:rPr lang="zh-CN" altLang="zh-CN" dirty="0"/>
              <a:t>键。若按住</a:t>
            </a:r>
            <a:r>
              <a:rPr lang="en-US" altLang="zh-CN" dirty="0"/>
              <a:t>Shift</a:t>
            </a:r>
            <a:r>
              <a:rPr lang="zh-CN" altLang="zh-CN" dirty="0"/>
              <a:t>键的同时再按“</a:t>
            </a:r>
            <a:r>
              <a:rPr lang="en-US" altLang="zh-CN" dirty="0"/>
              <a:t>Delete</a:t>
            </a:r>
            <a:r>
              <a:rPr lang="zh-CN" altLang="zh-CN" dirty="0"/>
              <a:t>”键</a:t>
            </a:r>
            <a:r>
              <a:rPr lang="zh-CN" altLang="zh-CN" dirty="0" smtClean="0"/>
              <a:t>，系统</a:t>
            </a:r>
            <a:r>
              <a:rPr lang="zh-CN" altLang="zh-CN" dirty="0"/>
              <a:t>将选定的文件或文件夹直接从磁盘上真正地删除，而不放到回收站中。</a:t>
            </a:r>
            <a:r>
              <a:rPr lang="en-US" altLang="zh-CN" dirty="0"/>
              <a:t> </a:t>
            </a:r>
            <a:endParaRPr lang="zh-CN" altLang="zh-CN" dirty="0"/>
          </a:p>
          <a:p>
            <a:pPr marL="274320" lvl="1" indent="0">
              <a:lnSpc>
                <a:spcPct val="160000"/>
              </a:lnSpc>
              <a:buNone/>
            </a:pPr>
            <a:r>
              <a:rPr lang="zh-CN" altLang="zh-CN" dirty="0"/>
              <a:t>（</a:t>
            </a:r>
            <a:r>
              <a:rPr lang="en-US" altLang="zh-CN" dirty="0"/>
              <a:t>4</a:t>
            </a:r>
            <a:r>
              <a:rPr lang="zh-CN" altLang="zh-CN" dirty="0"/>
              <a:t>）直接用鼠标将选定的对象拖到“回收站”实现删除操作。如果在拖动的同时，按住</a:t>
            </a:r>
            <a:r>
              <a:rPr lang="en-US" altLang="zh-CN" dirty="0"/>
              <a:t>Shift</a:t>
            </a:r>
            <a:r>
              <a:rPr lang="zh-CN" altLang="zh-CN" dirty="0"/>
              <a:t>键，则文件或文件夹将从计算机中删除，而不保存到回收站中</a:t>
            </a:r>
            <a:r>
              <a:rPr lang="zh-CN" altLang="zh-CN" dirty="0" smtClean="0"/>
              <a:t>。</a:t>
            </a:r>
            <a:endParaRPr lang="zh-CN" altLang="zh-CN" dirty="0"/>
          </a:p>
        </p:txBody>
      </p:sp>
    </p:spTree>
    <p:extLst>
      <p:ext uri="{BB962C8B-B14F-4D97-AF65-F5344CB8AC3E}">
        <p14:creationId xmlns:p14="http://schemas.microsoft.com/office/powerpoint/2010/main" val="301653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1000"/>
                                        <p:tgtEl>
                                          <p:spTgt spid="5">
                                            <p:txEl>
                                              <p:pRg st="5" end="5"/>
                                            </p:txEl>
                                          </p:spTgt>
                                        </p:tgtEl>
                                      </p:cBhvr>
                                    </p:animEffect>
                                    <p:anim calcmode="lin" valueType="num">
                                      <p:cBhvr>
                                        <p:cTn id="36"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492</TotalTime>
  <Words>10734</Words>
  <Application>Microsoft Office PowerPoint</Application>
  <PresentationFormat>全屏显示(4:3)</PresentationFormat>
  <Paragraphs>1070</Paragraphs>
  <Slides>153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153</vt:i4>
      </vt:variant>
    </vt:vector>
  </HeadingPairs>
  <TitlesOfParts>
    <vt:vector size="155" baseType="lpstr">
      <vt:lpstr>平衡</vt:lpstr>
      <vt:lpstr>Visio</vt:lpstr>
      <vt:lpstr>第2章 Windows 7操作系统</vt:lpstr>
      <vt:lpstr>第2章 Windows 7操作系统</vt:lpstr>
      <vt:lpstr>PowerPoint 演示文稿</vt:lpstr>
      <vt:lpstr>2.1 操作系统概述</vt:lpstr>
      <vt:lpstr>2.1.1 操作系统的概念</vt:lpstr>
      <vt:lpstr>2.1.2 操作系统的功能</vt:lpstr>
      <vt:lpstr>2.1.2 操作系统的功能</vt:lpstr>
      <vt:lpstr>2.1.2 操作系统的功能</vt:lpstr>
      <vt:lpstr>2.1.2 操作系统的功能</vt:lpstr>
      <vt:lpstr>2.1.2 操作系统的功能</vt:lpstr>
      <vt:lpstr>2.1.2 操作系统的功能</vt:lpstr>
      <vt:lpstr>2.1.2 操作系统的功能</vt:lpstr>
      <vt:lpstr>2.1.3 操作系统的分类</vt:lpstr>
      <vt:lpstr>2.1.3 操作系统的分类</vt:lpstr>
      <vt:lpstr>2.1.3 操作系统的分类</vt:lpstr>
      <vt:lpstr>2.1.3 操作系统的分类</vt:lpstr>
      <vt:lpstr>2.1.3 操作系统的分类</vt:lpstr>
      <vt:lpstr>2.1.3 操作系统的分类</vt:lpstr>
      <vt:lpstr>2.1.3 操作系统的分类</vt:lpstr>
      <vt:lpstr>2.1.3 操作系统的分类</vt:lpstr>
      <vt:lpstr>2.1.3 操作系统的分类</vt:lpstr>
      <vt:lpstr>2.1.3 操作系统的分类</vt:lpstr>
      <vt:lpstr>2.1.4 几种常用的操作系统</vt:lpstr>
      <vt:lpstr>2.1.4 几种常用的操作系统</vt:lpstr>
      <vt:lpstr>2.1.5 Windows 7概述</vt:lpstr>
      <vt:lpstr>2.2 Windows 7基本操作</vt:lpstr>
      <vt:lpstr>2.2.1 Windows 7的安装</vt:lpstr>
      <vt:lpstr>2.2.1 Windows 7的安装</vt:lpstr>
      <vt:lpstr>2.2.2 Windows 7的启动与退出</vt:lpstr>
      <vt:lpstr>2.2.2 Windows 7的启动与退出</vt:lpstr>
      <vt:lpstr>2.2.2 Windows 7的启动与退出</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2.2.3 Windows 7桌面应用</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2.2.4 Windows 7个性化设置</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2.2.5 Windows 7的窗口与对话框</vt:lpstr>
      <vt:lpstr>2.2.6 Windows 7的附件小程序</vt:lpstr>
      <vt:lpstr>2.2.6 Windows 7的附件小程序</vt:lpstr>
      <vt:lpstr>2.2.6 Windows 7的附件小程序</vt:lpstr>
      <vt:lpstr>2.2.6 Windows 7的附件小程序</vt:lpstr>
      <vt:lpstr>2.3 Windows 7文件与文件夹管理 </vt:lpstr>
      <vt:lpstr>2.3.1 文件和文件夹 </vt:lpstr>
      <vt:lpstr>2.3.1 文件和文件夹 </vt:lpstr>
      <vt:lpstr>2.3.1 文件和文件夹 </vt:lpstr>
      <vt:lpstr>2.3.2 “计算机”和“资源管理器” </vt:lpstr>
      <vt:lpstr>2.3.2 “计算机”和“资源管理器” </vt:lpstr>
      <vt:lpstr>2.3.2 “计算机”和“资源管理器” </vt:lpstr>
      <vt:lpstr>2.3.2 “计算机”和“资源管理器” </vt:lpstr>
      <vt:lpstr>2.3.2 “计算机”和“资源管理器” </vt:lpstr>
      <vt:lpstr>2.3.2 “计算机”和“资源管理器” </vt:lpstr>
      <vt:lpstr>2.3.2 “计算机”和“资源管理器” </vt:lpstr>
      <vt:lpstr>2.3.2 “计算机”和“资源管理器” </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2.3.3 文件和文件夹的操作</vt:lpstr>
      <vt:lpstr>2.3.4 解压缩文件</vt:lpstr>
      <vt:lpstr>2.3.4 解压缩文件</vt:lpstr>
      <vt:lpstr>2.4 Windows 7控制面板</vt:lpstr>
      <vt:lpstr>2.4.1 控制面板简介</vt:lpstr>
      <vt:lpstr>2.4.1 控制面板简介</vt:lpstr>
      <vt:lpstr>2.4.1 控制面板简介</vt:lpstr>
      <vt:lpstr>2.4.2 鼠标和键盘的使用</vt:lpstr>
      <vt:lpstr>2.4.2 鼠标和键盘的使用</vt:lpstr>
      <vt:lpstr>2.4.2 鼠标和键盘的使用</vt:lpstr>
      <vt:lpstr>2.4.2 鼠标和键盘的使用</vt:lpstr>
      <vt:lpstr>2.4.2 鼠标和键盘的使用</vt:lpstr>
      <vt:lpstr>2.4.2 鼠标和键盘的使用</vt:lpstr>
      <vt:lpstr>2.4.2 鼠标和键盘的使用</vt:lpstr>
      <vt:lpstr>2.4.3 设置用户账户</vt:lpstr>
      <vt:lpstr>2.4.3 设置用户账户</vt:lpstr>
      <vt:lpstr>2.4.3 设置用户账户</vt:lpstr>
      <vt:lpstr>2.4.3 设置用户账户</vt:lpstr>
      <vt:lpstr>2.4.3 设置用户账户</vt:lpstr>
      <vt:lpstr>2.4.4 设置任务计划</vt:lpstr>
      <vt:lpstr>2.4.4 设置任务计划</vt:lpstr>
      <vt:lpstr>2.4.5 系统软硬件的管理与使用</vt:lpstr>
      <vt:lpstr>2.4.5 系统软硬件的管理与使用</vt:lpstr>
      <vt:lpstr>2.4.5 系统软硬件的管理与使用</vt:lpstr>
      <vt:lpstr>2.4.5 系统软硬件的管理与使用</vt:lpstr>
      <vt:lpstr>2.5 Windows 7媒体应用</vt:lpstr>
      <vt:lpstr>2.5.1 Windows Media Player</vt:lpstr>
      <vt:lpstr>2.5.1 Windows Media Player</vt:lpstr>
      <vt:lpstr>2.5.1 Windows Media Player</vt:lpstr>
      <vt:lpstr>2.5.2 Windows影音制作</vt:lpstr>
      <vt:lpstr>2.5.2 Windows影音制作</vt:lpstr>
      <vt:lpstr>2.5.2 Windows影音制作</vt:lpstr>
      <vt:lpstr>2.5.3 Windows照片库</vt:lpstr>
      <vt:lpstr>2.5.3 Windows照片库</vt:lpstr>
      <vt:lpstr>2.6 Windows 7系统优化与系统安全</vt:lpstr>
      <vt:lpstr>2.6.1使用任务管理器</vt:lpstr>
      <vt:lpstr>2.6.1使用任务管理器</vt:lpstr>
      <vt:lpstr>2.6.2使用资源监视器</vt:lpstr>
      <vt:lpstr>2.6.2使用资源监视器</vt:lpstr>
      <vt:lpstr>2.6.3磁盘管理</vt:lpstr>
      <vt:lpstr>2.6.3磁盘管理</vt:lpstr>
      <vt:lpstr>2.6.3磁盘管理</vt:lpstr>
      <vt:lpstr>2.6.3磁盘管理</vt:lpstr>
      <vt:lpstr>2.6.4 内存优化和设置</vt:lpstr>
      <vt:lpstr>2.6.4 内存优化和设置</vt:lpstr>
      <vt:lpstr>2.6.5 Windows优化大师应用</vt:lpstr>
      <vt:lpstr>2.6.6 Windows 7系统安全</vt:lpstr>
      <vt:lpstr>2.6.6 Windows 7系统安全</vt:lpstr>
      <vt:lpstr>2.6.6 Windows 7系统安全</vt:lpstr>
      <vt:lpstr>2.6.6 Windows 7系统安全</vt:lpstr>
      <vt:lpstr>2.6.6 Windows 7系统安全</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第2章 Windows 7操作系统</dc:title>
  <dc:creator>Administrator</dc:creator>
  <cp:lastModifiedBy>微软用户</cp:lastModifiedBy>
  <cp:revision>200</cp:revision>
  <dcterms:created xsi:type="dcterms:W3CDTF">2014-06-27T00:12:39Z</dcterms:created>
  <dcterms:modified xsi:type="dcterms:W3CDTF">2014-07-08T23:48:57Z</dcterms:modified>
</cp:coreProperties>
</file>