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14"/>
  </p:notesMasterIdLst>
  <p:sldIdLst>
    <p:sldId id="257" r:id="rId4"/>
    <p:sldId id="289" r:id="rId5"/>
    <p:sldId id="348" r:id="rId6"/>
    <p:sldId id="356" r:id="rId7"/>
    <p:sldId id="358" r:id="rId8"/>
    <p:sldId id="357" r:id="rId9"/>
    <p:sldId id="359" r:id="rId10"/>
    <p:sldId id="360" r:id="rId11"/>
    <p:sldId id="361" r:id="rId12"/>
    <p:sldId id="362"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ngsana New" pitchFamily="18" charset="-34"/>
      </a:defRPr>
    </a:lvl1pPr>
    <a:lvl2pPr marL="457200" algn="l" rtl="0" fontAlgn="base">
      <a:spcBef>
        <a:spcPct val="0"/>
      </a:spcBef>
      <a:spcAft>
        <a:spcPct val="0"/>
      </a:spcAft>
      <a:defRPr kern="1200">
        <a:solidFill>
          <a:schemeClr val="tx1"/>
        </a:solidFill>
        <a:latin typeface="Calibri" pitchFamily="34" charset="0"/>
        <a:ea typeface="+mn-ea"/>
        <a:cs typeface="Angsana New" pitchFamily="18" charset="-34"/>
      </a:defRPr>
    </a:lvl2pPr>
    <a:lvl3pPr marL="914400" algn="l" rtl="0" fontAlgn="base">
      <a:spcBef>
        <a:spcPct val="0"/>
      </a:spcBef>
      <a:spcAft>
        <a:spcPct val="0"/>
      </a:spcAft>
      <a:defRPr kern="1200">
        <a:solidFill>
          <a:schemeClr val="tx1"/>
        </a:solidFill>
        <a:latin typeface="Calibri" pitchFamily="34" charset="0"/>
        <a:ea typeface="+mn-ea"/>
        <a:cs typeface="Angsana New" pitchFamily="18" charset="-34"/>
      </a:defRPr>
    </a:lvl3pPr>
    <a:lvl4pPr marL="1371600" algn="l" rtl="0" fontAlgn="base">
      <a:spcBef>
        <a:spcPct val="0"/>
      </a:spcBef>
      <a:spcAft>
        <a:spcPct val="0"/>
      </a:spcAft>
      <a:defRPr kern="1200">
        <a:solidFill>
          <a:schemeClr val="tx1"/>
        </a:solidFill>
        <a:latin typeface="Calibri" pitchFamily="34" charset="0"/>
        <a:ea typeface="+mn-ea"/>
        <a:cs typeface="Angsana New" pitchFamily="18" charset="-34"/>
      </a:defRPr>
    </a:lvl4pPr>
    <a:lvl5pPr marL="1828800" algn="l" rtl="0" fontAlgn="base">
      <a:spcBef>
        <a:spcPct val="0"/>
      </a:spcBef>
      <a:spcAft>
        <a:spcPct val="0"/>
      </a:spcAft>
      <a:defRPr kern="1200">
        <a:solidFill>
          <a:schemeClr val="tx1"/>
        </a:solidFill>
        <a:latin typeface="Calibri" pitchFamily="34" charset="0"/>
        <a:ea typeface="+mn-ea"/>
        <a:cs typeface="Angsana New" pitchFamily="18" charset="-34"/>
      </a:defRPr>
    </a:lvl5pPr>
    <a:lvl6pPr marL="2286000" algn="l" defTabSz="914400" rtl="0" eaLnBrk="1" latinLnBrk="0" hangingPunct="1">
      <a:defRPr kern="1200">
        <a:solidFill>
          <a:schemeClr val="tx1"/>
        </a:solidFill>
        <a:latin typeface="Calibri" pitchFamily="34" charset="0"/>
        <a:ea typeface="+mn-ea"/>
        <a:cs typeface="Angsana New" pitchFamily="18" charset="-34"/>
      </a:defRPr>
    </a:lvl6pPr>
    <a:lvl7pPr marL="2743200" algn="l" defTabSz="914400" rtl="0" eaLnBrk="1" latinLnBrk="0" hangingPunct="1">
      <a:defRPr kern="1200">
        <a:solidFill>
          <a:schemeClr val="tx1"/>
        </a:solidFill>
        <a:latin typeface="Calibri" pitchFamily="34" charset="0"/>
        <a:ea typeface="+mn-ea"/>
        <a:cs typeface="Angsana New" pitchFamily="18" charset="-34"/>
      </a:defRPr>
    </a:lvl7pPr>
    <a:lvl8pPr marL="3200400" algn="l" defTabSz="914400" rtl="0" eaLnBrk="1" latinLnBrk="0" hangingPunct="1">
      <a:defRPr kern="1200">
        <a:solidFill>
          <a:schemeClr val="tx1"/>
        </a:solidFill>
        <a:latin typeface="Calibri" pitchFamily="34" charset="0"/>
        <a:ea typeface="+mn-ea"/>
        <a:cs typeface="Angsana New" pitchFamily="18" charset="-34"/>
      </a:defRPr>
    </a:lvl8pPr>
    <a:lvl9pPr marL="3657600" algn="l" defTabSz="914400" rtl="0" eaLnBrk="1" latinLnBrk="0" hangingPunct="1">
      <a:defRPr kern="1200">
        <a:solidFill>
          <a:schemeClr val="tx1"/>
        </a:solidFill>
        <a:latin typeface="Calibri"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2" autoAdjust="0"/>
    <p:restoredTop sz="93216" autoAdjust="0"/>
  </p:normalViewPr>
  <p:slideViewPr>
    <p:cSldViewPr>
      <p:cViewPr varScale="1">
        <p:scale>
          <a:sx n="58" d="100"/>
          <a:sy n="58" d="100"/>
        </p:scale>
        <p:origin x="90" y="5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bleStyles" Target="tableStyles.xml"/><Relationship Id="rId3" Type="http://schemas.openxmlformats.org/officeDocument/2006/relationships/slideMaster" Target="slideMasters/slideMaster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3CDA3A2-166C-447C-8852-B4A6ED6D2051}" type="datetimeFigureOut">
              <a:rPr lang="en-US" altLang="zh-CN"/>
              <a:pPr/>
              <a:t>7/6/2016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A2317CB-3A9E-4DA9-8BEE-562FA4D35704}" type="slidenum">
              <a:rPr lang="en-US" altLang="zh-CN"/>
              <a:pPr/>
              <a:t>‹#›</a:t>
            </a:fld>
            <a:endParaRPr lang="en-US" altLang="zh-CN"/>
          </a:p>
        </p:txBody>
      </p:sp>
    </p:spTree>
    <p:extLst>
      <p:ext uri="{BB962C8B-B14F-4D97-AF65-F5344CB8AC3E}">
        <p14:creationId xmlns:p14="http://schemas.microsoft.com/office/powerpoint/2010/main" val="9974513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zh-CN" smtClean="0"/>
          </a:p>
        </p:txBody>
      </p:sp>
      <p:sp>
        <p:nvSpPr>
          <p:cNvPr id="18436"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endParaRPr lang="zh-CN" altLang="zh-CN" smtClean="0"/>
          </a:p>
        </p:txBody>
      </p:sp>
      <p:sp>
        <p:nvSpPr>
          <p:cNvPr id="1843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2EA8FFDD-BBC3-4048-84B6-3BEDD8C21B03}" type="datetime8">
              <a:rPr lang="en-US" altLang="zh-CN">
                <a:solidFill>
                  <a:srgbClr val="000000"/>
                </a:solidFill>
                <a:sym typeface="Calibri" pitchFamily="34" charset="0"/>
              </a:rPr>
              <a:pPr>
                <a:buSzPct val="100000"/>
              </a:pPr>
              <a:t>7/6/2016 9:47 AM</a:t>
            </a:fld>
            <a:endParaRPr lang="en-US" altLang="zh-CN">
              <a:solidFill>
                <a:srgbClr val="000000"/>
              </a:solidFill>
              <a:sym typeface="Calibri" pitchFamily="34" charset="0"/>
            </a:endParaRPr>
          </a:p>
        </p:txBody>
      </p:sp>
      <p:sp>
        <p:nvSpPr>
          <p:cNvPr id="18438" name="Footer Placeholder 5"/>
          <p:cNvSpPr>
            <a:spLocks noGrp="1"/>
          </p:cNvSpPr>
          <p:nvPr>
            <p:ph type="ftr" sz="quarter" idx="4"/>
          </p:nvPr>
        </p:nvSpPr>
        <p:spPr bwMode="auto">
          <a:xfrm>
            <a:off x="0" y="8685213"/>
            <a:ext cx="61722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en-US" altLang="zh-CN" sz="500" smtClean="0">
                <a:solidFill>
                  <a:srgbClr val="000000"/>
                </a:solidFill>
                <a:sym typeface="Calibri" pitchFamily="34" charset="0"/>
              </a:rPr>
              <a:t>© 2007 Microsoft Corporation</a:t>
            </a:r>
            <a:r>
              <a:rPr lang="zh-CN" altLang="en-US" sz="500" smtClean="0">
                <a:solidFill>
                  <a:srgbClr val="000000"/>
                </a:solidFill>
                <a:sym typeface="Calibri" pitchFamily="34" charset="0"/>
              </a:rPr>
              <a:t>。 保留所有权利。 </a:t>
            </a:r>
            <a:r>
              <a:rPr lang="en-US" altLang="zh-CN" sz="500" smtClean="0">
                <a:solidFill>
                  <a:srgbClr val="000000"/>
                </a:solidFill>
                <a:sym typeface="Calibri" pitchFamily="34" charset="0"/>
              </a:rPr>
              <a:t>Microsoft</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 Vista </a:t>
            </a:r>
            <a:r>
              <a:rPr lang="zh-CN" altLang="en-US" sz="500" smtClean="0">
                <a:solidFill>
                  <a:srgbClr val="000000"/>
                </a:solidFill>
                <a:sym typeface="Calibri" pitchFamily="34" charset="0"/>
              </a:rPr>
              <a:t>和其他产品名称是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在美国和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或其他国家或地区的注册商标和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或商标。</a:t>
            </a:r>
          </a:p>
          <a:p>
            <a:pPr fontAlgn="base">
              <a:spcBef>
                <a:spcPct val="0"/>
              </a:spcBef>
              <a:spcAft>
                <a:spcPct val="0"/>
              </a:spcAft>
              <a:buSzPct val="100000"/>
            </a:pPr>
            <a:r>
              <a:rPr lang="zh-CN" altLang="en-US" sz="500" smtClean="0">
                <a:solidFill>
                  <a:srgbClr val="000000"/>
                </a:solidFill>
                <a:sym typeface="Calibri" pitchFamily="34" charset="0"/>
              </a:rPr>
              <a:t>本文中的信息仅供参考，并代表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截至此演示文稿发布之日的观点。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必须对不断变化的市场条件做出响应，因此不应将本演示文稿视为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方面的承诺，并且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不能保证所提供的任何信息在此演示文稿发布日期之后的准确性。  </a:t>
            </a:r>
            <a:br>
              <a:rPr lang="zh-CN" altLang="en-US" sz="500" smtClean="0">
                <a:solidFill>
                  <a:srgbClr val="000000"/>
                </a:solidFill>
                <a:sym typeface="Calibri" pitchFamily="34" charset="0"/>
              </a:rPr>
            </a:b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不对此演示文稿中的信息做任何明示、暗示或法定保证。</a:t>
            </a:r>
          </a:p>
        </p:txBody>
      </p:sp>
      <p:sp>
        <p:nvSpPr>
          <p:cNvPr id="18439" name="Slide Number Placeholder 6"/>
          <p:cNvSpPr>
            <a:spLocks noGrp="1"/>
          </p:cNvSpPr>
          <p:nvPr>
            <p:ph type="sldNum" sz="quarter" idx="5"/>
          </p:nvPr>
        </p:nvSpPr>
        <p:spPr bwMode="auto">
          <a:xfrm>
            <a:off x="6172200" y="8685213"/>
            <a:ext cx="6842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4AE16BFD-0FFB-4816-A204-C86D7AF61919}" type="slidenum">
              <a:rPr lang="en-US" altLang="zh-CN">
                <a:solidFill>
                  <a:srgbClr val="000000"/>
                </a:solidFill>
                <a:sym typeface="Calibri" pitchFamily="34" charset="0"/>
              </a:rPr>
              <a:pPr>
                <a:buSzPct val="100000"/>
              </a:pPr>
              <a:t>1</a:t>
            </a:fld>
            <a:endParaRPr lang="en-US" altLang="zh-CN">
              <a:solidFill>
                <a:srgbClr val="000000"/>
              </a:solidFill>
              <a:sym typeface="Calibri" pitchFamily="34" charset="0"/>
            </a:endParaRPr>
          </a:p>
        </p:txBody>
      </p:sp>
    </p:spTree>
    <p:extLst>
      <p:ext uri="{BB962C8B-B14F-4D97-AF65-F5344CB8AC3E}">
        <p14:creationId xmlns:p14="http://schemas.microsoft.com/office/powerpoint/2010/main" val="2552219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Tree>
    <p:extLst>
      <p:ext uri="{BB962C8B-B14F-4D97-AF65-F5344CB8AC3E}">
        <p14:creationId xmlns:p14="http://schemas.microsoft.com/office/powerpoint/2010/main" val="8176222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410677736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zh-CN" altLang="en-US" smtClean="0"/>
              <a:t>单击此处编辑母版文本样式</a:t>
            </a:r>
          </a:p>
        </p:txBody>
      </p:sp>
    </p:spTree>
    <p:extLst>
      <p:ext uri="{BB962C8B-B14F-4D97-AF65-F5344CB8AC3E}">
        <p14:creationId xmlns:p14="http://schemas.microsoft.com/office/powerpoint/2010/main" val="10060571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296965722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228367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13959188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0662580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72506536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5688578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7336182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106990216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420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36449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zh-CN" altLang="en-US" smtClean="0"/>
              <a:t>单击此处编辑母版标题样式</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9" r:id="rId10"/>
    <p:sldLayoutId id="2147483690" r:id="rId11"/>
    <p:sldLayoutId id="2147483687" r:id="rId12"/>
  </p:sldLayoutIdLst>
  <p:transition>
    <p:fade/>
  </p:transition>
  <p:txStyles>
    <p:titleStyle>
      <a:lvl1pPr algn="l" defTabSz="912813" rtl="0" eaLnBrk="1" fontAlgn="base" hangingPunct="1">
        <a:lnSpc>
          <a:spcPct val="90000"/>
        </a:lnSpc>
        <a:spcBef>
          <a:spcPct val="0"/>
        </a:spcBef>
        <a:spcAft>
          <a:spcPct val="0"/>
        </a:spcAft>
        <a:defRPr lang="en-US" sz="4800" kern="1200" spc="-150"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1" fontAlgn="base" hangingPunct="1">
        <a:lnSpc>
          <a:spcPct val="90000"/>
        </a:lnSpc>
        <a:spcBef>
          <a:spcPct val="20000"/>
        </a:spcBef>
        <a:spcAft>
          <a:spcPct val="0"/>
        </a:spcAft>
        <a:buBlip>
          <a:blip r:embed="rId15"/>
        </a:buBlip>
        <a:defRPr sz="3200" kern="1200">
          <a:solidFill>
            <a:schemeClr val="tx1"/>
          </a:solidFill>
          <a:latin typeface="+mn-lt"/>
          <a:ea typeface="+mn-ea"/>
          <a:cs typeface="+mn-cs"/>
        </a:defRPr>
      </a:lvl1pPr>
      <a:lvl2pPr marL="914400" indent="-396875" algn="l" defTabSz="912813" rtl="0" eaLnBrk="1" fontAlgn="base" hangingPunct="1">
        <a:lnSpc>
          <a:spcPct val="90000"/>
        </a:lnSpc>
        <a:spcBef>
          <a:spcPct val="20000"/>
        </a:spcBef>
        <a:spcAft>
          <a:spcPct val="0"/>
        </a:spcAft>
        <a:buBlip>
          <a:blip r:embed="rId16"/>
        </a:buBlip>
        <a:defRPr sz="2800" kern="1200">
          <a:solidFill>
            <a:schemeClr val="tx1"/>
          </a:solidFill>
          <a:latin typeface="+mn-lt"/>
          <a:ea typeface="+mn-ea"/>
          <a:cs typeface="+mn-cs"/>
        </a:defRPr>
      </a:lvl2pPr>
      <a:lvl3pPr marL="1258888" indent="-344488"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3pPr>
      <a:lvl4pPr marL="1604963" indent="-346075"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4pPr>
      <a:lvl5pPr marL="1941513" indent="-336550"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2050" name="Picture 3" descr="white rectangle.png"/>
          <p:cNvPicPr>
            <a:picLocks noChangeAspect="1"/>
          </p:cNvPicPr>
          <p:nvPr/>
        </p:nvPicPr>
        <p:blipFill>
          <a:blip r:embed="rId4">
            <a:extLst>
              <a:ext uri="{28A0092B-C50C-407E-A947-70E740481C1C}">
                <a14:useLocalDpi xmlns:a14="http://schemas.microsoft.com/office/drawing/2010/main" val="0"/>
              </a:ext>
            </a:extLst>
          </a:blip>
          <a:srcRect b="10452"/>
          <a:stretch>
            <a:fillRect/>
          </a:stretch>
        </p:blipFill>
        <p:spPr bwMode="auto">
          <a:xfrm>
            <a:off x="0" y="1300163"/>
            <a:ext cx="9144000" cy="555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2" name="Text Placeholder 2"/>
          <p:cNvSpPr>
            <a:spLocks noGrp="1"/>
          </p:cNvSpPr>
          <p:nvPr>
            <p:ph type="body" idx="1"/>
          </p:nvPr>
        </p:nvSpPr>
        <p:spPr bwMode="auto">
          <a:xfrm>
            <a:off x="722313" y="1905000"/>
            <a:ext cx="804068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8" r:id="rId1"/>
  </p:sldLayoutIdLst>
  <p:transition>
    <p:fade/>
  </p:transition>
  <p:txStyles>
    <p:titleStyle>
      <a:lvl1pPr algn="l" defTabSz="912813" rtl="0" fontAlgn="base">
        <a:lnSpc>
          <a:spcPct val="90000"/>
        </a:lnSpc>
        <a:spcBef>
          <a:spcPct val="0"/>
        </a:spcBef>
        <a:spcAft>
          <a:spcPct val="0"/>
        </a:spcAft>
        <a:defRPr lang="en-US" sz="4800" kern="1200" spc="-125"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fontAlgn="base">
        <a:lnSpc>
          <a:spcPct val="90000"/>
        </a:lnSpc>
        <a:spcBef>
          <a:spcPct val="0"/>
        </a:spcBef>
        <a:spcAft>
          <a:spcPct val="0"/>
        </a:spcAft>
        <a:defRPr sz="4800">
          <a:solidFill>
            <a:schemeClr val="tx1"/>
          </a:solidFill>
          <a:latin typeface="Calibri" pitchFamily="34" charset="0"/>
          <a:cs typeface="Arial" charset="0"/>
        </a:defRPr>
      </a:lvl2pPr>
      <a:lvl3pPr algn="l" defTabSz="912813" rtl="0" fontAlgn="base">
        <a:lnSpc>
          <a:spcPct val="90000"/>
        </a:lnSpc>
        <a:spcBef>
          <a:spcPct val="0"/>
        </a:spcBef>
        <a:spcAft>
          <a:spcPct val="0"/>
        </a:spcAft>
        <a:defRPr sz="4800">
          <a:solidFill>
            <a:schemeClr val="tx1"/>
          </a:solidFill>
          <a:latin typeface="Calibri" pitchFamily="34" charset="0"/>
          <a:cs typeface="Arial" charset="0"/>
        </a:defRPr>
      </a:lvl3pPr>
      <a:lvl4pPr algn="l" defTabSz="912813" rtl="0" fontAlgn="base">
        <a:lnSpc>
          <a:spcPct val="90000"/>
        </a:lnSpc>
        <a:spcBef>
          <a:spcPct val="0"/>
        </a:spcBef>
        <a:spcAft>
          <a:spcPct val="0"/>
        </a:spcAft>
        <a:defRPr sz="4800">
          <a:solidFill>
            <a:schemeClr val="tx1"/>
          </a:solidFill>
          <a:latin typeface="Calibri" pitchFamily="34" charset="0"/>
          <a:cs typeface="Arial" charset="0"/>
        </a:defRPr>
      </a:lvl4pPr>
      <a:lvl5pPr algn="l" defTabSz="912813" rtl="0" fontAlgn="base">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algn="l" defTabSz="912813" rtl="0" fontAlgn="base">
        <a:lnSpc>
          <a:spcPct val="90000"/>
        </a:lnSpc>
        <a:spcBef>
          <a:spcPct val="20000"/>
        </a:spcBef>
        <a:spcAft>
          <a:spcPct val="0"/>
        </a:spcAft>
        <a:buFont typeface="Arial" charset="0"/>
        <a:defRPr sz="3000" b="1" kern="1200">
          <a:solidFill>
            <a:schemeClr val="tx1"/>
          </a:solidFill>
          <a:latin typeface="Courier New" pitchFamily="49" charset="0"/>
          <a:ea typeface="+mn-ea"/>
          <a:cs typeface="Courier New" pitchFamily="49" charset="0"/>
        </a:defRPr>
      </a:lvl1pPr>
      <a:lvl2pPr marL="384175" indent="-6350" algn="l" defTabSz="912813" rtl="0" fontAlgn="base">
        <a:lnSpc>
          <a:spcPct val="90000"/>
        </a:lnSpc>
        <a:spcBef>
          <a:spcPct val="20000"/>
        </a:spcBef>
        <a:spcAft>
          <a:spcPct val="0"/>
        </a:spcAft>
        <a:buFont typeface="Arial" charset="0"/>
        <a:defRPr sz="2800" b="1" kern="1200">
          <a:solidFill>
            <a:schemeClr val="tx1"/>
          </a:solidFill>
          <a:latin typeface="Courier New" pitchFamily="49" charset="0"/>
          <a:ea typeface="+mn-ea"/>
          <a:cs typeface="Courier New" pitchFamily="49" charset="0"/>
        </a:defRPr>
      </a:lvl2pPr>
      <a:lvl3pPr marL="760413"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3pPr>
      <a:lvl4pPr marL="1093788"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4pPr>
      <a:lvl5pPr marL="1425575"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30310" y="1515122"/>
            <a:ext cx="4032448" cy="1523495"/>
          </a:xfrm>
        </p:spPr>
        <p:txBody>
          <a:bodyPr/>
          <a:lstStyle/>
          <a:p>
            <a:pPr defTabSz="914363" fontAlgn="auto">
              <a:spcAft>
                <a:spcPts val="0"/>
              </a:spcAft>
              <a:defRPr/>
            </a:pPr>
            <a:r>
              <a:rPr lang="zh-CN" altLang="en-US" dirty="0" smtClean="0">
                <a:latin typeface="微软雅黑" pitchFamily="34" charset="-122"/>
                <a:ea typeface="微软雅黑" pitchFamily="34" charset="-122"/>
              </a:rPr>
              <a:t>汽车文化</a:t>
            </a:r>
            <a:endParaRPr dirty="0">
              <a:latin typeface="微软雅黑" pitchFamily="34" charset="-122"/>
              <a:ea typeface="微软雅黑" pitchFamily="34" charset="-122"/>
            </a:endParaRPr>
          </a:p>
        </p:txBody>
      </p:sp>
      <p:sp>
        <p:nvSpPr>
          <p:cNvPr id="3" name="副标题 2"/>
          <p:cNvSpPr>
            <a:spLocks noGrp="1"/>
          </p:cNvSpPr>
          <p:nvPr>
            <p:ph type="subTitle" idx="1"/>
          </p:nvPr>
        </p:nvSpPr>
        <p:spPr>
          <a:xfrm>
            <a:off x="395536" y="3289377"/>
            <a:ext cx="8748464" cy="461665"/>
          </a:xfrm>
        </p:spPr>
        <p:txBody>
          <a:bodyPr/>
          <a:lstStyle/>
          <a:p>
            <a:pPr algn="ctr"/>
            <a:r>
              <a:rPr lang="zh-CN" altLang="en-US" sz="3600" b="1" dirty="0" smtClean="0"/>
              <a:t>项目</a:t>
            </a:r>
            <a:r>
              <a:rPr lang="zh-CN" altLang="en-US" sz="3600" b="1" dirty="0" smtClean="0"/>
              <a:t>十六     汽车社会带来的问题与挑战</a:t>
            </a:r>
            <a:endParaRPr lang="en-US" altLang="zh-CN" sz="3600" b="1" dirty="0"/>
          </a:p>
        </p:txBody>
      </p:sp>
      <p:sp>
        <p:nvSpPr>
          <p:cNvPr id="4" name="矩形 3"/>
          <p:cNvSpPr/>
          <p:nvPr/>
        </p:nvSpPr>
        <p:spPr>
          <a:xfrm>
            <a:off x="2051720" y="4252561"/>
            <a:ext cx="4657044" cy="523220"/>
          </a:xfrm>
          <a:prstGeom prst="rect">
            <a:avLst/>
          </a:prstGeom>
        </p:spPr>
        <p:txBody>
          <a:bodyPr wrap="none">
            <a:spAutoFit/>
          </a:bodyPr>
          <a:lstStyle/>
          <a:p>
            <a:r>
              <a:rPr lang="zh-CN" altLang="en-US" sz="2800" dirty="0"/>
              <a:t>任务</a:t>
            </a:r>
            <a:r>
              <a:rPr lang="zh-CN" altLang="en-US" sz="2800" dirty="0" smtClean="0"/>
              <a:t>一  </a:t>
            </a:r>
            <a:r>
              <a:rPr lang="zh-CN" altLang="en-US" sz="2800" dirty="0" smtClean="0"/>
              <a:t>认清形势，分析问题</a:t>
            </a:r>
            <a:endParaRPr lang="zh-CN" altLang="en-US" sz="2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1680" y="116632"/>
            <a:ext cx="6118983" cy="523220"/>
          </a:xfrm>
          <a:prstGeom prst="rect">
            <a:avLst/>
          </a:prstGeom>
        </p:spPr>
        <p:txBody>
          <a:bodyPr wrap="none">
            <a:spAutoFit/>
          </a:bodyPr>
          <a:lstStyle/>
          <a:p>
            <a:r>
              <a:rPr lang="zh-CN" altLang="en-US" sz="2800" b="1" dirty="0" smtClean="0"/>
              <a:t>任务二  迎接挑战，构建和谐汽车社会</a:t>
            </a:r>
            <a:endParaRPr lang="zh-CN" altLang="en-US" sz="2800" b="1" dirty="0"/>
          </a:p>
        </p:txBody>
      </p:sp>
      <p:sp>
        <p:nvSpPr>
          <p:cNvPr id="6" name="矩形 5"/>
          <p:cNvSpPr/>
          <p:nvPr/>
        </p:nvSpPr>
        <p:spPr>
          <a:xfrm>
            <a:off x="539552" y="1268760"/>
            <a:ext cx="8064896" cy="3896516"/>
          </a:xfrm>
          <a:prstGeom prst="rect">
            <a:avLst/>
          </a:prstGeom>
        </p:spPr>
        <p:txBody>
          <a:bodyPr wrap="square">
            <a:spAutoFit/>
          </a:bodyPr>
          <a:lstStyle/>
          <a:p>
            <a:pPr>
              <a:lnSpc>
                <a:spcPct val="150000"/>
              </a:lnSpc>
            </a:pPr>
            <a:r>
              <a:rPr lang="zh-CN" altLang="zh-CN" sz="2800" dirty="0">
                <a:cs typeface="Times New Roman" panose="02020603050405020304" pitchFamily="18" charset="0"/>
              </a:rPr>
              <a:t>（</a:t>
            </a:r>
            <a:r>
              <a:rPr lang="en-US" altLang="zh-CN" sz="2800" dirty="0">
                <a:cs typeface="Times New Roman" panose="02020603050405020304" pitchFamily="18" charset="0"/>
              </a:rPr>
              <a:t>1</a:t>
            </a:r>
            <a:r>
              <a:rPr lang="zh-CN" altLang="zh-CN" sz="2800" dirty="0">
                <a:cs typeface="Times New Roman" panose="02020603050405020304" pitchFamily="18" charset="0"/>
              </a:rPr>
              <a:t>）加强交通安全教育，提高驾驶员的素质、水平和职业道德</a:t>
            </a:r>
            <a:r>
              <a:rPr lang="zh-CN" altLang="zh-CN" sz="2800" dirty="0" smtClean="0">
                <a:cs typeface="Times New Roman" panose="02020603050405020304" pitchFamily="18" charset="0"/>
              </a:rPr>
              <a:t>。</a:t>
            </a:r>
            <a:endParaRPr lang="en-US" altLang="zh-CN" sz="2800" dirty="0" smtClean="0">
              <a:cs typeface="Times New Roman" panose="02020603050405020304" pitchFamily="18" charset="0"/>
            </a:endParaRPr>
          </a:p>
          <a:p>
            <a:pPr>
              <a:lnSpc>
                <a:spcPct val="150000"/>
              </a:lnSpc>
            </a:pPr>
            <a:r>
              <a:rPr lang="zh-CN" altLang="zh-CN" sz="2800" dirty="0"/>
              <a:t>（</a:t>
            </a:r>
            <a:r>
              <a:rPr lang="en-US" altLang="zh-CN" sz="2800" dirty="0"/>
              <a:t>2</a:t>
            </a:r>
            <a:r>
              <a:rPr lang="zh-CN" altLang="zh-CN" sz="2800" dirty="0"/>
              <a:t>）对社会人员进行交通安全教育</a:t>
            </a:r>
            <a:r>
              <a:rPr lang="zh-CN" altLang="zh-CN" sz="2800" dirty="0" smtClean="0"/>
              <a:t>。</a:t>
            </a:r>
            <a:endParaRPr lang="en-US" altLang="zh-CN" sz="2800" dirty="0" smtClean="0"/>
          </a:p>
          <a:p>
            <a:pPr>
              <a:lnSpc>
                <a:spcPct val="150000"/>
              </a:lnSpc>
            </a:pPr>
            <a:r>
              <a:rPr lang="zh-CN" altLang="zh-CN" sz="2800" dirty="0"/>
              <a:t>（</a:t>
            </a:r>
            <a:r>
              <a:rPr lang="en-US" altLang="zh-CN" sz="2800" dirty="0"/>
              <a:t>3</a:t>
            </a:r>
            <a:r>
              <a:rPr lang="zh-CN" altLang="zh-CN" sz="2800" dirty="0"/>
              <a:t>）加强车辆维护，提高汽车的安全性能</a:t>
            </a:r>
            <a:r>
              <a:rPr lang="zh-CN" altLang="zh-CN" sz="2800" dirty="0" smtClean="0"/>
              <a:t>。</a:t>
            </a:r>
            <a:endParaRPr lang="en-US" altLang="zh-CN" sz="2800" dirty="0" smtClean="0"/>
          </a:p>
          <a:p>
            <a:pPr>
              <a:lnSpc>
                <a:spcPct val="150000"/>
              </a:lnSpc>
            </a:pPr>
            <a:r>
              <a:rPr lang="zh-CN" altLang="zh-CN" sz="2800" dirty="0"/>
              <a:t>（</a:t>
            </a:r>
            <a:r>
              <a:rPr lang="en-US" altLang="zh-CN" sz="2800" dirty="0"/>
              <a:t>4</a:t>
            </a:r>
            <a:r>
              <a:rPr lang="zh-CN" altLang="zh-CN" sz="2800" dirty="0"/>
              <a:t>）完善道路安全设施，不断改善道路条件</a:t>
            </a:r>
            <a:r>
              <a:rPr lang="zh-CN" altLang="zh-CN" sz="2800" dirty="0" smtClean="0"/>
              <a:t>。</a:t>
            </a:r>
            <a:endParaRPr lang="en-US" altLang="zh-CN" sz="2800" dirty="0" smtClean="0"/>
          </a:p>
          <a:p>
            <a:pPr>
              <a:lnSpc>
                <a:spcPct val="150000"/>
              </a:lnSpc>
            </a:pPr>
            <a:r>
              <a:rPr lang="zh-CN" altLang="zh-CN" sz="2800" dirty="0"/>
              <a:t>（</a:t>
            </a:r>
            <a:r>
              <a:rPr lang="en-US" altLang="zh-CN" sz="2800" dirty="0"/>
              <a:t>5</a:t>
            </a:r>
            <a:r>
              <a:rPr lang="zh-CN" altLang="zh-CN" sz="2800" dirty="0"/>
              <a:t>）加强道路交通管理，优化道路交通安全环境。</a:t>
            </a:r>
            <a:endParaRPr lang="zh-CN" altLang="en-US" sz="2800" dirty="0"/>
          </a:p>
        </p:txBody>
      </p:sp>
      <p:pic>
        <p:nvPicPr>
          <p:cNvPr id="7" name="图片 6"/>
          <p:cNvPicPr>
            <a:picLocks noChangeAspect="1"/>
          </p:cNvPicPr>
          <p:nvPr/>
        </p:nvPicPr>
        <p:blipFill>
          <a:blip r:embed="rId2"/>
          <a:stretch>
            <a:fillRect/>
          </a:stretch>
        </p:blipFill>
        <p:spPr>
          <a:xfrm>
            <a:off x="323528" y="5416199"/>
            <a:ext cx="3450635" cy="755970"/>
          </a:xfrm>
          <a:prstGeom prst="rect">
            <a:avLst/>
          </a:prstGeom>
        </p:spPr>
      </p:pic>
    </p:spTree>
    <p:extLst>
      <p:ext uri="{BB962C8B-B14F-4D97-AF65-F5344CB8AC3E}">
        <p14:creationId xmlns:p14="http://schemas.microsoft.com/office/powerpoint/2010/main" val="58109115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1196752"/>
            <a:ext cx="5256584" cy="2031325"/>
          </a:xfrm>
          <a:prstGeom prst="rect">
            <a:avLst/>
          </a:prstGeom>
        </p:spPr>
        <p:txBody>
          <a:bodyPr wrap="square">
            <a:spAutoFit/>
          </a:bodyPr>
          <a:lstStyle/>
          <a:p>
            <a:pPr indent="267970" algn="just">
              <a:lnSpc>
                <a:spcPct val="150000"/>
              </a:lnSpc>
              <a:spcAft>
                <a:spcPts val="0"/>
              </a:spcAft>
            </a:pPr>
            <a:endParaRPr lang="zh-CN" altLang="zh-CN" sz="2800" dirty="0"/>
          </a:p>
          <a:p>
            <a:pPr indent="267970" algn="just">
              <a:lnSpc>
                <a:spcPct val="150000"/>
              </a:lnSpc>
              <a:spcAft>
                <a:spcPts val="0"/>
              </a:spcAft>
            </a:pPr>
            <a:endParaRPr lang="zh-CN" altLang="zh-CN" sz="2800" dirty="0"/>
          </a:p>
          <a:p>
            <a:pPr indent="267970" algn="just">
              <a:lnSpc>
                <a:spcPct val="150000"/>
              </a:lnSpc>
              <a:spcAft>
                <a:spcPts val="0"/>
              </a:spcAft>
            </a:pPr>
            <a:endParaRPr lang="zh-CN" altLang="zh-CN" sz="2800" kern="100" dirty="0">
              <a:cs typeface="Times New Roman" panose="02020603050405020304" pitchFamily="18" charset="0"/>
            </a:endParaRPr>
          </a:p>
        </p:txBody>
      </p:sp>
      <p:sp>
        <p:nvSpPr>
          <p:cNvPr id="6" name="矩形 5"/>
          <p:cNvSpPr/>
          <p:nvPr/>
        </p:nvSpPr>
        <p:spPr>
          <a:xfrm>
            <a:off x="1691680" y="116632"/>
            <a:ext cx="4657044" cy="523220"/>
          </a:xfrm>
          <a:prstGeom prst="rect">
            <a:avLst/>
          </a:prstGeom>
        </p:spPr>
        <p:txBody>
          <a:bodyPr wrap="none">
            <a:spAutoFit/>
          </a:bodyPr>
          <a:lstStyle/>
          <a:p>
            <a:r>
              <a:rPr lang="zh-CN" altLang="en-US" sz="2800" b="1" dirty="0"/>
              <a:t>任务</a:t>
            </a:r>
            <a:r>
              <a:rPr lang="zh-CN" altLang="en-US" sz="2800" b="1" dirty="0" smtClean="0"/>
              <a:t>一  </a:t>
            </a:r>
            <a:r>
              <a:rPr lang="zh-CN" altLang="en-US" sz="2800" b="1" dirty="0" smtClean="0"/>
              <a:t>认清形势，分析问题</a:t>
            </a:r>
            <a:endParaRPr lang="zh-CN" altLang="en-US" sz="2800" b="1" dirty="0"/>
          </a:p>
        </p:txBody>
      </p:sp>
      <p:sp>
        <p:nvSpPr>
          <p:cNvPr id="4" name="矩形 3"/>
          <p:cNvSpPr/>
          <p:nvPr/>
        </p:nvSpPr>
        <p:spPr>
          <a:xfrm>
            <a:off x="611560" y="1228760"/>
            <a:ext cx="4572000" cy="1815882"/>
          </a:xfrm>
          <a:prstGeom prst="rect">
            <a:avLst/>
          </a:prstGeom>
        </p:spPr>
        <p:txBody>
          <a:bodyPr>
            <a:spAutoFit/>
          </a:bodyPr>
          <a:lstStyle/>
          <a:p>
            <a:pPr marL="342900" lvl="0" indent="-342900" algn="just">
              <a:spcAft>
                <a:spcPts val="0"/>
              </a:spcAft>
              <a:buFont typeface="+mj-ea"/>
              <a:buAutoNum type="ea1JpnKorPlain"/>
            </a:pPr>
            <a:r>
              <a:rPr lang="zh-CN" altLang="en-US" sz="2800" b="1" kern="100" dirty="0" smtClean="0">
                <a:cs typeface="Times New Roman" panose="02020603050405020304" pitchFamily="18" charset="0"/>
              </a:rPr>
              <a:t>、</a:t>
            </a:r>
            <a:r>
              <a:rPr lang="zh-CN" altLang="zh-CN" sz="2800" b="1" kern="100" dirty="0" smtClean="0">
                <a:cs typeface="Times New Roman" panose="02020603050405020304" pitchFamily="18" charset="0"/>
              </a:rPr>
              <a:t>汽车</a:t>
            </a:r>
            <a:r>
              <a:rPr lang="zh-CN" altLang="zh-CN" sz="2800" b="1" kern="100" dirty="0">
                <a:cs typeface="Times New Roman" panose="02020603050405020304" pitchFamily="18" charset="0"/>
              </a:rPr>
              <a:t>与能源</a:t>
            </a:r>
            <a:endParaRPr lang="zh-CN" altLang="zh-CN" sz="2800" kern="100" dirty="0">
              <a:cs typeface="Times New Roman" panose="02020603050405020304" pitchFamily="18" charset="0"/>
            </a:endParaRPr>
          </a:p>
          <a:p>
            <a:pPr indent="266700" algn="just">
              <a:spcAft>
                <a:spcPts val="0"/>
              </a:spcAft>
            </a:pPr>
            <a:r>
              <a:rPr lang="en-US" altLang="zh-CN" sz="2800" b="1" kern="100" dirty="0">
                <a:cs typeface="Times New Roman" panose="02020603050405020304" pitchFamily="18" charset="0"/>
              </a:rPr>
              <a:t>1</a:t>
            </a:r>
            <a:r>
              <a:rPr lang="zh-CN" altLang="zh-CN" sz="2800" b="1" kern="100" dirty="0">
                <a:cs typeface="Times New Roman" panose="02020603050405020304" pitchFamily="18" charset="0"/>
              </a:rPr>
              <a:t>、占用国土</a:t>
            </a:r>
            <a:r>
              <a:rPr lang="zh-CN" altLang="zh-CN" sz="2800" b="1" kern="100" dirty="0" smtClean="0">
                <a:cs typeface="Times New Roman" panose="02020603050405020304" pitchFamily="18" charset="0"/>
              </a:rPr>
              <a:t>资源</a:t>
            </a:r>
            <a:endParaRPr lang="en-US" altLang="zh-CN" sz="2800" b="1" kern="100" dirty="0" smtClean="0">
              <a:cs typeface="Times New Roman" panose="02020603050405020304" pitchFamily="18" charset="0"/>
            </a:endParaRPr>
          </a:p>
          <a:p>
            <a:pPr indent="266700" algn="just">
              <a:spcAft>
                <a:spcPts val="0"/>
              </a:spcAft>
            </a:pPr>
            <a:r>
              <a:rPr lang="en-US" altLang="zh-CN" sz="2800" b="1" dirty="0"/>
              <a:t>2</a:t>
            </a:r>
            <a:r>
              <a:rPr lang="zh-CN" altLang="zh-CN" sz="2800" b="1" dirty="0"/>
              <a:t>、加速能源消耗</a:t>
            </a:r>
            <a:endParaRPr lang="zh-CN" altLang="zh-CN" sz="2800" dirty="0"/>
          </a:p>
          <a:p>
            <a:pPr indent="266700" algn="just">
              <a:spcAft>
                <a:spcPts val="0"/>
              </a:spcAft>
            </a:pPr>
            <a:r>
              <a:rPr lang="zh-CN" altLang="zh-CN" sz="2800" b="1" kern="100" dirty="0" smtClean="0">
                <a:cs typeface="Times New Roman" panose="02020603050405020304" pitchFamily="18" charset="0"/>
              </a:rPr>
              <a:t> </a:t>
            </a:r>
            <a:endParaRPr lang="zh-CN" altLang="zh-CN" sz="2800" kern="100" dirty="0">
              <a:cs typeface="Times New Roman" panose="02020603050405020304" pitchFamily="18" charset="0"/>
            </a:endParaRPr>
          </a:p>
        </p:txBody>
      </p:sp>
      <p:pic>
        <p:nvPicPr>
          <p:cNvPr id="7" name="图片 6"/>
          <p:cNvPicPr/>
          <p:nvPr/>
        </p:nvPicPr>
        <p:blipFill>
          <a:blip r:embed="rId2"/>
          <a:stretch>
            <a:fillRect/>
          </a:stretch>
        </p:blipFill>
        <p:spPr>
          <a:xfrm>
            <a:off x="395429" y="2972283"/>
            <a:ext cx="6097538" cy="3528392"/>
          </a:xfrm>
          <a:prstGeom prst="rect">
            <a:avLst/>
          </a:prstGeom>
          <a:ln>
            <a:solidFill>
              <a:schemeClr val="tx1"/>
            </a:solidFill>
          </a:ln>
        </p:spPr>
      </p:pic>
      <p:pic>
        <p:nvPicPr>
          <p:cNvPr id="8" name="图片 7"/>
          <p:cNvPicPr/>
          <p:nvPr/>
        </p:nvPicPr>
        <p:blipFill>
          <a:blip r:embed="rId3"/>
          <a:stretch>
            <a:fillRect/>
          </a:stretch>
        </p:blipFill>
        <p:spPr>
          <a:xfrm>
            <a:off x="4425349" y="748452"/>
            <a:ext cx="4633143" cy="2144646"/>
          </a:xfrm>
          <a:prstGeom prst="rect">
            <a:avLst/>
          </a:prstGeom>
          <a:ln>
            <a:solidFill>
              <a:schemeClr val="tx1"/>
            </a:solidFill>
          </a:ln>
        </p:spPr>
      </p:pic>
      <p:sp>
        <p:nvSpPr>
          <p:cNvPr id="9" name="矩形 8"/>
          <p:cNvSpPr/>
          <p:nvPr/>
        </p:nvSpPr>
        <p:spPr>
          <a:xfrm>
            <a:off x="6520926" y="2862586"/>
            <a:ext cx="2262158" cy="369332"/>
          </a:xfrm>
          <a:prstGeom prst="rect">
            <a:avLst/>
          </a:prstGeom>
        </p:spPr>
        <p:txBody>
          <a:bodyPr wrap="none">
            <a:spAutoFit/>
          </a:bodyPr>
          <a:lstStyle/>
          <a:p>
            <a:r>
              <a:rPr lang="zh-CN" altLang="zh-CN" dirty="0">
                <a:cs typeface="Times New Roman" panose="02020603050405020304" pitchFamily="18" charset="0"/>
              </a:rPr>
              <a:t>中国石油进口增长图</a:t>
            </a:r>
            <a:endParaRPr lang="zh-CN" altLang="en-US" dirty="0"/>
          </a:p>
        </p:txBody>
      </p:sp>
      <p:sp>
        <p:nvSpPr>
          <p:cNvPr id="10" name="矩形 9"/>
          <p:cNvSpPr/>
          <p:nvPr/>
        </p:nvSpPr>
        <p:spPr>
          <a:xfrm>
            <a:off x="1691680" y="6500675"/>
            <a:ext cx="3877985" cy="369332"/>
          </a:xfrm>
          <a:prstGeom prst="rect">
            <a:avLst/>
          </a:prstGeom>
        </p:spPr>
        <p:txBody>
          <a:bodyPr wrap="none">
            <a:spAutoFit/>
          </a:bodyPr>
          <a:lstStyle/>
          <a:p>
            <a:r>
              <a:rPr lang="zh-CN" altLang="zh-CN" dirty="0">
                <a:cs typeface="Times New Roman" panose="02020603050405020304" pitchFamily="18" charset="0"/>
              </a:rPr>
              <a:t>中国汽、柴油总消耗量及汽车消耗量</a:t>
            </a:r>
            <a:endParaRPr lang="zh-CN" altLang="en-US" dirty="0"/>
          </a:p>
        </p:txBody>
      </p:sp>
    </p:spTree>
    <p:extLst>
      <p:ext uri="{BB962C8B-B14F-4D97-AF65-F5344CB8AC3E}">
        <p14:creationId xmlns:p14="http://schemas.microsoft.com/office/powerpoint/2010/main" val="405536223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691680" y="116632"/>
            <a:ext cx="4657044" cy="523220"/>
          </a:xfrm>
          <a:prstGeom prst="rect">
            <a:avLst/>
          </a:prstGeom>
        </p:spPr>
        <p:txBody>
          <a:bodyPr wrap="none">
            <a:spAutoFit/>
          </a:bodyPr>
          <a:lstStyle/>
          <a:p>
            <a:r>
              <a:rPr lang="zh-CN" altLang="en-US" sz="2800" b="1" dirty="0"/>
              <a:t>任务</a:t>
            </a:r>
            <a:r>
              <a:rPr lang="zh-CN" altLang="en-US" sz="2800" b="1" dirty="0" smtClean="0"/>
              <a:t>一  </a:t>
            </a:r>
            <a:r>
              <a:rPr lang="zh-CN" altLang="en-US" sz="2800" b="1" dirty="0" smtClean="0"/>
              <a:t>认清形势，分析问题</a:t>
            </a:r>
            <a:endParaRPr lang="zh-CN" altLang="en-US" sz="2800" b="1" dirty="0"/>
          </a:p>
        </p:txBody>
      </p:sp>
      <p:pic>
        <p:nvPicPr>
          <p:cNvPr id="10" name="图片 9"/>
          <p:cNvPicPr/>
          <p:nvPr/>
        </p:nvPicPr>
        <p:blipFill rotWithShape="1">
          <a:blip r:embed="rId2"/>
          <a:srcRect b="12683"/>
          <a:stretch/>
        </p:blipFill>
        <p:spPr bwMode="auto">
          <a:xfrm>
            <a:off x="1139882" y="1196752"/>
            <a:ext cx="6528462" cy="3816424"/>
          </a:xfrm>
          <a:prstGeom prst="rect">
            <a:avLst/>
          </a:prstGeom>
          <a:ln>
            <a:noFill/>
          </a:ln>
          <a:extLst>
            <a:ext uri="{53640926-AAD7-44D8-BBD7-CCE9431645EC}">
              <a14:shadowObscured xmlns:a14="http://schemas.microsoft.com/office/drawing/2010/main"/>
            </a:ext>
          </a:extLst>
        </p:spPr>
      </p:pic>
      <p:sp>
        <p:nvSpPr>
          <p:cNvPr id="11" name="矩形 10"/>
          <p:cNvSpPr/>
          <p:nvPr/>
        </p:nvSpPr>
        <p:spPr>
          <a:xfrm>
            <a:off x="2483768" y="5013176"/>
            <a:ext cx="3185487" cy="369332"/>
          </a:xfrm>
          <a:prstGeom prst="rect">
            <a:avLst/>
          </a:prstGeom>
        </p:spPr>
        <p:txBody>
          <a:bodyPr wrap="none">
            <a:spAutoFit/>
          </a:bodyPr>
          <a:lstStyle/>
          <a:p>
            <a:r>
              <a:rPr lang="zh-CN" altLang="zh-CN" dirty="0">
                <a:cs typeface="Times New Roman" panose="02020603050405020304" pitchFamily="18" charset="0"/>
              </a:rPr>
              <a:t>世界主要国家钢铁产量示意图</a:t>
            </a:r>
            <a:endParaRPr lang="zh-CN" altLang="en-US" dirty="0"/>
          </a:p>
        </p:txBody>
      </p:sp>
    </p:spTree>
    <p:extLst>
      <p:ext uri="{BB962C8B-B14F-4D97-AF65-F5344CB8AC3E}">
        <p14:creationId xmlns:p14="http://schemas.microsoft.com/office/powerpoint/2010/main" val="2340361493"/>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691680" y="116632"/>
            <a:ext cx="4657044" cy="523220"/>
          </a:xfrm>
          <a:prstGeom prst="rect">
            <a:avLst/>
          </a:prstGeom>
        </p:spPr>
        <p:txBody>
          <a:bodyPr wrap="none">
            <a:spAutoFit/>
          </a:bodyPr>
          <a:lstStyle/>
          <a:p>
            <a:r>
              <a:rPr lang="zh-CN" altLang="en-US" sz="2800" b="1" dirty="0"/>
              <a:t>任务</a:t>
            </a:r>
            <a:r>
              <a:rPr lang="zh-CN" altLang="en-US" sz="2800" b="1" dirty="0" smtClean="0"/>
              <a:t>一  </a:t>
            </a:r>
            <a:r>
              <a:rPr lang="zh-CN" altLang="en-US" sz="2800" b="1" dirty="0" smtClean="0"/>
              <a:t>认清形势，分析问题</a:t>
            </a:r>
            <a:endParaRPr lang="zh-CN" altLang="en-US" sz="2800" b="1" dirty="0"/>
          </a:p>
        </p:txBody>
      </p:sp>
      <p:pic>
        <p:nvPicPr>
          <p:cNvPr id="8" name="图片 7"/>
          <p:cNvPicPr/>
          <p:nvPr/>
        </p:nvPicPr>
        <p:blipFill rotWithShape="1">
          <a:blip r:embed="rId2"/>
          <a:srcRect b="8636"/>
          <a:stretch/>
        </p:blipFill>
        <p:spPr bwMode="auto">
          <a:xfrm>
            <a:off x="1332080" y="1052736"/>
            <a:ext cx="5976223" cy="3746410"/>
          </a:xfrm>
          <a:prstGeom prst="rect">
            <a:avLst/>
          </a:prstGeom>
          <a:ln>
            <a:noFill/>
          </a:ln>
          <a:extLst>
            <a:ext uri="{53640926-AAD7-44D8-BBD7-CCE9431645EC}">
              <a14:shadowObscured xmlns:a14="http://schemas.microsoft.com/office/drawing/2010/main"/>
            </a:ext>
          </a:extLst>
        </p:spPr>
      </p:pic>
      <p:sp>
        <p:nvSpPr>
          <p:cNvPr id="9" name="矩形 8"/>
          <p:cNvSpPr/>
          <p:nvPr/>
        </p:nvSpPr>
        <p:spPr>
          <a:xfrm>
            <a:off x="2051720" y="5027364"/>
            <a:ext cx="4842351" cy="369332"/>
          </a:xfrm>
          <a:prstGeom prst="rect">
            <a:avLst/>
          </a:prstGeom>
        </p:spPr>
        <p:txBody>
          <a:bodyPr wrap="none">
            <a:spAutoFit/>
          </a:bodyPr>
          <a:lstStyle/>
          <a:p>
            <a:pPr indent="269240" algn="just">
              <a:spcAft>
                <a:spcPts val="0"/>
              </a:spcAft>
            </a:pPr>
            <a:r>
              <a:rPr lang="zh-CN" altLang="zh-CN" kern="100" dirty="0">
                <a:cs typeface="Times New Roman" panose="02020603050405020304" pitchFamily="18" charset="0"/>
              </a:rPr>
              <a:t>世界主要国家橡胶资源消耗示意图（万吨）</a:t>
            </a:r>
          </a:p>
        </p:txBody>
      </p:sp>
    </p:spTree>
    <p:extLst>
      <p:ext uri="{BB962C8B-B14F-4D97-AF65-F5344CB8AC3E}">
        <p14:creationId xmlns:p14="http://schemas.microsoft.com/office/powerpoint/2010/main" val="138326260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1680" y="116632"/>
            <a:ext cx="4657044" cy="523220"/>
          </a:xfrm>
          <a:prstGeom prst="rect">
            <a:avLst/>
          </a:prstGeom>
        </p:spPr>
        <p:txBody>
          <a:bodyPr wrap="none">
            <a:spAutoFit/>
          </a:bodyPr>
          <a:lstStyle/>
          <a:p>
            <a:r>
              <a:rPr lang="zh-CN" altLang="en-US" sz="2800" b="1" dirty="0"/>
              <a:t>任务</a:t>
            </a:r>
            <a:r>
              <a:rPr lang="zh-CN" altLang="en-US" sz="2800" b="1" dirty="0" smtClean="0"/>
              <a:t>一  </a:t>
            </a:r>
            <a:r>
              <a:rPr lang="zh-CN" altLang="en-US" sz="2800" b="1" dirty="0" smtClean="0"/>
              <a:t>认清形势，分析问题</a:t>
            </a:r>
            <a:endParaRPr lang="zh-CN" altLang="en-US" sz="2800" b="1" dirty="0"/>
          </a:p>
        </p:txBody>
      </p:sp>
      <p:sp>
        <p:nvSpPr>
          <p:cNvPr id="6" name="矩形 5"/>
          <p:cNvSpPr/>
          <p:nvPr/>
        </p:nvSpPr>
        <p:spPr>
          <a:xfrm>
            <a:off x="539552" y="836712"/>
            <a:ext cx="8280920" cy="2388411"/>
          </a:xfrm>
          <a:prstGeom prst="rect">
            <a:avLst/>
          </a:prstGeom>
        </p:spPr>
        <p:txBody>
          <a:bodyPr wrap="square">
            <a:spAutoFit/>
          </a:bodyPr>
          <a:lstStyle/>
          <a:p>
            <a:pPr marL="342900" lvl="0" indent="-342900" algn="just">
              <a:spcAft>
                <a:spcPts val="0"/>
              </a:spcAft>
              <a:buFont typeface="+mj-ea"/>
              <a:buAutoNum type="ea1JpnKorPlain"/>
            </a:pPr>
            <a:r>
              <a:rPr lang="zh-CN" altLang="en-US" sz="2800" b="1" kern="100" dirty="0" smtClean="0">
                <a:cs typeface="Times New Roman" panose="02020603050405020304" pitchFamily="18" charset="0"/>
              </a:rPr>
              <a:t>、</a:t>
            </a:r>
            <a:r>
              <a:rPr lang="zh-CN" altLang="zh-CN" sz="2800" b="1" kern="100" dirty="0" smtClean="0">
                <a:cs typeface="Times New Roman" panose="02020603050405020304" pitchFamily="18" charset="0"/>
              </a:rPr>
              <a:t>汽车</a:t>
            </a:r>
            <a:r>
              <a:rPr lang="zh-CN" altLang="zh-CN" sz="2800" b="1" kern="100" dirty="0">
                <a:cs typeface="Times New Roman" panose="02020603050405020304" pitchFamily="18" charset="0"/>
              </a:rPr>
              <a:t>与环境</a:t>
            </a:r>
            <a:endParaRPr lang="zh-CN" altLang="zh-CN" sz="2800" kern="100" dirty="0">
              <a:cs typeface="Times New Roman" panose="02020603050405020304" pitchFamily="18" charset="0"/>
            </a:endParaRPr>
          </a:p>
          <a:p>
            <a:pPr indent="266700" algn="just">
              <a:lnSpc>
                <a:spcPct val="150000"/>
              </a:lnSpc>
              <a:spcAft>
                <a:spcPts val="0"/>
              </a:spcAft>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汽车</a:t>
            </a:r>
            <a:r>
              <a:rPr lang="zh-CN" altLang="zh-CN" sz="2800" kern="100" dirty="0">
                <a:cs typeface="Times New Roman" panose="02020603050405020304" pitchFamily="18" charset="0"/>
              </a:rPr>
              <a:t>对环境的危害主要包括三个方面：汽车排放物对大气的污染；噪声对环境的危害；汽车电气设备对无线电通讯及电视广播等的电波干扰。</a:t>
            </a:r>
          </a:p>
        </p:txBody>
      </p:sp>
      <p:sp>
        <p:nvSpPr>
          <p:cNvPr id="7" name="矩形 6"/>
          <p:cNvSpPr/>
          <p:nvPr/>
        </p:nvSpPr>
        <p:spPr>
          <a:xfrm>
            <a:off x="395536" y="3435748"/>
            <a:ext cx="3152786" cy="523220"/>
          </a:xfrm>
          <a:prstGeom prst="rect">
            <a:avLst/>
          </a:prstGeom>
        </p:spPr>
        <p:txBody>
          <a:bodyPr wrap="none">
            <a:spAutoFit/>
          </a:bodyPr>
          <a:lstStyle/>
          <a:p>
            <a:pPr indent="269240" algn="just">
              <a:spcAft>
                <a:spcPts val="0"/>
              </a:spcAft>
            </a:pP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、汽车排放污染</a:t>
            </a:r>
          </a:p>
        </p:txBody>
      </p:sp>
      <p:sp>
        <p:nvSpPr>
          <p:cNvPr id="8" name="矩形 7"/>
          <p:cNvSpPr/>
          <p:nvPr/>
        </p:nvSpPr>
        <p:spPr>
          <a:xfrm>
            <a:off x="402860" y="4390748"/>
            <a:ext cx="3152786" cy="523220"/>
          </a:xfrm>
          <a:prstGeom prst="rect">
            <a:avLst/>
          </a:prstGeom>
        </p:spPr>
        <p:txBody>
          <a:bodyPr wrap="square">
            <a:spAutoFit/>
          </a:bodyPr>
          <a:lstStyle/>
          <a:p>
            <a:pPr indent="269240" algn="just">
              <a:spcAft>
                <a:spcPts val="0"/>
              </a:spcAft>
            </a:pPr>
            <a:r>
              <a:rPr lang="en-US" altLang="zh-CN" sz="2800" kern="100" dirty="0" smtClean="0">
                <a:cs typeface="Times New Roman" panose="02020603050405020304" pitchFamily="18" charset="0"/>
              </a:rPr>
              <a:t>2</a:t>
            </a:r>
            <a:r>
              <a:rPr lang="zh-CN" altLang="zh-CN" sz="2800" kern="100" dirty="0" smtClean="0">
                <a:cs typeface="Times New Roman" panose="02020603050405020304" pitchFamily="18" charset="0"/>
              </a:rPr>
              <a:t>、汽车噪声污染</a:t>
            </a:r>
            <a:endParaRPr lang="zh-CN" altLang="zh-CN" sz="2800" kern="100" dirty="0">
              <a:cs typeface="Times New Roman" panose="02020603050405020304" pitchFamily="18" charset="0"/>
            </a:endParaRPr>
          </a:p>
        </p:txBody>
      </p:sp>
      <p:sp>
        <p:nvSpPr>
          <p:cNvPr id="9" name="矩形 8"/>
          <p:cNvSpPr/>
          <p:nvPr/>
        </p:nvSpPr>
        <p:spPr>
          <a:xfrm>
            <a:off x="395536" y="5294244"/>
            <a:ext cx="3152786" cy="523220"/>
          </a:xfrm>
          <a:prstGeom prst="rect">
            <a:avLst/>
          </a:prstGeom>
        </p:spPr>
        <p:txBody>
          <a:bodyPr wrap="none">
            <a:spAutoFit/>
          </a:bodyPr>
          <a:lstStyle/>
          <a:p>
            <a:pPr indent="269240" algn="just">
              <a:spcBef>
                <a:spcPts val="600"/>
              </a:spcBef>
              <a:spcAft>
                <a:spcPts val="0"/>
              </a:spcAft>
            </a:pPr>
            <a:r>
              <a:rPr lang="en-US" altLang="zh-CN" sz="2800" kern="100" dirty="0">
                <a:cs typeface="Times New Roman" panose="02020603050405020304" pitchFamily="18" charset="0"/>
              </a:rPr>
              <a:t>3</a:t>
            </a:r>
            <a:r>
              <a:rPr lang="zh-CN" altLang="zh-CN" sz="2800" kern="100" dirty="0">
                <a:cs typeface="Times New Roman" panose="02020603050405020304" pitchFamily="18" charset="0"/>
              </a:rPr>
              <a:t>、汽车电波干扰</a:t>
            </a:r>
          </a:p>
        </p:txBody>
      </p:sp>
    </p:spTree>
    <p:extLst>
      <p:ext uri="{BB962C8B-B14F-4D97-AF65-F5344CB8AC3E}">
        <p14:creationId xmlns:p14="http://schemas.microsoft.com/office/powerpoint/2010/main" val="25328467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1680" y="116632"/>
            <a:ext cx="4657044" cy="523220"/>
          </a:xfrm>
          <a:prstGeom prst="rect">
            <a:avLst/>
          </a:prstGeom>
        </p:spPr>
        <p:txBody>
          <a:bodyPr wrap="none">
            <a:spAutoFit/>
          </a:bodyPr>
          <a:lstStyle/>
          <a:p>
            <a:r>
              <a:rPr lang="zh-CN" altLang="en-US" sz="2800" b="1" dirty="0"/>
              <a:t>任务</a:t>
            </a:r>
            <a:r>
              <a:rPr lang="zh-CN" altLang="en-US" sz="2800" b="1" dirty="0" smtClean="0"/>
              <a:t>一  </a:t>
            </a:r>
            <a:r>
              <a:rPr lang="zh-CN" altLang="en-US" sz="2800" b="1" dirty="0" smtClean="0"/>
              <a:t>认清形势，分析问题</a:t>
            </a:r>
            <a:endParaRPr lang="zh-CN" altLang="en-US" sz="2800" b="1" dirty="0"/>
          </a:p>
        </p:txBody>
      </p:sp>
      <p:sp>
        <p:nvSpPr>
          <p:cNvPr id="6" name="矩形 5"/>
          <p:cNvSpPr/>
          <p:nvPr/>
        </p:nvSpPr>
        <p:spPr>
          <a:xfrm>
            <a:off x="683568" y="1052736"/>
            <a:ext cx="4572000" cy="3062377"/>
          </a:xfrm>
          <a:prstGeom prst="rect">
            <a:avLst/>
          </a:prstGeom>
        </p:spPr>
        <p:txBody>
          <a:bodyPr>
            <a:spAutoFit/>
          </a:bodyPr>
          <a:lstStyle/>
          <a:p>
            <a:pPr lvl="0" algn="just">
              <a:spcAft>
                <a:spcPts val="0"/>
              </a:spcAft>
            </a:pPr>
            <a:r>
              <a:rPr lang="zh-CN" altLang="en-US" sz="2800" b="1" kern="100" dirty="0" smtClean="0">
                <a:cs typeface="Times New Roman" panose="02020603050405020304" pitchFamily="18" charset="0"/>
              </a:rPr>
              <a:t>三、</a:t>
            </a:r>
            <a:r>
              <a:rPr lang="zh-CN" altLang="zh-CN" sz="2800" b="1" kern="100" dirty="0" smtClean="0">
                <a:cs typeface="Times New Roman" panose="02020603050405020304" pitchFamily="18" charset="0"/>
              </a:rPr>
              <a:t>汽车</a:t>
            </a:r>
            <a:r>
              <a:rPr lang="zh-CN" altLang="zh-CN" sz="2800" b="1" kern="100" dirty="0">
                <a:cs typeface="Times New Roman" panose="02020603050405020304" pitchFamily="18" charset="0"/>
              </a:rPr>
              <a:t>与交通</a:t>
            </a:r>
            <a:endParaRPr lang="zh-CN" altLang="zh-CN" sz="2800" kern="100" dirty="0">
              <a:cs typeface="Times New Roman" panose="02020603050405020304" pitchFamily="18" charset="0"/>
            </a:endParaRPr>
          </a:p>
          <a:p>
            <a:pPr marL="269240" algn="just">
              <a:spcBef>
                <a:spcPts val="600"/>
              </a:spcBef>
              <a:spcAft>
                <a:spcPts val="0"/>
              </a:spcAft>
            </a:pP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a:t>
            </a:r>
            <a:r>
              <a:rPr lang="zh-CN" altLang="zh-CN" sz="2800" kern="100" dirty="0" smtClean="0">
                <a:cs typeface="Times New Roman" panose="02020603050405020304" pitchFamily="18" charset="0"/>
              </a:rPr>
              <a:t>交通事故</a:t>
            </a:r>
            <a:endParaRPr lang="en-US" altLang="zh-CN" sz="2800" kern="100" dirty="0" smtClean="0">
              <a:cs typeface="Times New Roman" panose="02020603050405020304" pitchFamily="18" charset="0"/>
            </a:endParaRPr>
          </a:p>
          <a:p>
            <a:pPr marL="269240" algn="just">
              <a:spcBef>
                <a:spcPts val="600"/>
              </a:spcBef>
              <a:spcAft>
                <a:spcPts val="0"/>
              </a:spcAft>
            </a:pPr>
            <a:r>
              <a:rPr lang="en-US" altLang="zh-CN" sz="2800" dirty="0"/>
              <a:t>2</a:t>
            </a:r>
            <a:r>
              <a:rPr lang="zh-CN" altLang="zh-CN" sz="2800" dirty="0"/>
              <a:t>、交通堵塞</a:t>
            </a:r>
          </a:p>
          <a:p>
            <a:pPr marL="269240" algn="just">
              <a:spcBef>
                <a:spcPts val="600"/>
              </a:spcBef>
              <a:spcAft>
                <a:spcPts val="0"/>
              </a:spcAft>
            </a:pPr>
            <a:endParaRPr lang="en-US" altLang="zh-CN" sz="2800" b="1" kern="100" dirty="0">
              <a:cs typeface="Times New Roman" panose="02020603050405020304" pitchFamily="18" charset="0"/>
            </a:endParaRPr>
          </a:p>
          <a:p>
            <a:pPr marL="269240" algn="just">
              <a:spcBef>
                <a:spcPts val="600"/>
              </a:spcBef>
              <a:spcAft>
                <a:spcPts val="0"/>
              </a:spcAft>
            </a:pPr>
            <a:endParaRPr lang="en-US" altLang="zh-CN" sz="2800" b="1" kern="100" dirty="0" smtClean="0">
              <a:cs typeface="Times New Roman" panose="02020603050405020304" pitchFamily="18" charset="0"/>
            </a:endParaRPr>
          </a:p>
          <a:p>
            <a:pPr marL="269240" algn="just">
              <a:spcBef>
                <a:spcPts val="600"/>
              </a:spcBef>
              <a:spcAft>
                <a:spcPts val="0"/>
              </a:spcAft>
            </a:pP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122783445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1680" y="116632"/>
            <a:ext cx="6118983" cy="523220"/>
          </a:xfrm>
          <a:prstGeom prst="rect">
            <a:avLst/>
          </a:prstGeom>
        </p:spPr>
        <p:txBody>
          <a:bodyPr wrap="none">
            <a:spAutoFit/>
          </a:bodyPr>
          <a:lstStyle/>
          <a:p>
            <a:r>
              <a:rPr lang="zh-CN" altLang="en-US" sz="2800" b="1" dirty="0" smtClean="0"/>
              <a:t>任务二  迎接挑战，构建和谐汽车社会</a:t>
            </a:r>
            <a:endParaRPr lang="zh-CN" altLang="en-US" sz="2800" b="1" dirty="0"/>
          </a:p>
        </p:txBody>
      </p:sp>
      <p:sp>
        <p:nvSpPr>
          <p:cNvPr id="6" name="矩形 5"/>
          <p:cNvSpPr/>
          <p:nvPr/>
        </p:nvSpPr>
        <p:spPr>
          <a:xfrm>
            <a:off x="539552" y="980728"/>
            <a:ext cx="8136904" cy="2462213"/>
          </a:xfrm>
          <a:prstGeom prst="rect">
            <a:avLst/>
          </a:prstGeom>
        </p:spPr>
        <p:txBody>
          <a:bodyPr wrap="square">
            <a:spAutoFit/>
          </a:bodyPr>
          <a:lstStyle/>
          <a:p>
            <a:pPr indent="267970" algn="just">
              <a:spcAft>
                <a:spcPts val="0"/>
              </a:spcAft>
            </a:pPr>
            <a:r>
              <a:rPr lang="zh-CN" altLang="zh-CN" sz="2800" b="1" kern="100" dirty="0">
                <a:cs typeface="Times New Roman" panose="02020603050405020304" pitchFamily="18" charset="0"/>
              </a:rPr>
              <a:t>一、宏观政策保障</a:t>
            </a:r>
            <a:endParaRPr lang="zh-CN" altLang="zh-CN" sz="2800" kern="100" dirty="0">
              <a:cs typeface="Times New Roman" panose="02020603050405020304" pitchFamily="18" charset="0"/>
            </a:endParaRPr>
          </a:p>
          <a:p>
            <a:pPr>
              <a:lnSpc>
                <a:spcPct val="150000"/>
              </a:lnSpc>
            </a:pPr>
            <a:r>
              <a:rPr lang="en-US" altLang="zh-CN" sz="2800" dirty="0" smtClean="0">
                <a:cs typeface="Times New Roman" panose="02020603050405020304" pitchFamily="18" charset="0"/>
              </a:rPr>
              <a:t>        </a:t>
            </a:r>
            <a:r>
              <a:rPr lang="zh-CN" altLang="zh-CN" sz="2800" dirty="0" smtClean="0">
                <a:cs typeface="Times New Roman" panose="02020603050405020304" pitchFamily="18" charset="0"/>
              </a:rPr>
              <a:t>创建</a:t>
            </a:r>
            <a:r>
              <a:rPr lang="zh-CN" altLang="zh-CN" sz="2800" dirty="0">
                <a:cs typeface="Times New Roman" panose="02020603050405020304" pitchFamily="18" charset="0"/>
              </a:rPr>
              <a:t>政府、社会、市场三者相结合的综合治理机制。汽车社会的各种问题涉及政府、市场和社会的方方面面，需要三方力量共同治理。</a:t>
            </a:r>
            <a:endParaRPr lang="zh-CN" altLang="en-US" sz="2800" dirty="0"/>
          </a:p>
        </p:txBody>
      </p:sp>
      <p:sp>
        <p:nvSpPr>
          <p:cNvPr id="7" name="矩形 6"/>
          <p:cNvSpPr/>
          <p:nvPr/>
        </p:nvSpPr>
        <p:spPr>
          <a:xfrm>
            <a:off x="683568" y="3599151"/>
            <a:ext cx="4152099" cy="523220"/>
          </a:xfrm>
          <a:prstGeom prst="rect">
            <a:avLst/>
          </a:prstGeom>
        </p:spPr>
        <p:txBody>
          <a:bodyPr wrap="none">
            <a:spAutoFit/>
          </a:bodyPr>
          <a:lstStyle/>
          <a:p>
            <a:r>
              <a:rPr lang="zh-CN" altLang="zh-CN" sz="2800" b="1" dirty="0" smtClean="0">
                <a:cs typeface="Times New Roman" panose="02020603050405020304" pitchFamily="18" charset="0"/>
              </a:rPr>
              <a:t>二</a:t>
            </a:r>
            <a:r>
              <a:rPr lang="zh-CN" altLang="en-US" sz="2800" b="1" dirty="0" smtClean="0">
                <a:cs typeface="Times New Roman" panose="02020603050405020304" pitchFamily="18" charset="0"/>
              </a:rPr>
              <a:t>、</a:t>
            </a:r>
            <a:r>
              <a:rPr lang="zh-CN" altLang="zh-CN" sz="2800" b="1" dirty="0" smtClean="0">
                <a:cs typeface="Times New Roman" panose="02020603050405020304" pitchFamily="18" charset="0"/>
              </a:rPr>
              <a:t>使用</a:t>
            </a:r>
            <a:r>
              <a:rPr lang="zh-CN" altLang="zh-CN" sz="2800" b="1" dirty="0">
                <a:cs typeface="Times New Roman" panose="02020603050405020304" pitchFamily="18" charset="0"/>
              </a:rPr>
              <a:t>节能与环保汽车</a:t>
            </a:r>
            <a:endParaRPr lang="zh-CN" altLang="en-US" sz="2800" dirty="0"/>
          </a:p>
        </p:txBody>
      </p:sp>
      <p:sp>
        <p:nvSpPr>
          <p:cNvPr id="8" name="矩形 7"/>
          <p:cNvSpPr/>
          <p:nvPr/>
        </p:nvSpPr>
        <p:spPr>
          <a:xfrm>
            <a:off x="899592" y="4122371"/>
            <a:ext cx="4317207" cy="2603854"/>
          </a:xfrm>
          <a:prstGeom prst="rect">
            <a:avLst/>
          </a:prstGeom>
        </p:spPr>
        <p:txBody>
          <a:bodyPr wrap="none">
            <a:spAutoFit/>
          </a:bodyPr>
          <a:lstStyle/>
          <a:p>
            <a:pPr>
              <a:lnSpc>
                <a:spcPct val="150000"/>
              </a:lnSpc>
            </a:pPr>
            <a:r>
              <a:rPr lang="zh-CN" altLang="zh-CN" sz="2800" dirty="0">
                <a:cs typeface="Times New Roman" panose="02020603050405020304" pitchFamily="18" charset="0"/>
              </a:rPr>
              <a:t>（</a:t>
            </a:r>
            <a:r>
              <a:rPr lang="en-US" altLang="zh-CN" sz="2800" dirty="0">
                <a:cs typeface="Times New Roman" panose="02020603050405020304" pitchFamily="18" charset="0"/>
              </a:rPr>
              <a:t>1</a:t>
            </a:r>
            <a:r>
              <a:rPr lang="zh-CN" altLang="zh-CN" sz="2800" dirty="0">
                <a:cs typeface="Times New Roman" panose="02020603050405020304" pitchFamily="18" charset="0"/>
              </a:rPr>
              <a:t>）使用小排量汽车</a:t>
            </a:r>
            <a:r>
              <a:rPr lang="zh-CN" altLang="zh-CN" sz="2800" dirty="0" smtClean="0">
                <a:cs typeface="Times New Roman" panose="02020603050405020304" pitchFamily="18" charset="0"/>
              </a:rPr>
              <a:t>。</a:t>
            </a:r>
            <a:endParaRPr lang="en-US" altLang="zh-CN" sz="2800" dirty="0" smtClean="0">
              <a:cs typeface="Times New Roman" panose="02020603050405020304" pitchFamily="18" charset="0"/>
            </a:endParaRPr>
          </a:p>
          <a:p>
            <a:pPr>
              <a:lnSpc>
                <a:spcPct val="150000"/>
              </a:lnSpc>
            </a:pPr>
            <a:r>
              <a:rPr lang="zh-CN" altLang="zh-CN" sz="2800" dirty="0" smtClean="0"/>
              <a:t>（</a:t>
            </a:r>
            <a:r>
              <a:rPr lang="en-US" altLang="zh-CN" sz="2800" dirty="0"/>
              <a:t>2</a:t>
            </a:r>
            <a:r>
              <a:rPr lang="zh-CN" altLang="zh-CN" sz="2800" dirty="0"/>
              <a:t>）采用汽车节能技术</a:t>
            </a:r>
            <a:r>
              <a:rPr lang="zh-CN" altLang="zh-CN" sz="2800" dirty="0" smtClean="0"/>
              <a:t>。</a:t>
            </a:r>
            <a:endParaRPr lang="en-US" altLang="zh-CN" sz="2800" dirty="0"/>
          </a:p>
          <a:p>
            <a:pPr>
              <a:lnSpc>
                <a:spcPct val="150000"/>
              </a:lnSpc>
            </a:pPr>
            <a:r>
              <a:rPr lang="zh-CN" altLang="zh-CN" sz="2800" dirty="0"/>
              <a:t>（</a:t>
            </a:r>
            <a:r>
              <a:rPr lang="en-US" altLang="zh-CN" sz="2800" dirty="0"/>
              <a:t>3</a:t>
            </a:r>
            <a:r>
              <a:rPr lang="zh-CN" altLang="zh-CN" sz="2800" dirty="0"/>
              <a:t>）降低汽车排放措施</a:t>
            </a:r>
            <a:r>
              <a:rPr lang="zh-CN" altLang="zh-CN" sz="2800" dirty="0" smtClean="0"/>
              <a:t>。</a:t>
            </a:r>
            <a:endParaRPr lang="en-US" altLang="zh-CN" sz="2800" dirty="0" smtClean="0"/>
          </a:p>
          <a:p>
            <a:pPr>
              <a:lnSpc>
                <a:spcPct val="150000"/>
              </a:lnSpc>
            </a:pPr>
            <a:r>
              <a:rPr lang="zh-CN" altLang="zh-CN" sz="2800" dirty="0"/>
              <a:t>（</a:t>
            </a:r>
            <a:r>
              <a:rPr lang="en-US" altLang="zh-CN" sz="2800" dirty="0"/>
              <a:t>4</a:t>
            </a:r>
            <a:r>
              <a:rPr lang="zh-CN" altLang="zh-CN" sz="2800" dirty="0"/>
              <a:t>）研究新能源汽车。</a:t>
            </a:r>
            <a:endParaRPr lang="zh-CN" altLang="en-US" sz="2800" dirty="0"/>
          </a:p>
        </p:txBody>
      </p:sp>
    </p:spTree>
    <p:extLst>
      <p:ext uri="{BB962C8B-B14F-4D97-AF65-F5344CB8AC3E}">
        <p14:creationId xmlns:p14="http://schemas.microsoft.com/office/powerpoint/2010/main" val="423525234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1680" y="116632"/>
            <a:ext cx="6118983" cy="523220"/>
          </a:xfrm>
          <a:prstGeom prst="rect">
            <a:avLst/>
          </a:prstGeom>
        </p:spPr>
        <p:txBody>
          <a:bodyPr wrap="none">
            <a:spAutoFit/>
          </a:bodyPr>
          <a:lstStyle/>
          <a:p>
            <a:r>
              <a:rPr lang="zh-CN" altLang="en-US" sz="2800" b="1" dirty="0" smtClean="0"/>
              <a:t>任务二  迎接挑战，构建和谐汽车社会</a:t>
            </a:r>
            <a:endParaRPr lang="zh-CN" altLang="en-US" sz="2800" b="1" dirty="0"/>
          </a:p>
        </p:txBody>
      </p:sp>
      <p:sp>
        <p:nvSpPr>
          <p:cNvPr id="6" name="矩形 5"/>
          <p:cNvSpPr/>
          <p:nvPr/>
        </p:nvSpPr>
        <p:spPr>
          <a:xfrm>
            <a:off x="618003" y="785568"/>
            <a:ext cx="4062009" cy="523220"/>
          </a:xfrm>
          <a:prstGeom prst="rect">
            <a:avLst/>
          </a:prstGeom>
        </p:spPr>
        <p:txBody>
          <a:bodyPr wrap="none">
            <a:spAutoFit/>
          </a:bodyPr>
          <a:lstStyle/>
          <a:p>
            <a:pPr indent="267970" algn="just">
              <a:spcAft>
                <a:spcPts val="0"/>
              </a:spcAft>
            </a:pPr>
            <a:r>
              <a:rPr lang="zh-CN" altLang="zh-CN" sz="2800" b="1" kern="100" dirty="0" smtClean="0">
                <a:cs typeface="Times New Roman" panose="02020603050405020304" pitchFamily="18" charset="0"/>
              </a:rPr>
              <a:t>三</a:t>
            </a:r>
            <a:r>
              <a:rPr lang="zh-CN" altLang="en-US" sz="2800" b="1" kern="100" dirty="0" smtClean="0">
                <a:cs typeface="Times New Roman" panose="02020603050405020304" pitchFamily="18" charset="0"/>
              </a:rPr>
              <a:t>、</a:t>
            </a:r>
            <a:r>
              <a:rPr lang="zh-CN" altLang="zh-CN" sz="2800" b="1" kern="100" dirty="0" smtClean="0">
                <a:cs typeface="Times New Roman" panose="02020603050405020304" pitchFamily="18" charset="0"/>
              </a:rPr>
              <a:t>完善</a:t>
            </a:r>
            <a:r>
              <a:rPr lang="zh-CN" altLang="zh-CN" sz="2800" b="1" kern="100" dirty="0">
                <a:cs typeface="Times New Roman" panose="02020603050405020304" pitchFamily="18" charset="0"/>
              </a:rPr>
              <a:t>城市公共交通</a:t>
            </a:r>
            <a:endParaRPr lang="zh-CN" altLang="zh-CN" sz="2800" kern="100" dirty="0">
              <a:cs typeface="Times New Roman" panose="02020603050405020304" pitchFamily="18" charset="0"/>
            </a:endParaRPr>
          </a:p>
        </p:txBody>
      </p:sp>
      <p:sp>
        <p:nvSpPr>
          <p:cNvPr id="7" name="矩形 6"/>
          <p:cNvSpPr/>
          <p:nvPr/>
        </p:nvSpPr>
        <p:spPr>
          <a:xfrm>
            <a:off x="323528" y="1308788"/>
            <a:ext cx="8712968" cy="5262979"/>
          </a:xfrm>
          <a:prstGeom prst="rect">
            <a:avLst/>
          </a:prstGeom>
        </p:spPr>
        <p:txBody>
          <a:bodyPr wrap="square">
            <a:spAutoFit/>
          </a:bodyPr>
          <a:lstStyle/>
          <a:p>
            <a:pPr indent="266700" algn="just">
              <a:spcAft>
                <a:spcPts val="0"/>
              </a:spcAft>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为</a:t>
            </a:r>
            <a:r>
              <a:rPr lang="zh-CN" altLang="zh-CN" sz="2800" kern="100" dirty="0">
                <a:cs typeface="Times New Roman" panose="02020603050405020304" pitchFamily="18" charset="0"/>
              </a:rPr>
              <a:t>解决城市的交通拥挤问题，城市管理部门应进一步加强路面疏导，增加道路交通建设和管理的科技含量，完善高速公路网络，加强公共交通建设。</a:t>
            </a:r>
          </a:p>
          <a:p>
            <a:pPr indent="266700" algn="just">
              <a:spcAft>
                <a:spcPts val="0"/>
              </a:spcAft>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比较</a:t>
            </a:r>
            <a:r>
              <a:rPr lang="zh-CN" altLang="zh-CN" sz="2800" kern="100" dirty="0">
                <a:cs typeface="Times New Roman" panose="02020603050405020304" pitchFamily="18" charset="0"/>
              </a:rPr>
              <a:t>有效的措施是贯彻公交优先思想，完善城市公共交通，具体可从以下几个方面进行努力</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lgn="just">
              <a:spcAft>
                <a:spcPts val="0"/>
              </a:spcAft>
              <a:buFont typeface="Arial" panose="020B0604020202020204" pitchFamily="34" charset="0"/>
              <a:buChar char="•"/>
            </a:pPr>
            <a:r>
              <a:rPr lang="zh-CN" altLang="zh-CN" sz="2800" kern="100" dirty="0" smtClean="0">
                <a:cs typeface="Times New Roman" panose="02020603050405020304" pitchFamily="18" charset="0"/>
              </a:rPr>
              <a:t>建设</a:t>
            </a:r>
            <a:r>
              <a:rPr lang="zh-CN" altLang="zh-CN" sz="2800" kern="100" dirty="0">
                <a:cs typeface="Times New Roman" panose="02020603050405020304" pitchFamily="18" charset="0"/>
              </a:rPr>
              <a:t>多中心的城市布局、大力发展智能交通系统</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lgn="just">
              <a:spcAft>
                <a:spcPts val="0"/>
              </a:spcAft>
              <a:buFont typeface="Arial" panose="020B0604020202020204" pitchFamily="34" charset="0"/>
              <a:buChar char="•"/>
            </a:pPr>
            <a:r>
              <a:rPr lang="zh-CN" altLang="zh-CN" sz="2800" kern="100" dirty="0" smtClean="0">
                <a:cs typeface="Times New Roman" panose="02020603050405020304" pitchFamily="18" charset="0"/>
              </a:rPr>
              <a:t>加快</a:t>
            </a:r>
            <a:r>
              <a:rPr lang="zh-CN" altLang="zh-CN" sz="2800" kern="100" dirty="0">
                <a:cs typeface="Times New Roman" panose="02020603050405020304" pitchFamily="18" charset="0"/>
              </a:rPr>
              <a:t>城市交通基础设施，尤其是快速路和大容量轨道交通系统，大幅提升公交服务水平，大力发展公共交通（包括轨道交通）</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lgn="just">
              <a:spcAft>
                <a:spcPts val="0"/>
              </a:spcAft>
              <a:buFont typeface="Arial" panose="020B0604020202020204" pitchFamily="34" charset="0"/>
              <a:buChar char="•"/>
            </a:pPr>
            <a:r>
              <a:rPr lang="zh-CN" altLang="zh-CN" sz="2800" kern="100" dirty="0" smtClean="0">
                <a:cs typeface="Times New Roman" panose="02020603050405020304" pitchFamily="18" charset="0"/>
              </a:rPr>
              <a:t>规范</a:t>
            </a:r>
            <a:r>
              <a:rPr lang="zh-CN" altLang="zh-CN" sz="2800" kern="100" dirty="0">
                <a:cs typeface="Times New Roman" panose="02020603050405020304" pitchFamily="18" charset="0"/>
              </a:rPr>
              <a:t>和引导交通参与者行为，大力开展交通宣传，进行交通安全管理；通过交警勤务管理改革，提高交通管理队伍的综合实力和快速反应能力等。</a:t>
            </a:r>
          </a:p>
        </p:txBody>
      </p:sp>
    </p:spTree>
    <p:extLst>
      <p:ext uri="{BB962C8B-B14F-4D97-AF65-F5344CB8AC3E}">
        <p14:creationId xmlns:p14="http://schemas.microsoft.com/office/powerpoint/2010/main" val="22160319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691680" y="116632"/>
            <a:ext cx="6118983" cy="523220"/>
          </a:xfrm>
          <a:prstGeom prst="rect">
            <a:avLst/>
          </a:prstGeom>
        </p:spPr>
        <p:txBody>
          <a:bodyPr wrap="none">
            <a:spAutoFit/>
          </a:bodyPr>
          <a:lstStyle/>
          <a:p>
            <a:r>
              <a:rPr lang="zh-CN" altLang="en-US" sz="2800" b="1" dirty="0" smtClean="0"/>
              <a:t>任务二  迎接挑战，构建和谐汽车社会</a:t>
            </a:r>
            <a:endParaRPr lang="zh-CN" altLang="en-US" sz="2800" b="1" dirty="0"/>
          </a:p>
        </p:txBody>
      </p:sp>
      <p:sp>
        <p:nvSpPr>
          <p:cNvPr id="6" name="矩形 5"/>
          <p:cNvSpPr/>
          <p:nvPr/>
        </p:nvSpPr>
        <p:spPr>
          <a:xfrm>
            <a:off x="611560" y="1196752"/>
            <a:ext cx="3340658" cy="523220"/>
          </a:xfrm>
          <a:prstGeom prst="rect">
            <a:avLst/>
          </a:prstGeom>
        </p:spPr>
        <p:txBody>
          <a:bodyPr wrap="none">
            <a:spAutoFit/>
          </a:bodyPr>
          <a:lstStyle/>
          <a:p>
            <a:pPr indent="267970" algn="just">
              <a:spcAft>
                <a:spcPts val="0"/>
              </a:spcAft>
            </a:pPr>
            <a:r>
              <a:rPr lang="zh-CN" altLang="zh-CN" sz="2800" b="1" kern="100" dirty="0" smtClean="0">
                <a:cs typeface="Times New Roman" panose="02020603050405020304" pitchFamily="18" charset="0"/>
              </a:rPr>
              <a:t>四</a:t>
            </a:r>
            <a:r>
              <a:rPr lang="zh-CN" altLang="en-US" sz="2800" b="1" kern="100" dirty="0" smtClean="0">
                <a:cs typeface="Times New Roman" panose="02020603050405020304" pitchFamily="18" charset="0"/>
              </a:rPr>
              <a:t>、</a:t>
            </a:r>
            <a:r>
              <a:rPr lang="zh-CN" altLang="zh-CN" sz="2800" b="1" kern="100" dirty="0" smtClean="0">
                <a:cs typeface="Times New Roman" panose="02020603050405020304" pitchFamily="18" charset="0"/>
              </a:rPr>
              <a:t>降低</a:t>
            </a:r>
            <a:r>
              <a:rPr lang="zh-CN" altLang="zh-CN" sz="2800" b="1" kern="100" dirty="0">
                <a:cs typeface="Times New Roman" panose="02020603050405020304" pitchFamily="18" charset="0"/>
              </a:rPr>
              <a:t>交通事故</a:t>
            </a:r>
            <a:endParaRPr lang="zh-CN" altLang="zh-CN" sz="2800" kern="100" dirty="0">
              <a:cs typeface="Times New Roman" panose="02020603050405020304" pitchFamily="18" charset="0"/>
            </a:endParaRPr>
          </a:p>
        </p:txBody>
      </p:sp>
      <p:sp>
        <p:nvSpPr>
          <p:cNvPr id="7" name="矩形 6"/>
          <p:cNvSpPr/>
          <p:nvPr/>
        </p:nvSpPr>
        <p:spPr>
          <a:xfrm>
            <a:off x="610711" y="1844824"/>
            <a:ext cx="8280920" cy="2603854"/>
          </a:xfrm>
          <a:prstGeom prst="rect">
            <a:avLst/>
          </a:prstGeom>
        </p:spPr>
        <p:txBody>
          <a:bodyPr wrap="square">
            <a:spAutoFit/>
          </a:bodyPr>
          <a:lstStyle/>
          <a:p>
            <a:pPr>
              <a:lnSpc>
                <a:spcPct val="150000"/>
              </a:lnSpc>
            </a:pPr>
            <a:r>
              <a:rPr lang="zh-CN" altLang="en-US" sz="2800" dirty="0" smtClean="0"/>
              <a:t>      预防</a:t>
            </a:r>
            <a:r>
              <a:rPr lang="zh-CN" altLang="en-US" sz="2800" dirty="0"/>
              <a:t>交通事故是一项系统工程，必须从人的交通教育、提高车辆的安全性、不断改善道路条件和优化道路交通安全环境等各方面综合考虑来建立预防道路交通事故的措施。</a:t>
            </a:r>
          </a:p>
        </p:txBody>
      </p:sp>
    </p:spTree>
    <p:extLst>
      <p:ext uri="{BB962C8B-B14F-4D97-AF65-F5344CB8AC3E}">
        <p14:creationId xmlns:p14="http://schemas.microsoft.com/office/powerpoint/2010/main" val="2050913793"/>
      </p:ext>
    </p:extLst>
  </p:cSld>
  <p:clrMapOvr>
    <a:masterClrMapping/>
  </p:clrMapOvr>
  <p:transition>
    <p:fade/>
  </p:transition>
</p:sld>
</file>

<file path=ppt/theme/theme1.xml><?xml version="1.0" encoding="utf-8"?>
<a:theme xmlns:a="http://schemas.openxmlformats.org/drawingml/2006/main" name="1_White Template with yellow-magenta Segoe_TP10286788">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0CAB1D8-8B60-41DC-AE7A-89AB460F81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演示文稿幻灯片示例（白色红黄设计）</Template>
  <TotalTime>599</TotalTime>
  <Words>633</Words>
  <Application>Microsoft Office PowerPoint</Application>
  <PresentationFormat>全屏显示(4:3)</PresentationFormat>
  <Paragraphs>54</Paragraphs>
  <Slides>10</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10</vt:i4>
      </vt:variant>
    </vt:vector>
  </HeadingPairs>
  <TitlesOfParts>
    <vt:vector size="20" baseType="lpstr">
      <vt:lpstr>宋体</vt:lpstr>
      <vt:lpstr>微软雅黑</vt:lpstr>
      <vt:lpstr>Angsana New</vt:lpstr>
      <vt:lpstr>Arial</vt:lpstr>
      <vt:lpstr>Calibri</vt:lpstr>
      <vt:lpstr>Courier New</vt:lpstr>
      <vt:lpstr>Times New Roman</vt:lpstr>
      <vt:lpstr>Wingdings</vt:lpstr>
      <vt:lpstr>1_White Template with yellow-magenta Segoe_TP10286788</vt:lpstr>
      <vt:lpstr>White with Courier font for code slides</vt:lpstr>
      <vt:lpstr>汽车文化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汽车文化</dc:title>
  <dc:creator>Windows 用户</dc:creator>
  <cp:keywords/>
  <cp:lastModifiedBy>Windows 用户</cp:lastModifiedBy>
  <cp:revision>70</cp:revision>
  <dcterms:created xsi:type="dcterms:W3CDTF">2016-05-09T06:42:58Z</dcterms:created>
  <dcterms:modified xsi:type="dcterms:W3CDTF">2016-07-06T02:52:51Z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TC102867889990</vt:lpwstr>
  </property>
</Properties>
</file>